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7" r:id="rId1"/>
  </p:sldMasterIdLst>
  <p:sldIdLst>
    <p:sldId id="256" r:id="rId2"/>
    <p:sldId id="257" r:id="rId3"/>
    <p:sldId id="258" r:id="rId4"/>
    <p:sldId id="271" r:id="rId5"/>
    <p:sldId id="259" r:id="rId6"/>
    <p:sldId id="260" r:id="rId7"/>
    <p:sldId id="261" r:id="rId8"/>
    <p:sldId id="262" r:id="rId9"/>
    <p:sldId id="272" r:id="rId10"/>
    <p:sldId id="274" r:id="rId11"/>
    <p:sldId id="264" r:id="rId12"/>
    <p:sldId id="266" r:id="rId13"/>
    <p:sldId id="267" r:id="rId14"/>
    <p:sldId id="268" r:id="rId15"/>
    <p:sldId id="269" r:id="rId16"/>
    <p:sldId id="270" r:id="rId17"/>
    <p:sldId id="275" r:id="rId18"/>
    <p:sldId id="278" r:id="rId19"/>
    <p:sldId id="276" r:id="rId20"/>
    <p:sldId id="277" r:id="rId21"/>
    <p:sldId id="263" r:id="rId22"/>
    <p:sldId id="273" r:id="rId23"/>
    <p:sldId id="26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8FA7BD5-B67B-4D7F-BD35-191C48F4A73F}" type="datetimeFigureOut">
              <a:rPr lang="en-US" smtClean="0"/>
              <a:t>1/18/2018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959FE4-930B-498B-BE0C-2F62C138F9F6}" type="slidenum">
              <a:rPr lang="en-US" smtClean="0"/>
              <a:t>‹#›</a:t>
            </a:fld>
            <a:endParaRPr lang="en-US" dirty="0"/>
          </a:p>
        </p:txBody>
      </p:sp>
    </p:spTree>
    <p:extLst>
      <p:ext uri="{BB962C8B-B14F-4D97-AF65-F5344CB8AC3E}">
        <p14:creationId xmlns:p14="http://schemas.microsoft.com/office/powerpoint/2010/main" val="1638803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FA7BD5-B67B-4D7F-BD35-191C48F4A73F}" type="datetimeFigureOut">
              <a:rPr lang="en-US" smtClean="0"/>
              <a:t>1/18/2018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9959FE4-930B-498B-BE0C-2F62C138F9F6}" type="slidenum">
              <a:rPr lang="en-US" smtClean="0"/>
              <a:t>‹#›</a:t>
            </a:fld>
            <a:endParaRPr lang="en-US" dirty="0"/>
          </a:p>
        </p:txBody>
      </p:sp>
    </p:spTree>
    <p:extLst>
      <p:ext uri="{BB962C8B-B14F-4D97-AF65-F5344CB8AC3E}">
        <p14:creationId xmlns:p14="http://schemas.microsoft.com/office/powerpoint/2010/main" val="3792831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8FA7BD5-B67B-4D7F-BD35-191C48F4A73F}" type="datetimeFigureOut">
              <a:rPr lang="en-US" smtClean="0"/>
              <a:t>1/18/2018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959FE4-930B-498B-BE0C-2F62C138F9F6}" type="slidenum">
              <a:rPr lang="en-US" smtClean="0"/>
              <a:t>‹#›</a:t>
            </a:fld>
            <a:endParaRPr lang="en-US" dirty="0"/>
          </a:p>
        </p:txBody>
      </p:sp>
    </p:spTree>
    <p:extLst>
      <p:ext uri="{BB962C8B-B14F-4D97-AF65-F5344CB8AC3E}">
        <p14:creationId xmlns:p14="http://schemas.microsoft.com/office/powerpoint/2010/main" val="15303014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8FA7BD5-B67B-4D7F-BD35-191C48F4A73F}" type="datetimeFigureOut">
              <a:rPr lang="en-US" smtClean="0"/>
              <a:t>1/18/2018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959FE4-930B-498B-BE0C-2F62C138F9F6}"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3670816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FA7BD5-B67B-4D7F-BD35-191C48F4A73F}" type="datetimeFigureOut">
              <a:rPr lang="en-US" smtClean="0"/>
              <a:t>1/18/2018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959FE4-930B-498B-BE0C-2F62C138F9F6}" type="slidenum">
              <a:rPr lang="en-US" smtClean="0"/>
              <a:t>‹#›</a:t>
            </a:fld>
            <a:endParaRPr lang="en-US" dirty="0"/>
          </a:p>
        </p:txBody>
      </p:sp>
    </p:spTree>
    <p:extLst>
      <p:ext uri="{BB962C8B-B14F-4D97-AF65-F5344CB8AC3E}">
        <p14:creationId xmlns:p14="http://schemas.microsoft.com/office/powerpoint/2010/main" val="41478755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8FA7BD5-B67B-4D7F-BD35-191C48F4A73F}" type="datetimeFigureOut">
              <a:rPr lang="en-US" smtClean="0"/>
              <a:t>1/18/2018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959FE4-930B-498B-BE0C-2F62C138F9F6}" type="slidenum">
              <a:rPr lang="en-US" smtClean="0"/>
              <a:t>‹#›</a:t>
            </a:fld>
            <a:endParaRPr lang="en-US" dirty="0"/>
          </a:p>
        </p:txBody>
      </p:sp>
    </p:spTree>
    <p:extLst>
      <p:ext uri="{BB962C8B-B14F-4D97-AF65-F5344CB8AC3E}">
        <p14:creationId xmlns:p14="http://schemas.microsoft.com/office/powerpoint/2010/main" val="13544792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8FA7BD5-B67B-4D7F-BD35-191C48F4A73F}" type="datetimeFigureOut">
              <a:rPr lang="en-US" smtClean="0"/>
              <a:t>1/18/2018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959FE4-930B-498B-BE0C-2F62C138F9F6}" type="slidenum">
              <a:rPr lang="en-US" smtClean="0"/>
              <a:t>‹#›</a:t>
            </a:fld>
            <a:endParaRPr lang="en-US" dirty="0"/>
          </a:p>
        </p:txBody>
      </p:sp>
    </p:spTree>
    <p:extLst>
      <p:ext uri="{BB962C8B-B14F-4D97-AF65-F5344CB8AC3E}">
        <p14:creationId xmlns:p14="http://schemas.microsoft.com/office/powerpoint/2010/main" val="17146057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FA7BD5-B67B-4D7F-BD35-191C48F4A73F}" type="datetimeFigureOut">
              <a:rPr lang="en-US" smtClean="0"/>
              <a:t>1/18/2018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959FE4-930B-498B-BE0C-2F62C138F9F6}" type="slidenum">
              <a:rPr lang="en-US" smtClean="0"/>
              <a:t>‹#›</a:t>
            </a:fld>
            <a:endParaRPr lang="en-US" dirty="0"/>
          </a:p>
        </p:txBody>
      </p:sp>
    </p:spTree>
    <p:extLst>
      <p:ext uri="{BB962C8B-B14F-4D97-AF65-F5344CB8AC3E}">
        <p14:creationId xmlns:p14="http://schemas.microsoft.com/office/powerpoint/2010/main" val="4731169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FA7BD5-B67B-4D7F-BD35-191C48F4A73F}" type="datetimeFigureOut">
              <a:rPr lang="en-US" smtClean="0"/>
              <a:t>1/18/2018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959FE4-930B-498B-BE0C-2F62C138F9F6}" type="slidenum">
              <a:rPr lang="en-US" smtClean="0"/>
              <a:t>‹#›</a:t>
            </a:fld>
            <a:endParaRPr lang="en-US" dirty="0"/>
          </a:p>
        </p:txBody>
      </p:sp>
    </p:spTree>
    <p:extLst>
      <p:ext uri="{BB962C8B-B14F-4D97-AF65-F5344CB8AC3E}">
        <p14:creationId xmlns:p14="http://schemas.microsoft.com/office/powerpoint/2010/main" val="983794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8FA7BD5-B67B-4D7F-BD35-191C48F4A73F}" type="datetimeFigureOut">
              <a:rPr lang="en-US" smtClean="0"/>
              <a:t>1/18/2018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959FE4-930B-498B-BE0C-2F62C138F9F6}" type="slidenum">
              <a:rPr lang="en-US" smtClean="0"/>
              <a:t>‹#›</a:t>
            </a:fld>
            <a:endParaRPr lang="en-US" dirty="0"/>
          </a:p>
        </p:txBody>
      </p:sp>
    </p:spTree>
    <p:extLst>
      <p:ext uri="{BB962C8B-B14F-4D97-AF65-F5344CB8AC3E}">
        <p14:creationId xmlns:p14="http://schemas.microsoft.com/office/powerpoint/2010/main" val="4101807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FA7BD5-B67B-4D7F-BD35-191C48F4A73F}" type="datetimeFigureOut">
              <a:rPr lang="en-US" smtClean="0"/>
              <a:t>1/18/2018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959FE4-930B-498B-BE0C-2F62C138F9F6}" type="slidenum">
              <a:rPr lang="en-US" smtClean="0"/>
              <a:t>‹#›</a:t>
            </a:fld>
            <a:endParaRPr lang="en-US" dirty="0"/>
          </a:p>
        </p:txBody>
      </p:sp>
    </p:spTree>
    <p:extLst>
      <p:ext uri="{BB962C8B-B14F-4D97-AF65-F5344CB8AC3E}">
        <p14:creationId xmlns:p14="http://schemas.microsoft.com/office/powerpoint/2010/main" val="1758662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8FA7BD5-B67B-4D7F-BD35-191C48F4A73F}" type="datetimeFigureOut">
              <a:rPr lang="en-US" smtClean="0"/>
              <a:t>1/18/2018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9959FE4-930B-498B-BE0C-2F62C138F9F6}" type="slidenum">
              <a:rPr lang="en-US" smtClean="0"/>
              <a:t>‹#›</a:t>
            </a:fld>
            <a:endParaRPr lang="en-US" dirty="0"/>
          </a:p>
        </p:txBody>
      </p:sp>
    </p:spTree>
    <p:extLst>
      <p:ext uri="{BB962C8B-B14F-4D97-AF65-F5344CB8AC3E}">
        <p14:creationId xmlns:p14="http://schemas.microsoft.com/office/powerpoint/2010/main" val="3641086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8FA7BD5-B67B-4D7F-BD35-191C48F4A73F}" type="datetimeFigureOut">
              <a:rPr lang="en-US" smtClean="0"/>
              <a:t>1/18/2018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9959FE4-930B-498B-BE0C-2F62C138F9F6}" type="slidenum">
              <a:rPr lang="en-US" smtClean="0"/>
              <a:t>‹#›</a:t>
            </a:fld>
            <a:endParaRPr lang="en-US" dirty="0"/>
          </a:p>
        </p:txBody>
      </p:sp>
    </p:spTree>
    <p:extLst>
      <p:ext uri="{BB962C8B-B14F-4D97-AF65-F5344CB8AC3E}">
        <p14:creationId xmlns:p14="http://schemas.microsoft.com/office/powerpoint/2010/main" val="3420504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8FA7BD5-B67B-4D7F-BD35-191C48F4A73F}" type="datetimeFigureOut">
              <a:rPr lang="en-US" smtClean="0"/>
              <a:t>1/18/2018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89959FE4-930B-498B-BE0C-2F62C138F9F6}" type="slidenum">
              <a:rPr lang="en-US" smtClean="0"/>
              <a:t>‹#›</a:t>
            </a:fld>
            <a:endParaRPr lang="en-US" dirty="0"/>
          </a:p>
        </p:txBody>
      </p:sp>
    </p:spTree>
    <p:extLst>
      <p:ext uri="{BB962C8B-B14F-4D97-AF65-F5344CB8AC3E}">
        <p14:creationId xmlns:p14="http://schemas.microsoft.com/office/powerpoint/2010/main" val="3402658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8FA7BD5-B67B-4D7F-BD35-191C48F4A73F}" type="datetimeFigureOut">
              <a:rPr lang="en-US" smtClean="0"/>
              <a:t>1/18/2018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89959FE4-930B-498B-BE0C-2F62C138F9F6}" type="slidenum">
              <a:rPr lang="en-US" smtClean="0"/>
              <a:t>‹#›</a:t>
            </a:fld>
            <a:endParaRPr lang="en-US" dirty="0"/>
          </a:p>
        </p:txBody>
      </p:sp>
    </p:spTree>
    <p:extLst>
      <p:ext uri="{BB962C8B-B14F-4D97-AF65-F5344CB8AC3E}">
        <p14:creationId xmlns:p14="http://schemas.microsoft.com/office/powerpoint/2010/main" val="187625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8FA7BD5-B67B-4D7F-BD35-191C48F4A73F}" type="datetimeFigureOut">
              <a:rPr lang="en-US" smtClean="0"/>
              <a:t>1/18/2018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89959FE4-930B-498B-BE0C-2F62C138F9F6}" type="slidenum">
              <a:rPr lang="en-US" smtClean="0"/>
              <a:t>‹#›</a:t>
            </a:fld>
            <a:endParaRPr lang="en-US" dirty="0"/>
          </a:p>
        </p:txBody>
      </p:sp>
    </p:spTree>
    <p:extLst>
      <p:ext uri="{BB962C8B-B14F-4D97-AF65-F5344CB8AC3E}">
        <p14:creationId xmlns:p14="http://schemas.microsoft.com/office/powerpoint/2010/main" val="188873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FA7BD5-B67B-4D7F-BD35-191C48F4A73F}" type="datetimeFigureOut">
              <a:rPr lang="en-US" smtClean="0"/>
              <a:t>1/18/2018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9959FE4-930B-498B-BE0C-2F62C138F9F6}" type="slidenum">
              <a:rPr lang="en-US" smtClean="0"/>
              <a:t>‹#›</a:t>
            </a:fld>
            <a:endParaRPr lang="en-US" dirty="0"/>
          </a:p>
        </p:txBody>
      </p:sp>
    </p:spTree>
    <p:extLst>
      <p:ext uri="{BB962C8B-B14F-4D97-AF65-F5344CB8AC3E}">
        <p14:creationId xmlns:p14="http://schemas.microsoft.com/office/powerpoint/2010/main" val="657004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8FA7BD5-B67B-4D7F-BD35-191C48F4A73F}" type="datetimeFigureOut">
              <a:rPr lang="en-US" smtClean="0"/>
              <a:t>1/18/2018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9959FE4-930B-498B-BE0C-2F62C138F9F6}" type="slidenum">
              <a:rPr lang="en-US" smtClean="0"/>
              <a:t>‹#›</a:t>
            </a:fld>
            <a:endParaRPr lang="en-US" dirty="0"/>
          </a:p>
        </p:txBody>
      </p:sp>
    </p:spTree>
    <p:extLst>
      <p:ext uri="{BB962C8B-B14F-4D97-AF65-F5344CB8AC3E}">
        <p14:creationId xmlns:p14="http://schemas.microsoft.com/office/powerpoint/2010/main" val="1794549055"/>
      </p:ext>
    </p:extLst>
  </p:cSld>
  <p:clrMap bg1="dk1" tx1="lt1" bg2="dk2" tx2="lt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 id="214748378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0.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733597"/>
          </a:xfrm>
        </p:spPr>
        <p:txBody>
          <a:bodyPr>
            <a:normAutofit/>
          </a:bodyPr>
          <a:lstStyle/>
          <a:p>
            <a:pPr algn="ctr"/>
            <a:r>
              <a:rPr lang="en-US" sz="2800" b="1" dirty="0">
                <a:latin typeface="+mn-lt"/>
              </a:rPr>
              <a:t>ANALYSIS OF CRIME IN CHICAGO</a:t>
            </a:r>
          </a:p>
        </p:txBody>
      </p:sp>
      <p:sp>
        <p:nvSpPr>
          <p:cNvPr id="3" name="Subtitle 2"/>
          <p:cNvSpPr>
            <a:spLocks noGrp="1"/>
          </p:cNvSpPr>
          <p:nvPr>
            <p:ph type="subTitle" idx="1"/>
          </p:nvPr>
        </p:nvSpPr>
        <p:spPr>
          <a:xfrm>
            <a:off x="993913" y="2027583"/>
            <a:ext cx="10577563" cy="4376464"/>
          </a:xfrm>
        </p:spPr>
        <p:txBody>
          <a:bodyPr>
            <a:normAutofit/>
          </a:bodyPr>
          <a:lstStyle/>
          <a:p>
            <a:pPr algn="r"/>
            <a:endParaRPr lang="en-US" b="1" dirty="0"/>
          </a:p>
          <a:p>
            <a:pPr algn="r"/>
            <a:endParaRPr lang="en-US" b="1" dirty="0"/>
          </a:p>
          <a:p>
            <a:pPr algn="ctr"/>
            <a:endParaRPr lang="en-US" sz="2800" b="1" dirty="0">
              <a:solidFill>
                <a:schemeClr val="tx2"/>
              </a:solidFill>
              <a:latin typeface="+mn-lt"/>
            </a:endParaRPr>
          </a:p>
          <a:p>
            <a:pPr algn="ctr"/>
            <a:endParaRPr lang="en-US" sz="2800" b="1" dirty="0">
              <a:solidFill>
                <a:schemeClr val="tx2"/>
              </a:solidFill>
              <a:latin typeface="+mn-lt"/>
            </a:endParaRPr>
          </a:p>
          <a:p>
            <a:pPr algn="ctr"/>
            <a:endParaRPr lang="en-US" sz="2800" b="1" dirty="0">
              <a:solidFill>
                <a:schemeClr val="tx2"/>
              </a:solidFill>
              <a:latin typeface="+mn-lt"/>
            </a:endParaRPr>
          </a:p>
          <a:p>
            <a:pPr algn="ctr"/>
            <a:r>
              <a:rPr lang="en-US" sz="2800" b="1" dirty="0">
                <a:solidFill>
                  <a:schemeClr val="tx2"/>
                </a:solidFill>
                <a:latin typeface="+mn-lt"/>
              </a:rPr>
              <a:t>                                         Sushma Suttakote parameshappa </a:t>
            </a:r>
          </a:p>
        </p:txBody>
      </p:sp>
    </p:spTree>
    <p:extLst>
      <p:ext uri="{BB962C8B-B14F-4D97-AF65-F5344CB8AC3E}">
        <p14:creationId xmlns:p14="http://schemas.microsoft.com/office/powerpoint/2010/main" val="855132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6685" y="942038"/>
            <a:ext cx="9404723" cy="820502"/>
          </a:xfrm>
        </p:spPr>
        <p:txBody>
          <a:bodyPr/>
          <a:lstStyle/>
          <a:p>
            <a:r>
              <a:rPr lang="en-US" sz="2800" dirty="0">
                <a:latin typeface="Calibri" panose="020F0502020204030204" pitchFamily="34" charset="0"/>
                <a:cs typeface="Calibri" panose="020F0502020204030204" pitchFamily="34" charset="0"/>
              </a:rPr>
              <a:t>HeatMap for weekday per hour crime count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04673" y="2092832"/>
            <a:ext cx="5944430" cy="4115374"/>
          </a:xfrm>
          <a:prstGeom prst="rect">
            <a:avLst/>
          </a:prstGeom>
        </p:spPr>
      </p:pic>
    </p:spTree>
    <p:extLst>
      <p:ext uri="{BB962C8B-B14F-4D97-AF65-F5344CB8AC3E}">
        <p14:creationId xmlns:p14="http://schemas.microsoft.com/office/powerpoint/2010/main" val="2071506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endParaRPr lang="en-US" dirty="0"/>
          </a:p>
          <a:p>
            <a:pPr marL="0" indent="0" algn="ctr">
              <a:buNone/>
            </a:pPr>
            <a:endParaRPr lang="en-US" dirty="0"/>
          </a:p>
          <a:p>
            <a:pPr marL="0" indent="0" algn="ctr">
              <a:buNone/>
            </a:pPr>
            <a:endParaRPr lang="en-US" dirty="0"/>
          </a:p>
          <a:p>
            <a:pPr marL="0" indent="0" algn="ctr">
              <a:buNone/>
            </a:pPr>
            <a:r>
              <a:rPr lang="en-US" dirty="0"/>
              <a:t>TABLEAU Presentation</a:t>
            </a:r>
          </a:p>
        </p:txBody>
      </p:sp>
    </p:spTree>
    <p:extLst>
      <p:ext uri="{BB962C8B-B14F-4D97-AF65-F5344CB8AC3E}">
        <p14:creationId xmlns:p14="http://schemas.microsoft.com/office/powerpoint/2010/main" val="35859943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RESULTS</a:t>
            </a:r>
            <a:br>
              <a:rPr lang="en-US" dirty="0"/>
            </a:br>
            <a:endParaRPr lang="en-US" dirty="0"/>
          </a:p>
        </p:txBody>
      </p:sp>
      <p:sp>
        <p:nvSpPr>
          <p:cNvPr id="6" name="Content Placeholder 5"/>
          <p:cNvSpPr>
            <a:spLocks noGrp="1"/>
          </p:cNvSpPr>
          <p:nvPr>
            <p:ph idx="1"/>
          </p:nvPr>
        </p:nvSpPr>
        <p:spPr/>
        <p:txBody>
          <a:bodyPr/>
          <a:lstStyle/>
          <a:p>
            <a:endParaRPr lang="en-US" dirty="0"/>
          </a:p>
        </p:txBody>
      </p:sp>
      <p:pic>
        <p:nvPicPr>
          <p:cNvPr id="8" name="Picture 7"/>
          <p:cNvPicPr>
            <a:picLocks noChangeAspect="1"/>
          </p:cNvPicPr>
          <p:nvPr/>
        </p:nvPicPr>
        <p:blipFill>
          <a:blip r:embed="rId2"/>
          <a:stretch>
            <a:fillRect/>
          </a:stretch>
        </p:blipFill>
        <p:spPr>
          <a:xfrm>
            <a:off x="1092764" y="1853248"/>
            <a:ext cx="8511415" cy="4692967"/>
          </a:xfrm>
          <a:prstGeom prst="rect">
            <a:avLst/>
          </a:prstGeom>
        </p:spPr>
      </p:pic>
    </p:spTree>
    <p:extLst>
      <p:ext uri="{BB962C8B-B14F-4D97-AF65-F5344CB8AC3E}">
        <p14:creationId xmlns:p14="http://schemas.microsoft.com/office/powerpoint/2010/main" val="2156655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1103312" y="1908401"/>
            <a:ext cx="8276811" cy="4716442"/>
          </a:xfrm>
          <a:prstGeom prst="rect">
            <a:avLst/>
          </a:prstGeom>
        </p:spPr>
      </p:pic>
    </p:spTree>
    <p:extLst>
      <p:ext uri="{BB962C8B-B14F-4D97-AF65-F5344CB8AC3E}">
        <p14:creationId xmlns:p14="http://schemas.microsoft.com/office/powerpoint/2010/main" val="38501876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a:t>
            </a:r>
          </a:p>
        </p:txBody>
      </p:sp>
      <p:pic>
        <p:nvPicPr>
          <p:cNvPr id="4" name="Content Placeholder 3"/>
          <p:cNvPicPr>
            <a:picLocks noGrp="1" noChangeAspect="1"/>
          </p:cNvPicPr>
          <p:nvPr>
            <p:ph idx="1"/>
          </p:nvPr>
        </p:nvPicPr>
        <p:blipFill>
          <a:blip r:embed="rId2"/>
          <a:stretch>
            <a:fillRect/>
          </a:stretch>
        </p:blipFill>
        <p:spPr>
          <a:xfrm>
            <a:off x="2113947" y="2052638"/>
            <a:ext cx="6925881" cy="4195762"/>
          </a:xfrm>
          <a:prstGeom prst="rect">
            <a:avLst/>
          </a:prstGeom>
        </p:spPr>
      </p:pic>
    </p:spTree>
    <p:extLst>
      <p:ext uri="{BB962C8B-B14F-4D97-AF65-F5344CB8AC3E}">
        <p14:creationId xmlns:p14="http://schemas.microsoft.com/office/powerpoint/2010/main" val="27454716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a:t>
            </a:r>
          </a:p>
        </p:txBody>
      </p:sp>
      <p:pic>
        <p:nvPicPr>
          <p:cNvPr id="4" name="Content Placeholder 3"/>
          <p:cNvPicPr>
            <a:picLocks noGrp="1" noChangeAspect="1"/>
          </p:cNvPicPr>
          <p:nvPr>
            <p:ph idx="1"/>
          </p:nvPr>
        </p:nvPicPr>
        <p:blipFill>
          <a:blip r:embed="rId2"/>
          <a:stretch>
            <a:fillRect/>
          </a:stretch>
        </p:blipFill>
        <p:spPr>
          <a:xfrm>
            <a:off x="1825290" y="2052638"/>
            <a:ext cx="7503196" cy="4195762"/>
          </a:xfrm>
          <a:prstGeom prst="rect">
            <a:avLst/>
          </a:prstGeom>
        </p:spPr>
      </p:pic>
    </p:spTree>
    <p:extLst>
      <p:ext uri="{BB962C8B-B14F-4D97-AF65-F5344CB8AC3E}">
        <p14:creationId xmlns:p14="http://schemas.microsoft.com/office/powerpoint/2010/main" val="16426317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1570382" y="2052918"/>
            <a:ext cx="7142300" cy="3876408"/>
          </a:xfrm>
          <a:prstGeom prst="rect">
            <a:avLst/>
          </a:prstGeom>
        </p:spPr>
      </p:pic>
    </p:spTree>
    <p:extLst>
      <p:ext uri="{BB962C8B-B14F-4D97-AF65-F5344CB8AC3E}">
        <p14:creationId xmlns:p14="http://schemas.microsoft.com/office/powerpoint/2010/main" val="34867774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79734"/>
          </a:xfrm>
        </p:spPr>
        <p:txBody>
          <a:bodyPr/>
          <a:lstStyle/>
          <a:p>
            <a:r>
              <a:rPr lang="en-US" dirty="0"/>
              <a:t>Analysis using Hive</a:t>
            </a:r>
          </a:p>
        </p:txBody>
      </p:sp>
      <p:pic>
        <p:nvPicPr>
          <p:cNvPr id="5" name="Content Placeholder 4"/>
          <p:cNvPicPr>
            <a:picLocks noGrp="1" noChangeAspect="1"/>
          </p:cNvPicPr>
          <p:nvPr>
            <p:ph idx="1"/>
          </p:nvPr>
        </p:nvPicPr>
        <p:blipFill>
          <a:blip r:embed="rId2"/>
          <a:stretch>
            <a:fillRect/>
          </a:stretch>
        </p:blipFill>
        <p:spPr>
          <a:xfrm>
            <a:off x="646111" y="1392702"/>
            <a:ext cx="9404352" cy="4690843"/>
          </a:xfrm>
          <a:prstGeom prst="rect">
            <a:avLst/>
          </a:prstGeom>
        </p:spPr>
      </p:pic>
    </p:spTree>
    <p:extLst>
      <p:ext uri="{BB962C8B-B14F-4D97-AF65-F5344CB8AC3E}">
        <p14:creationId xmlns:p14="http://schemas.microsoft.com/office/powerpoint/2010/main" val="20440032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78517"/>
          </a:xfrm>
        </p:spPr>
        <p:txBody>
          <a:bodyPr/>
          <a:lstStyle/>
          <a:p>
            <a:r>
              <a:rPr lang="en-US" dirty="0"/>
              <a:t>Analysis using Hive</a:t>
            </a:r>
          </a:p>
        </p:txBody>
      </p:sp>
      <p:pic>
        <p:nvPicPr>
          <p:cNvPr id="4" name="Content Placeholder 3"/>
          <p:cNvPicPr>
            <a:picLocks noGrp="1"/>
          </p:cNvPicPr>
          <p:nvPr>
            <p:ph idx="1"/>
          </p:nvPr>
        </p:nvPicPr>
        <p:blipFill>
          <a:blip r:embed="rId2"/>
          <a:stretch>
            <a:fillRect/>
          </a:stretch>
        </p:blipFill>
        <p:spPr>
          <a:xfrm>
            <a:off x="646111" y="1802296"/>
            <a:ext cx="9404352" cy="4150026"/>
          </a:xfrm>
          <a:prstGeom prst="rect">
            <a:avLst/>
          </a:prstGeom>
        </p:spPr>
      </p:pic>
    </p:spTree>
    <p:extLst>
      <p:ext uri="{BB962C8B-B14F-4D97-AF65-F5344CB8AC3E}">
        <p14:creationId xmlns:p14="http://schemas.microsoft.com/office/powerpoint/2010/main" val="20463175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52012"/>
          </a:xfrm>
        </p:spPr>
        <p:txBody>
          <a:bodyPr/>
          <a:lstStyle/>
          <a:p>
            <a:r>
              <a:rPr lang="en-US" dirty="0"/>
              <a:t>Analysis using Hive</a:t>
            </a:r>
          </a:p>
        </p:txBody>
      </p:sp>
      <p:pic>
        <p:nvPicPr>
          <p:cNvPr id="4" name="Content Placeholder 3"/>
          <p:cNvPicPr>
            <a:picLocks noGrp="1" noChangeAspect="1"/>
          </p:cNvPicPr>
          <p:nvPr>
            <p:ph idx="1"/>
          </p:nvPr>
        </p:nvPicPr>
        <p:blipFill>
          <a:blip r:embed="rId2"/>
          <a:stretch>
            <a:fillRect/>
          </a:stretch>
        </p:blipFill>
        <p:spPr>
          <a:xfrm>
            <a:off x="646110" y="1561514"/>
            <a:ext cx="10593975" cy="4134919"/>
          </a:xfrm>
          <a:prstGeom prst="rect">
            <a:avLst/>
          </a:prstGeom>
        </p:spPr>
      </p:pic>
    </p:spTree>
    <p:extLst>
      <p:ext uri="{BB962C8B-B14F-4D97-AF65-F5344CB8AC3E}">
        <p14:creationId xmlns:p14="http://schemas.microsoft.com/office/powerpoint/2010/main" val="3028122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latin typeface="Calibri" panose="020F0502020204030204" pitchFamily="34" charset="0"/>
                <a:cs typeface="Calibri" panose="020F0502020204030204" pitchFamily="34" charset="0"/>
              </a:rPr>
              <a:t>Introduction</a:t>
            </a:r>
          </a:p>
        </p:txBody>
      </p:sp>
      <p:sp>
        <p:nvSpPr>
          <p:cNvPr id="3" name="Content Placeholder 2"/>
          <p:cNvSpPr>
            <a:spLocks noGrp="1"/>
          </p:cNvSpPr>
          <p:nvPr>
            <p:ph idx="1"/>
          </p:nvPr>
        </p:nvSpPr>
        <p:spPr>
          <a:xfrm>
            <a:off x="838200" y="1548143"/>
            <a:ext cx="10515600" cy="4628820"/>
          </a:xfrm>
        </p:spPr>
        <p:txBody>
          <a:bodyPr/>
          <a:lstStyle/>
          <a:p>
            <a:pPr marL="0" indent="0">
              <a:buNone/>
            </a:pPr>
            <a:r>
              <a:rPr lang="en-US" sz="2400" b="1" dirty="0">
                <a:latin typeface="Calibri" panose="020F0502020204030204" pitchFamily="34" charset="0"/>
                <a:cs typeface="Calibri" panose="020F0502020204030204" pitchFamily="34" charset="0"/>
              </a:rPr>
              <a:t>Chicago’s Crime Dataset</a:t>
            </a:r>
          </a:p>
          <a:p>
            <a:pPr marL="0" indent="0">
              <a:buNone/>
            </a:pPr>
            <a:endParaRPr lang="en-US" sz="2400" dirty="0"/>
          </a:p>
          <a:p>
            <a:pPr lvl="1"/>
            <a:r>
              <a:rPr lang="en-US" sz="1800" dirty="0">
                <a:latin typeface="Calibri" panose="020F0502020204030204" pitchFamily="34" charset="0"/>
                <a:cs typeface="Calibri" panose="020F0502020204030204" pitchFamily="34" charset="0"/>
              </a:rPr>
              <a:t>This dataset reflects reported incidents of crime that occurred in the City of Chicago from 2001-2016. Data is extracted from the Chicago Police Department's CLEAR (Citizen Law Enforcement Analysis and Reporting) system.</a:t>
            </a:r>
          </a:p>
          <a:p>
            <a:pPr marL="457200" lvl="1" indent="0">
              <a:buNone/>
            </a:pPr>
            <a:endParaRPr lang="en-US" sz="1800" dirty="0">
              <a:latin typeface="Calibri" panose="020F0502020204030204" pitchFamily="34" charset="0"/>
              <a:cs typeface="Calibri" panose="020F0502020204030204" pitchFamily="34" charset="0"/>
            </a:endParaRPr>
          </a:p>
          <a:p>
            <a:pPr lvl="1"/>
            <a:r>
              <a:rPr lang="en-US" sz="1800" dirty="0">
                <a:latin typeface="Calibri" panose="020F0502020204030204" pitchFamily="34" charset="0"/>
                <a:cs typeface="Calibri" panose="020F0502020204030204" pitchFamily="34" charset="0"/>
              </a:rPr>
              <a:t>The reason for considering Chicago Crime is the high man slaughter rate which is 15.2 per 100,000 residents in Chicago while it is 4.0 for New York and 6.5 for Los Angeles according to the FBI crime statistics</a:t>
            </a:r>
          </a:p>
          <a:p>
            <a:pPr lvl="1"/>
            <a:endParaRPr lang="en-US" sz="1800" dirty="0">
              <a:latin typeface="Calibri" panose="020F0502020204030204" pitchFamily="34" charset="0"/>
              <a:cs typeface="Calibri" panose="020F0502020204030204" pitchFamily="34" charset="0"/>
            </a:endParaRPr>
          </a:p>
          <a:p>
            <a:pPr lvl="1"/>
            <a:r>
              <a:rPr lang="en-US" sz="1800" dirty="0">
                <a:latin typeface="Calibri" panose="020F0502020204030204" pitchFamily="34" charset="0"/>
                <a:cs typeface="Calibri" panose="020F0502020204030204" pitchFamily="34" charset="0"/>
              </a:rPr>
              <a:t>Our goals to improve policing related to crime in Chicago through Big Data Analytics using Data Analysis and machine learning</a:t>
            </a:r>
            <a:endParaRPr lang="en-US" dirty="0">
              <a:latin typeface="Calibri" panose="020F0502020204030204" pitchFamily="34" charset="0"/>
              <a:cs typeface="Calibri" panose="020F0502020204030204" pitchFamily="34" charset="0"/>
            </a:endParaRPr>
          </a:p>
          <a:p>
            <a:pPr marL="0" indent="0">
              <a:buNone/>
            </a:pPr>
            <a:endParaRPr lang="en-US" dirty="0"/>
          </a:p>
        </p:txBody>
      </p:sp>
    </p:spTree>
    <p:extLst>
      <p:ext uri="{BB962C8B-B14F-4D97-AF65-F5344CB8AC3E}">
        <p14:creationId xmlns:p14="http://schemas.microsoft.com/office/powerpoint/2010/main" val="24357668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0986" y="791766"/>
            <a:ext cx="9404723" cy="1400530"/>
          </a:xfrm>
        </p:spPr>
        <p:txBody>
          <a:bodyPr/>
          <a:lstStyle/>
          <a:p>
            <a:r>
              <a:rPr lang="en-US" dirty="0"/>
              <a:t>Analysis Using Hadoop	</a:t>
            </a:r>
            <a:br>
              <a:rPr lang="en-US" dirty="0"/>
            </a:br>
            <a:r>
              <a:rPr lang="en-US" dirty="0"/>
              <a:t>Example: District wise crime count</a:t>
            </a:r>
          </a:p>
        </p:txBody>
      </p:sp>
      <p:pic>
        <p:nvPicPr>
          <p:cNvPr id="7" name="Content Placeholder 6"/>
          <p:cNvPicPr>
            <a:picLocks noGrp="1" noChangeAspect="1"/>
          </p:cNvPicPr>
          <p:nvPr>
            <p:ph idx="1"/>
          </p:nvPr>
        </p:nvPicPr>
        <p:blipFill>
          <a:blip r:embed="rId2"/>
          <a:stretch>
            <a:fillRect/>
          </a:stretch>
        </p:blipFill>
        <p:spPr>
          <a:xfrm>
            <a:off x="6091310" y="2535653"/>
            <a:ext cx="4986401" cy="2429897"/>
          </a:xfrm>
          <a:prstGeom prst="rect">
            <a:avLst/>
          </a:prstGeom>
        </p:spPr>
      </p:pic>
      <p:pic>
        <p:nvPicPr>
          <p:cNvPr id="9" name="Picture 8"/>
          <p:cNvPicPr/>
          <p:nvPr/>
        </p:nvPicPr>
        <p:blipFill>
          <a:blip r:embed="rId3"/>
          <a:stretch>
            <a:fillRect/>
          </a:stretch>
        </p:blipFill>
        <p:spPr>
          <a:xfrm>
            <a:off x="1209821" y="2535653"/>
            <a:ext cx="3207434" cy="2317701"/>
          </a:xfrm>
          <a:prstGeom prst="rect">
            <a:avLst/>
          </a:prstGeom>
        </p:spPr>
      </p:pic>
      <p:pic>
        <p:nvPicPr>
          <p:cNvPr id="10" name="Picture 9"/>
          <p:cNvPicPr/>
          <p:nvPr/>
        </p:nvPicPr>
        <p:blipFill>
          <a:blip r:embed="rId4"/>
          <a:stretch>
            <a:fillRect/>
          </a:stretch>
        </p:blipFill>
        <p:spPr>
          <a:xfrm>
            <a:off x="1209821" y="4622897"/>
            <a:ext cx="2392289" cy="2045188"/>
          </a:xfrm>
          <a:prstGeom prst="rect">
            <a:avLst/>
          </a:prstGeom>
        </p:spPr>
      </p:pic>
      <p:sp>
        <p:nvSpPr>
          <p:cNvPr id="8" name="Right Arrow 7"/>
          <p:cNvSpPr/>
          <p:nvPr/>
        </p:nvSpPr>
        <p:spPr>
          <a:xfrm>
            <a:off x="4614203" y="3516923"/>
            <a:ext cx="1069145" cy="534572"/>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1" name="Rectangle 10"/>
          <p:cNvSpPr/>
          <p:nvPr/>
        </p:nvSpPr>
        <p:spPr>
          <a:xfrm>
            <a:off x="3790122" y="5093936"/>
            <a:ext cx="6096000" cy="1574149"/>
          </a:xfrm>
          <a:prstGeom prst="rect">
            <a:avLst/>
          </a:prstGeom>
        </p:spPr>
        <p:txBody>
          <a:bodyPr>
            <a:spAutoFit/>
          </a:bodyPr>
          <a:lstStyle/>
          <a:p>
            <a:pPr marL="914400" marR="0">
              <a:lnSpc>
                <a:spcPct val="107000"/>
              </a:lnSpc>
              <a:spcBef>
                <a:spcPts val="0"/>
              </a:spcBef>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Conclusions from output:</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914400" marR="0">
              <a:lnSpc>
                <a:spcPct val="107000"/>
              </a:lnSpc>
              <a:spcBef>
                <a:spcPts val="0"/>
              </a:spcBef>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	The District with maximum count of crime for a crime type. This data can be used for concentrating more to fight against a particular crime type in a district.</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917133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84253"/>
          </a:xfrm>
        </p:spPr>
        <p:txBody>
          <a:bodyPr>
            <a:normAutofit/>
          </a:bodyPr>
          <a:lstStyle/>
          <a:p>
            <a:pPr algn="ctr"/>
            <a:r>
              <a:rPr lang="en-US" sz="2800" b="1" dirty="0"/>
              <a:t>INFERENCE</a:t>
            </a:r>
          </a:p>
        </p:txBody>
      </p:sp>
      <p:sp>
        <p:nvSpPr>
          <p:cNvPr id="3" name="Content Placeholder 2"/>
          <p:cNvSpPr>
            <a:spLocks noGrp="1"/>
          </p:cNvSpPr>
          <p:nvPr>
            <p:ph idx="1"/>
          </p:nvPr>
        </p:nvSpPr>
        <p:spPr>
          <a:xfrm>
            <a:off x="838200" y="927652"/>
            <a:ext cx="10515600" cy="5690431"/>
          </a:xfrm>
        </p:spPr>
        <p:txBody>
          <a:bodyPr>
            <a:normAutofit fontScale="25000" lnSpcReduction="20000"/>
          </a:bodyPr>
          <a:lstStyle/>
          <a:p>
            <a:pPr marL="0" indent="0">
              <a:buNone/>
            </a:pPr>
            <a:endParaRPr lang="en-US" sz="3600" dirty="0"/>
          </a:p>
          <a:p>
            <a:r>
              <a:rPr lang="en-US" sz="4800" dirty="0">
                <a:latin typeface="+mj-lt"/>
              </a:rPr>
              <a:t>Both arrest and crime rate have decreased from 2001 till now. But the crime rate as compared to the arrest rate in latest years is more. So, a measure needs to be taken to fill this gap in order to take actions on crime happening.</a:t>
            </a:r>
            <a:br>
              <a:rPr lang="en-US" sz="4800" dirty="0">
                <a:latin typeface="+mj-lt"/>
              </a:rPr>
            </a:br>
            <a:endParaRPr lang="en-US" sz="4800" dirty="0">
              <a:latin typeface="+mj-lt"/>
            </a:endParaRPr>
          </a:p>
          <a:p>
            <a:r>
              <a:rPr lang="en-US" sz="4800" dirty="0">
                <a:latin typeface="+mj-lt"/>
              </a:rPr>
              <a:t>Most of the crime occurs during the month of July is more and most occurring crime type for this is theft. </a:t>
            </a:r>
            <a:br>
              <a:rPr lang="en-US" sz="4800" dirty="0">
                <a:latin typeface="+mj-lt"/>
              </a:rPr>
            </a:br>
            <a:endParaRPr lang="en-US" sz="4800" dirty="0">
              <a:latin typeface="+mj-lt"/>
            </a:endParaRPr>
          </a:p>
          <a:p>
            <a:r>
              <a:rPr lang="en-US" sz="4800" dirty="0">
                <a:latin typeface="+mj-lt"/>
              </a:rPr>
              <a:t>Most of the crime occurs over the weekends from 7 pm to 6am</a:t>
            </a:r>
            <a:br>
              <a:rPr lang="en-US" sz="4800" dirty="0">
                <a:latin typeface="+mj-lt"/>
              </a:rPr>
            </a:br>
            <a:endParaRPr lang="en-US" sz="4800" dirty="0">
              <a:latin typeface="+mj-lt"/>
            </a:endParaRPr>
          </a:p>
          <a:p>
            <a:r>
              <a:rPr lang="en-US" sz="4800" dirty="0">
                <a:latin typeface="+mj-lt"/>
              </a:rPr>
              <a:t>The most unsafe area is Chicago Lawn with highest crime count</a:t>
            </a:r>
            <a:br>
              <a:rPr lang="en-US" sz="4800" dirty="0">
                <a:latin typeface="+mj-lt"/>
              </a:rPr>
            </a:br>
            <a:endParaRPr lang="en-US" sz="4800" dirty="0">
              <a:latin typeface="+mj-lt"/>
            </a:endParaRPr>
          </a:p>
          <a:p>
            <a:r>
              <a:rPr lang="en-US" sz="4800" dirty="0">
                <a:latin typeface="+mj-lt"/>
              </a:rPr>
              <a:t>Albany Park has least arrest percentage in Chicago which shows that the police in that particular area needs to be more efficient</a:t>
            </a:r>
          </a:p>
          <a:p>
            <a:r>
              <a:rPr lang="en-US" sz="4800" dirty="0">
                <a:latin typeface="+mj-lt"/>
              </a:rPr>
              <a:t>In most districts in </a:t>
            </a:r>
            <a:r>
              <a:rPr lang="en-US" sz="4800" dirty="0"/>
              <a:t>C</a:t>
            </a:r>
            <a:r>
              <a:rPr lang="en-US" sz="4800" dirty="0">
                <a:latin typeface="+mj-lt"/>
              </a:rPr>
              <a:t>hicago, the peak crime time is early morning</a:t>
            </a:r>
            <a:br>
              <a:rPr lang="en-US" sz="4800" dirty="0">
                <a:latin typeface="+mj-lt"/>
              </a:rPr>
            </a:br>
            <a:endParaRPr lang="en-US" sz="4800" dirty="0">
              <a:latin typeface="+mj-lt"/>
            </a:endParaRPr>
          </a:p>
          <a:p>
            <a:r>
              <a:rPr lang="en-US" sz="4800" dirty="0">
                <a:latin typeface="+mj-lt"/>
              </a:rPr>
              <a:t>Theft is the most occurring crime</a:t>
            </a:r>
            <a:br>
              <a:rPr lang="en-US" sz="4800" dirty="0">
                <a:latin typeface="+mj-lt"/>
              </a:rPr>
            </a:br>
            <a:endParaRPr lang="en-US" sz="4800" dirty="0">
              <a:latin typeface="+mj-lt"/>
            </a:endParaRPr>
          </a:p>
          <a:p>
            <a:r>
              <a:rPr lang="en-US" sz="4800" dirty="0">
                <a:latin typeface="+mj-lt"/>
              </a:rPr>
              <a:t>Crimes involving gun are increasing</a:t>
            </a:r>
            <a:br>
              <a:rPr lang="en-US" sz="4800" dirty="0">
                <a:latin typeface="+mj-lt"/>
              </a:rPr>
            </a:br>
            <a:endParaRPr lang="en-US" sz="4800" dirty="0">
              <a:latin typeface="+mj-lt"/>
            </a:endParaRPr>
          </a:p>
          <a:p>
            <a:r>
              <a:rPr lang="en-US" sz="4800" dirty="0">
                <a:latin typeface="+mj-lt"/>
              </a:rPr>
              <a:t>Males and Females with Ethnicity - 'Black' are victims of Homicides but, the arrest rate for Asians is more.</a:t>
            </a:r>
            <a:br>
              <a:rPr lang="en-US" sz="4800" dirty="0">
                <a:latin typeface="+mj-lt"/>
              </a:rPr>
            </a:br>
            <a:endParaRPr lang="en-US" sz="4800" dirty="0">
              <a:latin typeface="+mj-lt"/>
            </a:endParaRPr>
          </a:p>
          <a:p>
            <a:r>
              <a:rPr lang="en-US" sz="4800" dirty="0">
                <a:latin typeface="+mj-lt"/>
              </a:rPr>
              <a:t>Gunshot is major cause for Homicide</a:t>
            </a:r>
            <a:br>
              <a:rPr lang="en-US" sz="4800" dirty="0">
                <a:latin typeface="+mj-lt"/>
              </a:rPr>
            </a:br>
            <a:endParaRPr lang="en-US" sz="4800" dirty="0">
              <a:latin typeface="+mj-lt"/>
            </a:endParaRPr>
          </a:p>
          <a:p>
            <a:r>
              <a:rPr lang="en-US" sz="4800" dirty="0">
                <a:latin typeface="+mj-lt"/>
              </a:rPr>
              <a:t>Adult males are more murdered</a:t>
            </a:r>
            <a:br>
              <a:rPr lang="en-US" sz="4800" dirty="0">
                <a:latin typeface="+mj-lt"/>
              </a:rPr>
            </a:br>
            <a:endParaRPr lang="en-US" sz="4800" dirty="0">
              <a:latin typeface="+mj-lt"/>
            </a:endParaRPr>
          </a:p>
          <a:p>
            <a:r>
              <a:rPr lang="en-US" sz="4800" dirty="0">
                <a:latin typeface="+mj-lt"/>
              </a:rPr>
              <a:t>Harrison is a district with more number of murders</a:t>
            </a:r>
          </a:p>
          <a:p>
            <a:endParaRPr lang="en-US" dirty="0"/>
          </a:p>
        </p:txBody>
      </p:sp>
    </p:spTree>
    <p:extLst>
      <p:ext uri="{BB962C8B-B14F-4D97-AF65-F5344CB8AC3E}">
        <p14:creationId xmlns:p14="http://schemas.microsoft.com/office/powerpoint/2010/main" val="21202881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53230"/>
          </a:xfrm>
        </p:spPr>
        <p:txBody>
          <a:bodyPr/>
          <a:lstStyle/>
          <a:p>
            <a:r>
              <a:rPr lang="en-US" sz="2800" dirty="0">
                <a:latin typeface="Calibri" panose="020F0502020204030204" pitchFamily="34" charset="0"/>
                <a:cs typeface="Calibri" panose="020F0502020204030204" pitchFamily="34" charset="0"/>
              </a:rPr>
              <a:t>Future Scope</a:t>
            </a:r>
          </a:p>
        </p:txBody>
      </p:sp>
      <p:sp>
        <p:nvSpPr>
          <p:cNvPr id="3" name="Content Placeholder 2"/>
          <p:cNvSpPr>
            <a:spLocks noGrp="1"/>
          </p:cNvSpPr>
          <p:nvPr>
            <p:ph idx="1"/>
          </p:nvPr>
        </p:nvSpPr>
        <p:spPr>
          <a:xfrm>
            <a:off x="646112" y="1338470"/>
            <a:ext cx="9403742" cy="4909929"/>
          </a:xfrm>
        </p:spPr>
        <p:txBody>
          <a:bodyPr/>
          <a:lstStyle/>
          <a:p>
            <a:pPr lvl="0"/>
            <a:r>
              <a:rPr lang="en-US" dirty="0"/>
              <a:t>Looking at incorporating Tweets into a model and use for sentimental analysis</a:t>
            </a:r>
          </a:p>
          <a:p>
            <a:pPr lvl="0"/>
            <a:r>
              <a:rPr lang="en-US" dirty="0"/>
              <a:t> Begin exploring and understanding Gaussian processes for predicting time series data</a:t>
            </a:r>
          </a:p>
          <a:p>
            <a:pPr lvl="0"/>
            <a:r>
              <a:rPr lang="en-US" dirty="0"/>
              <a:t>We want to use geospatial crime incident data to predict future hot spots for crime</a:t>
            </a:r>
          </a:p>
          <a:p>
            <a:r>
              <a:rPr lang="en-US" dirty="0"/>
              <a:t>Using Spatial clustering algorithms</a:t>
            </a:r>
          </a:p>
          <a:p>
            <a:endParaRPr lang="en-US" dirty="0"/>
          </a:p>
        </p:txBody>
      </p:sp>
    </p:spTree>
    <p:extLst>
      <p:ext uri="{BB962C8B-B14F-4D97-AF65-F5344CB8AC3E}">
        <p14:creationId xmlns:p14="http://schemas.microsoft.com/office/powerpoint/2010/main" val="17727185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thank you"/>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247180" y="1262818"/>
            <a:ext cx="5806281" cy="3317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2464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697262"/>
          </a:xfrm>
        </p:spPr>
        <p:txBody>
          <a:bodyPr>
            <a:normAutofit fontScale="90000"/>
          </a:bodyPr>
          <a:lstStyle/>
          <a:p>
            <a:r>
              <a:rPr lang="en-US" sz="2800" b="1" dirty="0"/>
              <a:t>Snippet of our Dataset</a:t>
            </a:r>
            <a:br>
              <a:rPr lang="en-US" sz="2800" b="1" dirty="0"/>
            </a:br>
            <a:br>
              <a:rPr lang="en-US" sz="2800" b="1" dirty="0"/>
            </a:br>
            <a:r>
              <a:rPr lang="en-US" sz="1800" dirty="0"/>
              <a:t>Size-1.4GB</a:t>
            </a:r>
            <a:br>
              <a:rPr lang="en-US" sz="2800" b="1" dirty="0"/>
            </a:br>
            <a:r>
              <a:rPr lang="en-US" sz="1800" dirty="0"/>
              <a:t>Number of Features-22</a:t>
            </a:r>
            <a:br>
              <a:rPr lang="en-US" sz="1800" dirty="0"/>
            </a:br>
            <a:r>
              <a:rPr lang="en-US" sz="1800" dirty="0"/>
              <a:t>Number of records~6400000</a:t>
            </a:r>
            <a:endParaRPr lang="en-US" sz="2800" dirty="0"/>
          </a:p>
        </p:txBody>
      </p:sp>
      <p:pic>
        <p:nvPicPr>
          <p:cNvPr id="4" name="Content Placeholder 3"/>
          <p:cNvPicPr>
            <a:picLocks noGrp="1" noChangeAspect="1"/>
          </p:cNvPicPr>
          <p:nvPr>
            <p:ph idx="1"/>
          </p:nvPr>
        </p:nvPicPr>
        <p:blipFill>
          <a:blip r:embed="rId2"/>
          <a:stretch>
            <a:fillRect/>
          </a:stretch>
        </p:blipFill>
        <p:spPr>
          <a:xfrm>
            <a:off x="838200" y="2075539"/>
            <a:ext cx="6286877" cy="3851510"/>
          </a:xfrm>
          <a:prstGeom prst="rect">
            <a:avLst/>
          </a:prstGeom>
        </p:spPr>
      </p:pic>
      <p:pic>
        <p:nvPicPr>
          <p:cNvPr id="6" name="Picture 5"/>
          <p:cNvPicPr>
            <a:picLocks noChangeAspect="1"/>
          </p:cNvPicPr>
          <p:nvPr/>
        </p:nvPicPr>
        <p:blipFill>
          <a:blip r:embed="rId3"/>
          <a:stretch>
            <a:fillRect/>
          </a:stretch>
        </p:blipFill>
        <p:spPr>
          <a:xfrm>
            <a:off x="7125077" y="2075539"/>
            <a:ext cx="4608212" cy="3838358"/>
          </a:xfrm>
          <a:prstGeom prst="rect">
            <a:avLst/>
          </a:prstGeom>
        </p:spPr>
      </p:pic>
    </p:spTree>
    <p:extLst>
      <p:ext uri="{BB962C8B-B14F-4D97-AF65-F5344CB8AC3E}">
        <p14:creationId xmlns:p14="http://schemas.microsoft.com/office/powerpoint/2010/main" val="1011029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3848" y="757518"/>
            <a:ext cx="9404723" cy="819491"/>
          </a:xfrm>
        </p:spPr>
        <p:txBody>
          <a:bodyPr/>
          <a:lstStyle/>
          <a:p>
            <a:r>
              <a:rPr lang="en-US" sz="2800" dirty="0">
                <a:latin typeface="Calibri" panose="020F0502020204030204" pitchFamily="34" charset="0"/>
                <a:cs typeface="Calibri" panose="020F0502020204030204" pitchFamily="34" charset="0"/>
              </a:rPr>
              <a:t>Additional Dataset Used</a:t>
            </a:r>
          </a:p>
        </p:txBody>
      </p:sp>
      <p:sp>
        <p:nvSpPr>
          <p:cNvPr id="3" name="Content Placeholder 2"/>
          <p:cNvSpPr>
            <a:spLocks noGrp="1"/>
          </p:cNvSpPr>
          <p:nvPr>
            <p:ph idx="1"/>
          </p:nvPr>
        </p:nvSpPr>
        <p:spPr>
          <a:xfrm>
            <a:off x="1103312" y="1749287"/>
            <a:ext cx="8946541" cy="4499112"/>
          </a:xfrm>
        </p:spPr>
        <p:txBody>
          <a:bodyPr/>
          <a:lstStyle/>
          <a:p>
            <a:r>
              <a:rPr lang="en-US" dirty="0"/>
              <a:t>Chicago Homicide Dataset </a:t>
            </a:r>
          </a:p>
          <a:p>
            <a:pPr marL="0" indent="0">
              <a:buNone/>
            </a:pPr>
            <a:endParaRPr lang="en-US" dirty="0"/>
          </a:p>
        </p:txBody>
      </p:sp>
      <p:pic>
        <p:nvPicPr>
          <p:cNvPr id="4" name="Picture 3"/>
          <p:cNvPicPr>
            <a:picLocks noChangeAspect="1"/>
          </p:cNvPicPr>
          <p:nvPr/>
        </p:nvPicPr>
        <p:blipFill>
          <a:blip r:embed="rId2"/>
          <a:stretch>
            <a:fillRect/>
          </a:stretch>
        </p:blipFill>
        <p:spPr>
          <a:xfrm>
            <a:off x="1526783" y="2627936"/>
            <a:ext cx="8811788" cy="3620463"/>
          </a:xfrm>
          <a:prstGeom prst="rect">
            <a:avLst/>
          </a:prstGeom>
        </p:spPr>
      </p:pic>
    </p:spTree>
    <p:extLst>
      <p:ext uri="{BB962C8B-B14F-4D97-AF65-F5344CB8AC3E}">
        <p14:creationId xmlns:p14="http://schemas.microsoft.com/office/powerpoint/2010/main" val="1438063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90639"/>
            <a:ext cx="10515600" cy="1001948"/>
          </a:xfrm>
        </p:spPr>
        <p:txBody>
          <a:bodyPr/>
          <a:lstStyle/>
          <a:p>
            <a:r>
              <a:rPr lang="en-US" sz="2800" dirty="0">
                <a:latin typeface="Calibri" panose="020F0502020204030204" pitchFamily="34" charset="0"/>
                <a:cs typeface="Calibri" panose="020F0502020204030204" pitchFamily="34" charset="0"/>
              </a:rPr>
              <a:t>Techniques used for Big-data analysis</a:t>
            </a:r>
          </a:p>
        </p:txBody>
      </p:sp>
      <p:sp>
        <p:nvSpPr>
          <p:cNvPr id="3" name="Content Placeholder 2"/>
          <p:cNvSpPr>
            <a:spLocks noGrp="1"/>
          </p:cNvSpPr>
          <p:nvPr>
            <p:ph idx="1"/>
          </p:nvPr>
        </p:nvSpPr>
        <p:spPr>
          <a:xfrm>
            <a:off x="838200" y="1792587"/>
            <a:ext cx="10515600" cy="4384375"/>
          </a:xfrm>
        </p:spPr>
        <p:txBody>
          <a:bodyPr/>
          <a:lstStyle/>
          <a:p>
            <a:r>
              <a:rPr lang="en-US" dirty="0"/>
              <a:t>Machine Learning - 3</a:t>
            </a:r>
          </a:p>
          <a:p>
            <a:r>
              <a:rPr lang="en-US" dirty="0"/>
              <a:t>Hadoop MapReduce - 7</a:t>
            </a:r>
          </a:p>
          <a:p>
            <a:r>
              <a:rPr lang="en-US" dirty="0"/>
              <a:t>Hive - 8</a:t>
            </a:r>
          </a:p>
          <a:p>
            <a:r>
              <a:rPr lang="en-US" dirty="0"/>
              <a:t>R - 2</a:t>
            </a:r>
          </a:p>
          <a:p>
            <a:r>
              <a:rPr lang="en-US" dirty="0"/>
              <a:t>Tableau - Visualisation</a:t>
            </a:r>
          </a:p>
          <a:p>
            <a:endParaRPr lang="en-US" dirty="0"/>
          </a:p>
        </p:txBody>
      </p:sp>
    </p:spTree>
    <p:extLst>
      <p:ext uri="{BB962C8B-B14F-4D97-AF65-F5344CB8AC3E}">
        <p14:creationId xmlns:p14="http://schemas.microsoft.com/office/powerpoint/2010/main" val="2614309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8039"/>
          </a:xfrm>
        </p:spPr>
        <p:txBody>
          <a:bodyPr>
            <a:normAutofit/>
          </a:bodyPr>
          <a:lstStyle/>
          <a:p>
            <a:r>
              <a:rPr lang="en-US" sz="2800" b="1" dirty="0">
                <a:latin typeface="Calibri" panose="020F0502020204030204" pitchFamily="34" charset="0"/>
                <a:cs typeface="Calibri" panose="020F0502020204030204" pitchFamily="34" charset="0"/>
              </a:rPr>
              <a:t>Analysis using Machine Learning</a:t>
            </a:r>
          </a:p>
        </p:txBody>
      </p:sp>
      <p:sp>
        <p:nvSpPr>
          <p:cNvPr id="3" name="Content Placeholder 2"/>
          <p:cNvSpPr>
            <a:spLocks noGrp="1"/>
          </p:cNvSpPr>
          <p:nvPr>
            <p:ph idx="1"/>
          </p:nvPr>
        </p:nvSpPr>
        <p:spPr>
          <a:xfrm>
            <a:off x="838200" y="1213164"/>
            <a:ext cx="11121428" cy="4963799"/>
          </a:xfrm>
        </p:spPr>
        <p:txBody>
          <a:bodyPr/>
          <a:lstStyle/>
          <a:p>
            <a:r>
              <a:rPr lang="en-US" sz="2000" dirty="0">
                <a:latin typeface="Calibri" panose="020F0502020204030204" pitchFamily="34" charset="0"/>
                <a:cs typeface="Calibri" panose="020F0502020204030204" pitchFamily="34" charset="0"/>
              </a:rPr>
              <a:t>Predicting whether an arrest will be made for a committed crime based on month and crime type as predators using Logistic regularization</a:t>
            </a:r>
          </a:p>
          <a:p>
            <a:r>
              <a:rPr lang="en-US" sz="2000" dirty="0">
                <a:latin typeface="Calibri" panose="020F0502020204030204" pitchFamily="34" charset="0"/>
                <a:cs typeface="Calibri" panose="020F0502020204030204" pitchFamily="34" charset="0"/>
              </a:rPr>
              <a:t>We chose logistic regression as it will work better for a single decision boundary</a:t>
            </a:r>
          </a:p>
          <a:p>
            <a:r>
              <a:rPr lang="en-US" dirty="0">
                <a:latin typeface="Calibri" panose="020F0502020204030204" pitchFamily="34" charset="0"/>
                <a:cs typeface="Calibri" panose="020F0502020204030204" pitchFamily="34" charset="0"/>
              </a:rPr>
              <a:t>If arrest probability &gt; 0.5  ==== &gt; Arrested </a:t>
            </a:r>
          </a:p>
          <a:p>
            <a:r>
              <a:rPr lang="en-US" dirty="0">
                <a:latin typeface="Calibri" panose="020F0502020204030204" pitchFamily="34" charset="0"/>
                <a:cs typeface="Calibri" panose="020F0502020204030204" pitchFamily="34" charset="0"/>
              </a:rPr>
              <a:t>If arrest probability &lt; 0.5  ==== &gt; Not Arrested </a:t>
            </a:r>
          </a:p>
          <a:p>
            <a:endParaRPr lang="en-US" dirty="0">
              <a:latin typeface="Calibri" panose="020F0502020204030204" pitchFamily="34" charset="0"/>
              <a:cs typeface="Calibri" panose="020F0502020204030204" pitchFamily="34" charset="0"/>
            </a:endParaRPr>
          </a:p>
          <a:p>
            <a:pPr lvl="1"/>
            <a:endParaRPr lang="en-US" dirty="0">
              <a:latin typeface="Calibri" panose="020F0502020204030204" pitchFamily="34" charset="0"/>
              <a:cs typeface="Calibri" panose="020F0502020204030204" pitchFamily="34" charset="0"/>
            </a:endParaRPr>
          </a:p>
          <a:p>
            <a:pPr lvl="1"/>
            <a:endParaRPr lang="en-US" dirty="0">
              <a:latin typeface="+mj-lt"/>
            </a:endParaRPr>
          </a:p>
        </p:txBody>
      </p:sp>
      <p:pic>
        <p:nvPicPr>
          <p:cNvPr id="5" name="Picture 4"/>
          <p:cNvPicPr/>
          <p:nvPr/>
        </p:nvPicPr>
        <p:blipFill>
          <a:blip r:embed="rId2"/>
          <a:stretch>
            <a:fillRect/>
          </a:stretch>
        </p:blipFill>
        <p:spPr>
          <a:xfrm>
            <a:off x="991926" y="3445312"/>
            <a:ext cx="2220736" cy="2815204"/>
          </a:xfrm>
          <a:prstGeom prst="rect">
            <a:avLst/>
          </a:prstGeom>
        </p:spPr>
      </p:pic>
      <p:pic>
        <p:nvPicPr>
          <p:cNvPr id="7" name="Picture 6"/>
          <p:cNvPicPr/>
          <p:nvPr/>
        </p:nvPicPr>
        <p:blipFill>
          <a:blip r:embed="rId3"/>
          <a:stretch>
            <a:fillRect/>
          </a:stretch>
        </p:blipFill>
        <p:spPr>
          <a:xfrm>
            <a:off x="5151422" y="3225826"/>
            <a:ext cx="6686739" cy="3552766"/>
          </a:xfrm>
          <a:prstGeom prst="rect">
            <a:avLst/>
          </a:prstGeom>
        </p:spPr>
      </p:pic>
      <p:sp>
        <p:nvSpPr>
          <p:cNvPr id="10" name="Right Arrow 9"/>
          <p:cNvSpPr/>
          <p:nvPr/>
        </p:nvSpPr>
        <p:spPr>
          <a:xfrm>
            <a:off x="3550563" y="4567685"/>
            <a:ext cx="1262958" cy="4345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ight Arrow 10"/>
          <p:cNvSpPr/>
          <p:nvPr/>
        </p:nvSpPr>
        <p:spPr>
          <a:xfrm>
            <a:off x="3538330" y="4572000"/>
            <a:ext cx="1272209" cy="437322"/>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1618282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67536"/>
          </a:xfrm>
        </p:spPr>
        <p:txBody>
          <a:bodyPr>
            <a:normAutofit/>
          </a:bodyPr>
          <a:lstStyle/>
          <a:p>
            <a:r>
              <a:rPr lang="en-US" sz="2800" b="1" dirty="0">
                <a:latin typeface="Calibri" panose="020F0502020204030204" pitchFamily="34" charset="0"/>
                <a:cs typeface="Calibri" panose="020F0502020204030204" pitchFamily="34" charset="0"/>
              </a:rPr>
              <a:t>Analysis using Machine Learning</a:t>
            </a:r>
            <a:endParaRPr lang="en-US" sz="28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838200" y="1032662"/>
            <a:ext cx="10515600" cy="5350031"/>
          </a:xfrm>
        </p:spPr>
        <p:txBody>
          <a:bodyPr/>
          <a:lstStyle/>
          <a:p>
            <a:r>
              <a:rPr lang="en-US" dirty="0">
                <a:latin typeface="Calibri" panose="020F0502020204030204" pitchFamily="34" charset="0"/>
                <a:cs typeface="Calibri" panose="020F0502020204030204" pitchFamily="34" charset="0"/>
              </a:rPr>
              <a:t>Prediction of crime type which may happen in near based on month, district and community area using BackPropagation algorithm</a:t>
            </a:r>
          </a:p>
          <a:p>
            <a:r>
              <a:rPr lang="en-US" dirty="0">
                <a:latin typeface="Calibri" panose="020F0502020204030204" pitchFamily="34" charset="0"/>
                <a:cs typeface="Calibri" panose="020F0502020204030204" pitchFamily="34" charset="0"/>
              </a:rPr>
              <a:t>Better performance</a:t>
            </a:r>
          </a:p>
          <a:p>
            <a:endParaRPr lang="en-US" dirty="0"/>
          </a:p>
          <a:p>
            <a:endParaRPr lang="en-US" dirty="0"/>
          </a:p>
          <a:p>
            <a:endParaRPr lang="en-US" dirty="0"/>
          </a:p>
          <a:p>
            <a:endParaRPr lang="en-US" dirty="0"/>
          </a:p>
        </p:txBody>
      </p:sp>
      <p:pic>
        <p:nvPicPr>
          <p:cNvPr id="8" name="Picture 7"/>
          <p:cNvPicPr/>
          <p:nvPr/>
        </p:nvPicPr>
        <p:blipFill>
          <a:blip r:embed="rId2"/>
          <a:stretch>
            <a:fillRect/>
          </a:stretch>
        </p:blipFill>
        <p:spPr>
          <a:xfrm>
            <a:off x="838200" y="2665146"/>
            <a:ext cx="6001695" cy="2058123"/>
          </a:xfrm>
          <a:prstGeom prst="rect">
            <a:avLst/>
          </a:prstGeom>
        </p:spPr>
      </p:pic>
      <p:pic>
        <p:nvPicPr>
          <p:cNvPr id="9" name="Picture 8"/>
          <p:cNvPicPr/>
          <p:nvPr/>
        </p:nvPicPr>
        <p:blipFill>
          <a:blip r:embed="rId3"/>
          <a:stretch>
            <a:fillRect/>
          </a:stretch>
        </p:blipFill>
        <p:spPr>
          <a:xfrm>
            <a:off x="5758755" y="2665146"/>
            <a:ext cx="5943600" cy="3108325"/>
          </a:xfrm>
          <a:prstGeom prst="rect">
            <a:avLst/>
          </a:prstGeom>
        </p:spPr>
      </p:pic>
      <p:pic>
        <p:nvPicPr>
          <p:cNvPr id="11" name="Picture 10"/>
          <p:cNvPicPr>
            <a:picLocks noChangeAspect="1"/>
          </p:cNvPicPr>
          <p:nvPr/>
        </p:nvPicPr>
        <p:blipFill>
          <a:blip r:embed="rId4"/>
          <a:stretch>
            <a:fillRect/>
          </a:stretch>
        </p:blipFill>
        <p:spPr>
          <a:xfrm>
            <a:off x="838200" y="5057681"/>
            <a:ext cx="4876800" cy="990600"/>
          </a:xfrm>
          <a:prstGeom prst="rect">
            <a:avLst/>
          </a:prstGeom>
        </p:spPr>
      </p:pic>
    </p:spTree>
    <p:extLst>
      <p:ext uri="{BB962C8B-B14F-4D97-AF65-F5344CB8AC3E}">
        <p14:creationId xmlns:p14="http://schemas.microsoft.com/office/powerpoint/2010/main" val="954393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490330"/>
            <a:ext cx="10058400" cy="759048"/>
          </a:xfrm>
        </p:spPr>
        <p:txBody>
          <a:bodyPr>
            <a:normAutofit/>
          </a:bodyPr>
          <a:lstStyle/>
          <a:p>
            <a:r>
              <a:rPr lang="en-US" sz="2800" b="1" dirty="0">
                <a:latin typeface="Calibri" panose="020F0502020204030204" pitchFamily="34" charset="0"/>
                <a:cs typeface="Calibri" panose="020F0502020204030204" pitchFamily="34" charset="0"/>
              </a:rPr>
              <a:t>Analysis using Machine Learning</a:t>
            </a:r>
            <a:endParaRPr lang="en-US" sz="28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729558" y="1249379"/>
            <a:ext cx="10515600" cy="5062522"/>
          </a:xfrm>
        </p:spPr>
        <p:txBody>
          <a:bodyPr/>
          <a:lstStyle/>
          <a:p>
            <a:r>
              <a:rPr lang="en-US" dirty="0">
                <a:latin typeface="Calibri" panose="020F0502020204030204" pitchFamily="34" charset="0"/>
                <a:cs typeface="Calibri" panose="020F0502020204030204" pitchFamily="34" charset="0"/>
              </a:rPr>
              <a:t>Prediction of gender based on month, district and community area using Logistic regression</a:t>
            </a:r>
          </a:p>
          <a:p>
            <a:r>
              <a:rPr lang="en-US" dirty="0">
                <a:latin typeface="Calibri" panose="020F0502020204030204" pitchFamily="34" charset="0"/>
                <a:cs typeface="Calibri" panose="020F0502020204030204" pitchFamily="34" charset="0"/>
              </a:rPr>
              <a:t>Our analysis indicated that the positive and negative correlations in the trends in our features would have greater accuracy with logistic regression</a:t>
            </a:r>
          </a:p>
          <a:p>
            <a:pPr marL="0" indent="0">
              <a:buNone/>
            </a:pPr>
            <a:endParaRPr lang="en-US" dirty="0">
              <a:latin typeface="Calibri" panose="020F0502020204030204" pitchFamily="34" charset="0"/>
              <a:cs typeface="Calibri" panose="020F0502020204030204" pitchFamily="34" charset="0"/>
            </a:endParaRPr>
          </a:p>
          <a:p>
            <a:endParaRPr lang="en-US" dirty="0"/>
          </a:p>
          <a:p>
            <a:endParaRPr lang="en-US" dirty="0"/>
          </a:p>
          <a:p>
            <a:endParaRPr lang="en-US" dirty="0"/>
          </a:p>
        </p:txBody>
      </p:sp>
      <p:pic>
        <p:nvPicPr>
          <p:cNvPr id="4" name="Picture 3"/>
          <p:cNvPicPr/>
          <p:nvPr/>
        </p:nvPicPr>
        <p:blipFill>
          <a:blip r:embed="rId2"/>
          <a:stretch>
            <a:fillRect/>
          </a:stretch>
        </p:blipFill>
        <p:spPr>
          <a:xfrm>
            <a:off x="1088072" y="2943960"/>
            <a:ext cx="3538537" cy="2612585"/>
          </a:xfrm>
          <a:prstGeom prst="rect">
            <a:avLst/>
          </a:prstGeom>
        </p:spPr>
      </p:pic>
      <p:pic>
        <p:nvPicPr>
          <p:cNvPr id="5" name="Picture 4"/>
          <p:cNvPicPr/>
          <p:nvPr/>
        </p:nvPicPr>
        <p:blipFill>
          <a:blip r:embed="rId3"/>
          <a:stretch>
            <a:fillRect/>
          </a:stretch>
        </p:blipFill>
        <p:spPr>
          <a:xfrm>
            <a:off x="5810209" y="2572316"/>
            <a:ext cx="5793463" cy="2984229"/>
          </a:xfrm>
          <a:prstGeom prst="rect">
            <a:avLst/>
          </a:prstGeom>
        </p:spPr>
      </p:pic>
      <p:pic>
        <p:nvPicPr>
          <p:cNvPr id="6" name="Picture 5"/>
          <p:cNvPicPr>
            <a:picLocks noChangeAspect="1"/>
          </p:cNvPicPr>
          <p:nvPr/>
        </p:nvPicPr>
        <p:blipFill>
          <a:blip r:embed="rId4"/>
          <a:stretch>
            <a:fillRect/>
          </a:stretch>
        </p:blipFill>
        <p:spPr>
          <a:xfrm>
            <a:off x="7493021" y="3554689"/>
            <a:ext cx="2427838" cy="1391125"/>
          </a:xfrm>
          <a:prstGeom prst="rect">
            <a:avLst/>
          </a:prstGeom>
        </p:spPr>
      </p:pic>
      <p:sp>
        <p:nvSpPr>
          <p:cNvPr id="7" name="Right Arrow 6"/>
          <p:cNvSpPr/>
          <p:nvPr/>
        </p:nvSpPr>
        <p:spPr>
          <a:xfrm>
            <a:off x="4795996" y="3994205"/>
            <a:ext cx="844826" cy="330003"/>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3928331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150999"/>
          </a:xfrm>
        </p:spPr>
        <p:txBody>
          <a:bodyPr/>
          <a:lstStyle/>
          <a:p>
            <a:r>
              <a:rPr lang="en-US" sz="2800" dirty="0">
                <a:latin typeface="Calibri" panose="020F0502020204030204" pitchFamily="34" charset="0"/>
                <a:cs typeface="Calibri" panose="020F0502020204030204" pitchFamily="34" charset="0"/>
              </a:rPr>
              <a:t>Analysis of Crime count during weekdays for every hour using R</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87116" y="1506670"/>
            <a:ext cx="6782154" cy="4392302"/>
          </a:xfrm>
        </p:spPr>
      </p:pic>
    </p:spTree>
    <p:extLst>
      <p:ext uri="{BB962C8B-B14F-4D97-AF65-F5344CB8AC3E}">
        <p14:creationId xmlns:p14="http://schemas.microsoft.com/office/powerpoint/2010/main" val="13672719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233</TotalTime>
  <Words>331</Words>
  <Application>Microsoft Office PowerPoint</Application>
  <PresentationFormat>Widescreen</PresentationFormat>
  <Paragraphs>76</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Century Gothic</vt:lpstr>
      <vt:lpstr>Times New Roman</vt:lpstr>
      <vt:lpstr>Wingdings 3</vt:lpstr>
      <vt:lpstr>Ion</vt:lpstr>
      <vt:lpstr>ANALYSIS OF CRIME IN CHICAGO</vt:lpstr>
      <vt:lpstr>Introduction</vt:lpstr>
      <vt:lpstr>Snippet of our Dataset  Size-1.4GB Number of Features-22 Number of records~6400000</vt:lpstr>
      <vt:lpstr>Additional Dataset Used</vt:lpstr>
      <vt:lpstr>Techniques used for Big-data analysis</vt:lpstr>
      <vt:lpstr>Analysis using Machine Learning</vt:lpstr>
      <vt:lpstr>Analysis using Machine Learning</vt:lpstr>
      <vt:lpstr>Analysis using Machine Learning</vt:lpstr>
      <vt:lpstr>Analysis of Crime count during weekdays for every hour using R</vt:lpstr>
      <vt:lpstr>HeatMap for weekday per hour crime count</vt:lpstr>
      <vt:lpstr>PowerPoint Presentation</vt:lpstr>
      <vt:lpstr>RESULTS </vt:lpstr>
      <vt:lpstr>Analysis</vt:lpstr>
      <vt:lpstr>Analysis</vt:lpstr>
      <vt:lpstr>Analysis</vt:lpstr>
      <vt:lpstr>Analysis</vt:lpstr>
      <vt:lpstr>Analysis using Hive</vt:lpstr>
      <vt:lpstr>Analysis using Hive</vt:lpstr>
      <vt:lpstr>Analysis using Hive</vt:lpstr>
      <vt:lpstr>Analysis Using Hadoop  Example: District wise crime count</vt:lpstr>
      <vt:lpstr>INFERENCE</vt:lpstr>
      <vt:lpstr>Future Scope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CRIME IN CHICAGO</dc:title>
  <dc:creator>Ramya gujjari</dc:creator>
  <cp:lastModifiedBy>basav kurki</cp:lastModifiedBy>
  <cp:revision>25</cp:revision>
  <dcterms:created xsi:type="dcterms:W3CDTF">2016-12-12T19:55:05Z</dcterms:created>
  <dcterms:modified xsi:type="dcterms:W3CDTF">2018-01-18T15:46:59Z</dcterms:modified>
</cp:coreProperties>
</file>