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80" r:id="rId2"/>
    <p:sldId id="281" r:id="rId3"/>
    <p:sldId id="414" r:id="rId4"/>
    <p:sldId id="415" r:id="rId5"/>
    <p:sldId id="416" r:id="rId6"/>
    <p:sldId id="417" r:id="rId7"/>
    <p:sldId id="418" r:id="rId8"/>
    <p:sldId id="407" r:id="rId9"/>
    <p:sldId id="408" r:id="rId10"/>
    <p:sldId id="409" r:id="rId11"/>
    <p:sldId id="410" r:id="rId12"/>
    <p:sldId id="411" r:id="rId13"/>
    <p:sldId id="412"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9" r:id="rId53"/>
    <p:sldId id="460" r:id="rId54"/>
    <p:sldId id="462" r:id="rId55"/>
    <p:sldId id="458" r:id="rId56"/>
    <p:sldId id="463" r:id="rId57"/>
    <p:sldId id="464" r:id="rId58"/>
    <p:sldId id="465" r:id="rId59"/>
    <p:sldId id="466" r:id="rId60"/>
    <p:sldId id="467" r:id="rId61"/>
    <p:sldId id="468" r:id="rId62"/>
    <p:sldId id="469" r:id="rId63"/>
    <p:sldId id="40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0T18:39:18.47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C812-BE50-4322-A906-28B208AC2785}" type="datetimeFigureOut">
              <a:rPr lang="en-IN" smtClean="0"/>
              <a:t>27-04-2022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07EBF-34BA-4B15-8257-E5EE5C230B7F}" type="slidenum">
              <a:rPr lang="en-IN" smtClean="0"/>
              <a:t>‹#›</a:t>
            </a:fld>
            <a:endParaRPr lang="en-IN"/>
          </a:p>
        </p:txBody>
      </p:sp>
    </p:spTree>
    <p:extLst>
      <p:ext uri="{BB962C8B-B14F-4D97-AF65-F5344CB8AC3E}">
        <p14:creationId xmlns:p14="http://schemas.microsoft.com/office/powerpoint/2010/main" val="410331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4007EBF-34BA-4B15-8257-E5EE5C230B7F}" type="slidenum">
              <a:rPr lang="en-IN" smtClean="0"/>
              <a:t>1</a:t>
            </a:fld>
            <a:endParaRPr lang="en-IN"/>
          </a:p>
        </p:txBody>
      </p:sp>
    </p:spTree>
    <p:extLst>
      <p:ext uri="{BB962C8B-B14F-4D97-AF65-F5344CB8AC3E}">
        <p14:creationId xmlns:p14="http://schemas.microsoft.com/office/powerpoint/2010/main" val="340696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4007EBF-34BA-4B15-8257-E5EE5C230B7F}" type="slidenum">
              <a:rPr lang="en-IN" smtClean="0"/>
              <a:t>29</a:t>
            </a:fld>
            <a:endParaRPr lang="en-IN"/>
          </a:p>
        </p:txBody>
      </p:sp>
    </p:spTree>
    <p:extLst>
      <p:ext uri="{BB962C8B-B14F-4D97-AF65-F5344CB8AC3E}">
        <p14:creationId xmlns:p14="http://schemas.microsoft.com/office/powerpoint/2010/main" val="428254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EA57F-4433-4E31-8349-D0CD0C308FFC}"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10B73-D28F-4546-AFF7-2FC7232D9633}"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78A69-1302-488C-AB36-E91F3234853B}"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E98EBF-B914-48F7-8933-54C0A966977D}"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836AF7-DC9C-4919-822E-0A8A7BD1943F}"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A2B301-8FA8-4F98-BCA9-23458BBCA1D1}"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56D61-7CBC-4E20-91C1-C6285F9315AD}"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E17C3-3016-48EC-BD7F-BD5005F55313}"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6FE05-9BA3-4FDB-BE7D-A2A8DCD4CFEE}"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3E256-CB8D-489B-A9B3-501BB788CE02}"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F1BDF-F346-4521-B4DA-26E16918FE88}"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F5C83-1BA5-4BB8-A07B-29F65CCD0146}"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480230-120E-4770-B915-C7846E09068D}"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F4836-69BF-49D5-931F-B27760D3EACE}" type="datetime1">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73021-45E2-4983-9AD1-94D080385FC0}"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21C70-C46A-4498-B244-9F074C6D9ED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DD2EA2-866F-4287-AF30-A5072830E6F2}" type="datetime1">
              <a:rPr lang="en-US" smtClean="0"/>
              <a:t>4/27/2022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421" y="365761"/>
            <a:ext cx="8915399" cy="2400658"/>
          </a:xfrm>
        </p:spPr>
        <p:txBody>
          <a:bodyPr>
            <a:normAutofit fontScale="90000"/>
          </a:bodyPr>
          <a:lstStyle/>
          <a:p>
            <a:pPr algn="ctr"/>
            <a:r>
              <a:rPr lang="en-US" b="1" dirty="0" smtClean="0"/>
              <a:t>Prediction of Mental Health Using Machine Learning</a:t>
            </a:r>
            <a:endParaRPr lang="en-IN" b="1" dirty="0"/>
          </a:p>
        </p:txBody>
      </p:sp>
      <p:sp>
        <p:nvSpPr>
          <p:cNvPr id="3" name="Subtitle 2"/>
          <p:cNvSpPr>
            <a:spLocks noGrp="1"/>
          </p:cNvSpPr>
          <p:nvPr>
            <p:ph type="subTitle" idx="1"/>
          </p:nvPr>
        </p:nvSpPr>
        <p:spPr>
          <a:xfrm>
            <a:off x="6555346" y="3957413"/>
            <a:ext cx="5636654" cy="1996347"/>
          </a:xfrm>
        </p:spPr>
        <p:txBody>
          <a:bodyPr>
            <a:normAutofit fontScale="47500" lnSpcReduction="20000"/>
          </a:bodyPr>
          <a:lstStyle/>
          <a:p>
            <a:r>
              <a:rPr lang="en-US" b="1" dirty="0">
                <a:solidFill>
                  <a:schemeClr val="accent6"/>
                </a:solidFill>
              </a:rPr>
              <a:t>                        </a:t>
            </a:r>
            <a:r>
              <a:rPr lang="en-US" sz="3800" b="1" dirty="0">
                <a:solidFill>
                  <a:schemeClr val="accent6"/>
                </a:solidFill>
              </a:rPr>
              <a:t>Team Members</a:t>
            </a:r>
            <a:r>
              <a:rPr lang="en-US" sz="3800" dirty="0">
                <a:solidFill>
                  <a:schemeClr val="accent6"/>
                </a:solidFill>
              </a:rPr>
              <a:t>:-</a:t>
            </a:r>
          </a:p>
          <a:p>
            <a:r>
              <a:rPr lang="en-US" sz="3800" dirty="0">
                <a:solidFill>
                  <a:schemeClr val="accent6"/>
                </a:solidFill>
              </a:rPr>
              <a:t>                      </a:t>
            </a:r>
            <a:r>
              <a:rPr lang="en-US" sz="3800" dirty="0" err="1">
                <a:solidFill>
                  <a:schemeClr val="accent6"/>
                </a:solidFill>
              </a:rPr>
              <a:t>B.Sushma</a:t>
            </a:r>
            <a:r>
              <a:rPr lang="en-US" sz="3800" dirty="0">
                <a:solidFill>
                  <a:schemeClr val="accent6"/>
                </a:solidFill>
              </a:rPr>
              <a:t> Sri(Y18CS016)</a:t>
            </a:r>
          </a:p>
          <a:p>
            <a:r>
              <a:rPr lang="en-US" sz="3800" dirty="0">
                <a:solidFill>
                  <a:schemeClr val="accent6"/>
                </a:solidFill>
              </a:rPr>
              <a:t>			</a:t>
            </a:r>
            <a:r>
              <a:rPr lang="en-US" sz="3800" dirty="0" err="1">
                <a:solidFill>
                  <a:schemeClr val="accent6"/>
                </a:solidFill>
              </a:rPr>
              <a:t>D.Sri</a:t>
            </a:r>
            <a:r>
              <a:rPr lang="en-US" sz="3800" dirty="0">
                <a:solidFill>
                  <a:schemeClr val="accent6"/>
                </a:solidFill>
              </a:rPr>
              <a:t> Harsha Chowdary(Y18CS034)</a:t>
            </a:r>
          </a:p>
          <a:p>
            <a:r>
              <a:rPr lang="en-US" sz="3800" dirty="0">
                <a:solidFill>
                  <a:schemeClr val="accent6"/>
                </a:solidFill>
              </a:rPr>
              <a:t>			</a:t>
            </a:r>
            <a:r>
              <a:rPr lang="en-US" sz="3800" dirty="0" err="1">
                <a:solidFill>
                  <a:schemeClr val="accent6"/>
                </a:solidFill>
              </a:rPr>
              <a:t>A.Chanikya</a:t>
            </a:r>
            <a:r>
              <a:rPr lang="en-US" sz="3800" dirty="0">
                <a:solidFill>
                  <a:schemeClr val="accent6"/>
                </a:solidFill>
              </a:rPr>
              <a:t> </a:t>
            </a:r>
            <a:r>
              <a:rPr lang="en-US" sz="3800" dirty="0" err="1">
                <a:solidFill>
                  <a:schemeClr val="accent6"/>
                </a:solidFill>
              </a:rPr>
              <a:t>Subhash</a:t>
            </a:r>
            <a:r>
              <a:rPr lang="en-US" sz="3800" dirty="0">
                <a:solidFill>
                  <a:schemeClr val="accent6"/>
                </a:solidFill>
              </a:rPr>
              <a:t>(Y18CS003)</a:t>
            </a:r>
            <a:endParaRPr lang="en-IN" sz="3800" dirty="0">
              <a:solidFill>
                <a:schemeClr val="accent6"/>
              </a:solidFill>
            </a:endParaRPr>
          </a:p>
        </p:txBody>
      </p:sp>
      <p:sp>
        <p:nvSpPr>
          <p:cNvPr id="5" name="TextBox 4"/>
          <p:cNvSpPr txBox="1"/>
          <p:nvPr/>
        </p:nvSpPr>
        <p:spPr>
          <a:xfrm>
            <a:off x="2035421" y="3860801"/>
            <a:ext cx="4519925" cy="1754326"/>
          </a:xfrm>
          <a:prstGeom prst="rect">
            <a:avLst/>
          </a:prstGeom>
          <a:noFill/>
        </p:spPr>
        <p:txBody>
          <a:bodyPr wrap="square" rtlCol="0">
            <a:spAutoFit/>
          </a:bodyPr>
          <a:lstStyle/>
          <a:p>
            <a:r>
              <a:rPr lang="en-US" sz="2400" b="1" dirty="0"/>
              <a:t>Guided By</a:t>
            </a:r>
            <a:r>
              <a:rPr lang="en-US" sz="2400" dirty="0"/>
              <a:t> </a:t>
            </a:r>
          </a:p>
          <a:p>
            <a:r>
              <a:rPr lang="en-US" sz="2400" b="1" dirty="0"/>
              <a:t>		</a:t>
            </a:r>
            <a:r>
              <a:rPr lang="en-IN" sz="2400" b="1" dirty="0" err="1"/>
              <a:t>Dr.</a:t>
            </a:r>
            <a:r>
              <a:rPr lang="en-IN" sz="2400" b="1" dirty="0"/>
              <a:t> </a:t>
            </a:r>
            <a:r>
              <a:rPr lang="en-IN" sz="2400" b="1" dirty="0" err="1"/>
              <a:t>M.Sreelatha</a:t>
            </a:r>
            <a:r>
              <a:rPr lang="en-IN" sz="2400" b="1" dirty="0"/>
              <a:t> </a:t>
            </a:r>
            <a:endParaRPr lang="en-US" sz="2400" b="1" dirty="0"/>
          </a:p>
          <a:p>
            <a:r>
              <a:rPr lang="en-US" sz="2400" b="1" dirty="0"/>
              <a:t>		           </a:t>
            </a:r>
            <a:r>
              <a:rPr lang="en-IN" dirty="0" err="1" smtClean="0"/>
              <a:t>Prof.</a:t>
            </a:r>
            <a:r>
              <a:rPr lang="en-IN" dirty="0"/>
              <a:t> &amp; </a:t>
            </a:r>
            <a:r>
              <a:rPr lang="en-IN" dirty="0" smtClean="0"/>
              <a:t>HOD</a:t>
            </a:r>
          </a:p>
          <a:p>
            <a:r>
              <a:rPr lang="en-US" dirty="0"/>
              <a:t>	</a:t>
            </a:r>
            <a:r>
              <a:rPr lang="en-US" dirty="0" smtClean="0"/>
              <a:t>		       Dept. of CSE</a:t>
            </a:r>
            <a:endParaRPr lang="en-IN" dirty="0"/>
          </a:p>
          <a:p>
            <a:r>
              <a:rPr lang="en-US" dirty="0" smtClean="0"/>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82990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1751162" y="1984076"/>
            <a:ext cx="9753450" cy="4392974"/>
          </a:xfrm>
        </p:spPr>
        <p:txBody>
          <a:bodyPr>
            <a:normAutofit/>
          </a:bodyPr>
          <a:lstStyle/>
          <a:p>
            <a:pPr marL="0" indent="0" algn="ctr">
              <a:buNone/>
            </a:pPr>
            <a:r>
              <a:rPr lang="en-US" sz="2400" b="1" dirty="0">
                <a:solidFill>
                  <a:schemeClr val="tx2">
                    <a:lumMod val="60000"/>
                    <a:lumOff val="40000"/>
                  </a:schemeClr>
                </a:solidFill>
              </a:rPr>
              <a:t>Predicting anxiety and depression in elderly patients using machine learning technology</a:t>
            </a:r>
          </a:p>
          <a:p>
            <a:pPr algn="just">
              <a:buFont typeface="Wingdings" panose="05000000000000000000" pitchFamily="2" charset="2"/>
              <a:buChar char="Ø"/>
            </a:pPr>
            <a:r>
              <a:rPr lang="en-US" sz="2200" dirty="0" smtClean="0"/>
              <a:t>Classifiers </a:t>
            </a:r>
            <a:r>
              <a:rPr lang="en-US" sz="2200" dirty="0"/>
              <a:t>were evaluated with a data set of 510 geriatric patients and tested with ten-fold cross-validation method. Highest prediction accuracy of 89% was obtained with random forest (RF) classifier. </a:t>
            </a:r>
            <a:endParaRPr lang="en-US" sz="2200" dirty="0" smtClean="0"/>
          </a:p>
          <a:p>
            <a:pPr algn="just">
              <a:buFont typeface="Wingdings" panose="05000000000000000000" pitchFamily="2" charset="2"/>
              <a:buChar char="Ø"/>
            </a:pPr>
            <a:r>
              <a:rPr lang="en-US" sz="2200" dirty="0" smtClean="0"/>
              <a:t>This </a:t>
            </a:r>
            <a:r>
              <a:rPr lang="en-US" sz="2200" dirty="0"/>
              <a:t>RF model was tested with another data set from separate 110 older patients for its external validity. Its predictive accuracy was found to be 91% and false positive (FP) rate was 10%, compared with gold standard tool.</a:t>
            </a:r>
            <a:endParaRPr lang="en-US" sz="2200" b="1" dirty="0">
              <a:solidFill>
                <a:schemeClr val="tx2">
                  <a:lumMod val="60000"/>
                  <a:lumOff val="40000"/>
                </a:schemeClr>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p:cNvSpPr/>
          <p:nvPr/>
        </p:nvSpPr>
        <p:spPr>
          <a:xfrm>
            <a:off x="2665562" y="1079888"/>
            <a:ext cx="8022566" cy="646331"/>
          </a:xfrm>
          <a:prstGeom prst="rect">
            <a:avLst/>
          </a:prstGeom>
        </p:spPr>
        <p:txBody>
          <a:bodyPr wrap="square">
            <a:spAutoFit/>
          </a:bodyPr>
          <a:lstStyle/>
          <a:p>
            <a:pPr algn="ctr"/>
            <a:r>
              <a:rPr lang="en-US" sz="3600" b="1" dirty="0">
                <a:solidFill>
                  <a:schemeClr val="tx2">
                    <a:lumMod val="60000"/>
                    <a:lumOff val="40000"/>
                  </a:schemeClr>
                </a:solidFill>
              </a:rPr>
              <a:t>Literature Review</a:t>
            </a:r>
            <a:endParaRPr lang="en-IN" sz="3600" dirty="0">
              <a:solidFill>
                <a:schemeClr val="tx2">
                  <a:lumMod val="60000"/>
                  <a:lumOff val="40000"/>
                </a:schemeClr>
              </a:solidFill>
            </a:endParaRPr>
          </a:p>
        </p:txBody>
      </p:sp>
    </p:spTree>
    <p:extLst>
      <p:ext uri="{BB962C8B-B14F-4D97-AF65-F5344CB8AC3E}">
        <p14:creationId xmlns:p14="http://schemas.microsoft.com/office/powerpoint/2010/main" val="36678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endParaRPr lang="en-IN" dirty="0"/>
          </a:p>
        </p:txBody>
      </p:sp>
      <p:sp>
        <p:nvSpPr>
          <p:cNvPr id="3" name="Content Placeholder 2"/>
          <p:cNvSpPr>
            <a:spLocks noGrp="1"/>
          </p:cNvSpPr>
          <p:nvPr>
            <p:ph idx="1"/>
          </p:nvPr>
        </p:nvSpPr>
        <p:spPr>
          <a:xfrm>
            <a:off x="1733909" y="1552755"/>
            <a:ext cx="9770703" cy="5158596"/>
          </a:xfrm>
        </p:spPr>
        <p:txBody>
          <a:bodyPr>
            <a:normAutofit fontScale="92500" lnSpcReduction="20000"/>
          </a:bodyPr>
          <a:lstStyle/>
          <a:p>
            <a:pPr marL="0" indent="0" algn="ctr">
              <a:buNone/>
            </a:pPr>
            <a:r>
              <a:rPr lang="en-US" sz="2600" b="1" dirty="0">
                <a:solidFill>
                  <a:schemeClr val="tx2">
                    <a:lumMod val="60000"/>
                    <a:lumOff val="40000"/>
                  </a:schemeClr>
                </a:solidFill>
              </a:rPr>
              <a:t>Validating Machine Learning Algorithms for Twitter Data Against Established Measures of </a:t>
            </a:r>
            <a:r>
              <a:rPr lang="en-US" sz="2600" b="1" dirty="0" smtClean="0">
                <a:solidFill>
                  <a:schemeClr val="tx2">
                    <a:lumMod val="60000"/>
                    <a:lumOff val="40000"/>
                  </a:schemeClr>
                </a:solidFill>
              </a:rPr>
              <a:t>Suicidality</a:t>
            </a:r>
          </a:p>
          <a:p>
            <a:pPr marL="0" indent="0" algn="ctr">
              <a:buNone/>
            </a:pPr>
            <a:endParaRPr lang="en-US" sz="2600" b="1" dirty="0" smtClean="0">
              <a:solidFill>
                <a:schemeClr val="tx2">
                  <a:lumMod val="60000"/>
                  <a:lumOff val="40000"/>
                </a:schemeClr>
              </a:solidFill>
            </a:endParaRPr>
          </a:p>
          <a:p>
            <a:pPr algn="just">
              <a:buFont typeface="Wingdings" panose="05000000000000000000" pitchFamily="2" charset="2"/>
              <a:buChar char="Ø"/>
            </a:pPr>
            <a:r>
              <a:rPr lang="en-US" sz="2400" dirty="0"/>
              <a:t>One of the leading causes of death in the United States (US) is suicide and new methods of assessment are needed to track its risk in real time.</a:t>
            </a:r>
          </a:p>
          <a:p>
            <a:pPr algn="just">
              <a:buFont typeface="Wingdings" panose="05000000000000000000" pitchFamily="2" charset="2"/>
              <a:buChar char="Ø"/>
            </a:pPr>
            <a:r>
              <a:rPr lang="en-US" sz="2400" dirty="0" smtClean="0"/>
              <a:t>The objective </a:t>
            </a:r>
            <a:r>
              <a:rPr lang="en-US" sz="2400" dirty="0"/>
              <a:t>is to validate the use of machine learning algorithms for Twitter data against empirically validated measures of suicidality in the US population.</a:t>
            </a:r>
          </a:p>
          <a:p>
            <a:pPr algn="just">
              <a:buFont typeface="Wingdings" panose="05000000000000000000" pitchFamily="2" charset="2"/>
              <a:buChar char="Ø"/>
            </a:pPr>
            <a:r>
              <a:rPr lang="en-US" sz="2400" dirty="0" smtClean="0"/>
              <a:t>Using </a:t>
            </a:r>
            <a:r>
              <a:rPr lang="en-US" sz="2400" dirty="0"/>
              <a:t>a machine learning algorithm, the Twitter feeds of 135 Mechanical Turk (</a:t>
            </a:r>
            <a:r>
              <a:rPr lang="en-US" sz="2400" dirty="0" err="1"/>
              <a:t>MTurk</a:t>
            </a:r>
            <a:r>
              <a:rPr lang="en-US" sz="2400" dirty="0"/>
              <a:t>) participants were compared with validated, self-report measures of suicide risk.</a:t>
            </a:r>
          </a:p>
          <a:p>
            <a:pPr algn="just">
              <a:buFont typeface="Wingdings" panose="05000000000000000000" pitchFamily="2" charset="2"/>
              <a:buChar char="Ø"/>
            </a:pPr>
            <a:r>
              <a:rPr lang="en-US" sz="2400" dirty="0"/>
              <a:t>F</a:t>
            </a:r>
            <a:r>
              <a:rPr lang="en-US" sz="2400" dirty="0" smtClean="0"/>
              <a:t>indings </a:t>
            </a:r>
            <a:r>
              <a:rPr lang="en-US" sz="2400" dirty="0"/>
              <a:t>show that people who are at high suicidal risk can be easily differentiated from those who are not by machine learning algorithms, which accurately identify the clinically significant suicidal rate in </a:t>
            </a:r>
            <a:r>
              <a:rPr lang="en-US" sz="2400" dirty="0" smtClean="0"/>
              <a:t>81% </a:t>
            </a:r>
            <a:r>
              <a:rPr lang="en-US" sz="2400" dirty="0"/>
              <a:t>of cases</a:t>
            </a:r>
          </a:p>
          <a:p>
            <a:pPr marL="0" indent="0" algn="just">
              <a:buNone/>
            </a:pPr>
            <a:endParaRPr lang="en-US" sz="2400" b="1" dirty="0">
              <a:solidFill>
                <a:schemeClr val="tx2">
                  <a:lumMod val="60000"/>
                  <a:lumOff val="40000"/>
                </a:schemeClr>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32616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endParaRPr lang="en-IN" dirty="0"/>
          </a:p>
        </p:txBody>
      </p:sp>
      <p:sp>
        <p:nvSpPr>
          <p:cNvPr id="3" name="Content Placeholder 2"/>
          <p:cNvSpPr>
            <a:spLocks noGrp="1"/>
          </p:cNvSpPr>
          <p:nvPr>
            <p:ph idx="1"/>
          </p:nvPr>
        </p:nvSpPr>
        <p:spPr>
          <a:xfrm>
            <a:off x="1664898" y="1647645"/>
            <a:ext cx="9839714" cy="4942936"/>
          </a:xfrm>
        </p:spPr>
        <p:txBody>
          <a:bodyPr>
            <a:normAutofit fontScale="92500" lnSpcReduction="20000"/>
          </a:bodyPr>
          <a:lstStyle/>
          <a:p>
            <a:pPr marL="0" indent="0" algn="ctr">
              <a:buNone/>
            </a:pPr>
            <a:r>
              <a:rPr lang="en-US" sz="2600" b="1" dirty="0">
                <a:solidFill>
                  <a:schemeClr val="tx2">
                    <a:lumMod val="60000"/>
                    <a:lumOff val="40000"/>
                  </a:schemeClr>
                </a:solidFill>
              </a:rPr>
              <a:t>Using the Depression Anxiety Stress Scale 21 (DASS-21) across </a:t>
            </a:r>
            <a:r>
              <a:rPr lang="en-US" sz="2600" b="1" dirty="0" smtClean="0">
                <a:solidFill>
                  <a:schemeClr val="tx2">
                    <a:lumMod val="60000"/>
                    <a:lumOff val="40000"/>
                  </a:schemeClr>
                </a:solidFill>
              </a:rPr>
              <a:t>cultures</a:t>
            </a:r>
          </a:p>
          <a:p>
            <a:pPr marL="0" indent="0" algn="ctr">
              <a:buNone/>
            </a:pPr>
            <a:endParaRPr lang="en-US" sz="2400" b="1" dirty="0" smtClean="0">
              <a:solidFill>
                <a:schemeClr val="tx2">
                  <a:lumMod val="60000"/>
                  <a:lumOff val="40000"/>
                </a:schemeClr>
              </a:solidFill>
            </a:endParaRPr>
          </a:p>
          <a:p>
            <a:pPr algn="just">
              <a:buFont typeface="Wingdings" panose="05000000000000000000" pitchFamily="2" charset="2"/>
              <a:buChar char="Ø"/>
            </a:pPr>
            <a:r>
              <a:rPr lang="en-US" sz="2400" dirty="0"/>
              <a:t>The DASS-21 is a well-established instrument for measuring depression, anxiety, and stress with good reliability and validity reported from Hispanic American, British, and Australian adults. </a:t>
            </a:r>
            <a:endParaRPr lang="en-US" sz="2400" dirty="0" smtClean="0"/>
          </a:p>
          <a:p>
            <a:pPr algn="just">
              <a:buFont typeface="Wingdings" panose="05000000000000000000" pitchFamily="2" charset="2"/>
              <a:buChar char="Ø"/>
            </a:pPr>
            <a:r>
              <a:rPr lang="en-US" sz="2400" dirty="0" smtClean="0"/>
              <a:t>However</a:t>
            </a:r>
            <a:r>
              <a:rPr lang="en-US" sz="2400" dirty="0"/>
              <a:t>, the lack of appropriate validation among Asian populations continues to pose concerns over the use of DASS-21 in Asian samples. Cultural variation may influence the individual's experience and emotional expression. </a:t>
            </a:r>
            <a:endParaRPr lang="en-US" sz="2400" dirty="0" smtClean="0"/>
          </a:p>
          <a:p>
            <a:pPr algn="just">
              <a:buFont typeface="Wingdings" panose="05000000000000000000" pitchFamily="2" charset="2"/>
              <a:buChar char="Ø"/>
            </a:pPr>
            <a:r>
              <a:rPr lang="en-US" sz="2400" dirty="0" smtClean="0"/>
              <a:t>Thus</a:t>
            </a:r>
            <a:r>
              <a:rPr lang="en-US" sz="2400" dirty="0"/>
              <a:t>, when researchers and practitioners employ Western-based assessments with Asian populations by directly translating them without an appropriate validation, the process can be challenging</a:t>
            </a:r>
            <a:r>
              <a:rPr lang="en-US" sz="2400" dirty="0" smtClean="0"/>
              <a:t>.</a:t>
            </a:r>
          </a:p>
          <a:p>
            <a:pPr algn="just">
              <a:buFont typeface="Wingdings" panose="05000000000000000000" pitchFamily="2" charset="2"/>
              <a:buChar char="Ø"/>
            </a:pPr>
            <a:r>
              <a:rPr lang="en-US" sz="2400" dirty="0"/>
              <a:t>C</a:t>
            </a:r>
            <a:r>
              <a:rPr lang="en-US" sz="2400" dirty="0" smtClean="0"/>
              <a:t>onducted </a:t>
            </a:r>
            <a:r>
              <a:rPr lang="en-US" sz="2400" dirty="0"/>
              <a:t>a series of rigorous statistical tests and minimized any potential confounds from the demographic information. </a:t>
            </a:r>
            <a:endParaRPr lang="en-US" sz="24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00241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endParaRPr lang="en-IN" dirty="0"/>
          </a:p>
        </p:txBody>
      </p:sp>
      <p:sp>
        <p:nvSpPr>
          <p:cNvPr id="3" name="Content Placeholder 2"/>
          <p:cNvSpPr>
            <a:spLocks noGrp="1"/>
          </p:cNvSpPr>
          <p:nvPr>
            <p:ph idx="1"/>
          </p:nvPr>
        </p:nvSpPr>
        <p:spPr>
          <a:xfrm>
            <a:off x="1949570" y="1904999"/>
            <a:ext cx="9555042" cy="4426789"/>
          </a:xfrm>
        </p:spPr>
        <p:txBody>
          <a:bodyPr>
            <a:normAutofit/>
          </a:bodyPr>
          <a:lstStyle/>
          <a:p>
            <a:pPr marL="0" indent="0" algn="ctr">
              <a:buNone/>
            </a:pPr>
            <a:r>
              <a:rPr lang="en-US" sz="2400" b="1" dirty="0">
                <a:solidFill>
                  <a:schemeClr val="tx2">
                    <a:lumMod val="60000"/>
                    <a:lumOff val="40000"/>
                  </a:schemeClr>
                </a:solidFill>
              </a:rPr>
              <a:t>Using the Depression Anxiety Stress Scale 21 (DASS-21) across cultures</a:t>
            </a:r>
          </a:p>
          <a:p>
            <a:pPr algn="just">
              <a:buFont typeface="Wingdings" panose="05000000000000000000" pitchFamily="2" charset="2"/>
              <a:buChar char="§"/>
            </a:pPr>
            <a:endParaRPr lang="en-US" dirty="0" smtClean="0"/>
          </a:p>
          <a:p>
            <a:pPr algn="just">
              <a:buFont typeface="Wingdings" panose="05000000000000000000" pitchFamily="2" charset="2"/>
              <a:buChar char="Ø"/>
            </a:pPr>
            <a:r>
              <a:rPr lang="en-US" sz="2200" dirty="0" smtClean="0"/>
              <a:t>Following </a:t>
            </a:r>
            <a:r>
              <a:rPr lang="en-US" sz="2200" dirty="0"/>
              <a:t>factor analyses, performed </a:t>
            </a:r>
            <a:r>
              <a:rPr lang="en-US" sz="2200" dirty="0" err="1"/>
              <a:t>multigroup</a:t>
            </a:r>
            <a:r>
              <a:rPr lang="en-US" sz="2200" dirty="0"/>
              <a:t> analysis across six nations to demonstrate consistency of our findings. </a:t>
            </a:r>
          </a:p>
          <a:p>
            <a:pPr algn="just">
              <a:buFont typeface="Wingdings" panose="05000000000000000000" pitchFamily="2" charset="2"/>
              <a:buChar char="Ø"/>
            </a:pPr>
            <a:r>
              <a:rPr lang="en-US" sz="2200" dirty="0"/>
              <a:t>The advantages of this revised DASS-18 stress scale are twofold. First, it possesses fewer items, which results in a cleaner factorial structure. Second, it has a smaller </a:t>
            </a:r>
            <a:r>
              <a:rPr lang="en-US" sz="2200" dirty="0" err="1"/>
              <a:t>interfactor</a:t>
            </a:r>
            <a:r>
              <a:rPr lang="en-US" sz="2200" dirty="0"/>
              <a:t> correlation. </a:t>
            </a:r>
          </a:p>
          <a:p>
            <a:pPr algn="just">
              <a:buFont typeface="Wingdings" panose="05000000000000000000" pitchFamily="2" charset="2"/>
              <a:buChar char="Ø"/>
            </a:pPr>
            <a:r>
              <a:rPr lang="en-US" sz="2200" dirty="0"/>
              <a:t>With these justifications, the revised DASS-18 stress scale is potentially more suitable for Asian populations. Nonetheless, given limitations, findings should be considered preliminary.</a:t>
            </a:r>
            <a:endParaRPr lang="en-US" sz="2200" b="1" dirty="0">
              <a:solidFill>
                <a:schemeClr val="tx2">
                  <a:lumMod val="60000"/>
                  <a:lumOff val="40000"/>
                </a:schemeClr>
              </a:solidFill>
            </a:endParaRP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403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064C5-D47C-403B-8FAE-593C6201DB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Dataset</a:t>
            </a:r>
            <a:endParaRPr lang="en-IN" sz="4000" b="1"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with low confidence">
            <a:extLst>
              <a:ext uri="{FF2B5EF4-FFF2-40B4-BE49-F238E27FC236}">
                <a16:creationId xmlns:a16="http://schemas.microsoft.com/office/drawing/2014/main" xmlns="" id="{7E6B90D9-514A-4998-AC16-76404BC0FEE6}"/>
              </a:ext>
            </a:extLst>
          </p:cNvPr>
          <p:cNvPicPr>
            <a:picLocks noGrp="1" noChangeAspect="1"/>
          </p:cNvPicPr>
          <p:nvPr>
            <p:ph idx="1"/>
          </p:nvPr>
        </p:nvPicPr>
        <p:blipFill>
          <a:blip r:embed="rId2"/>
          <a:stretch>
            <a:fillRect/>
          </a:stretch>
        </p:blipFill>
        <p:spPr>
          <a:xfrm>
            <a:off x="1311578" y="1904999"/>
            <a:ext cx="10264903" cy="4247225"/>
          </a:xfrm>
        </p:spPr>
      </p:pic>
      <p:sp>
        <p:nvSpPr>
          <p:cNvPr id="4" name="Slide Number Placeholder 3">
            <a:extLst>
              <a:ext uri="{FF2B5EF4-FFF2-40B4-BE49-F238E27FC236}">
                <a16:creationId xmlns:a16="http://schemas.microsoft.com/office/drawing/2014/main" xmlns="" id="{57470BAF-F1E7-47B5-B2EA-6DC09B01CE1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34911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246C3-A83A-427A-9E95-08750A7ED45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Dataset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8DC0D24-BA1B-4CD9-A0BA-3F6AA596041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Dataset consists of 1259 tuples and 26 attributes with different age, gender and place  of the person he/she live etc.., </a:t>
            </a:r>
          </a:p>
          <a:p>
            <a:r>
              <a:rPr lang="en-US" sz="2400" dirty="0">
                <a:latin typeface="Times New Roman" panose="02020603050405020304" pitchFamily="18" charset="0"/>
                <a:cs typeface="Times New Roman" panose="02020603050405020304" pitchFamily="18" charset="0"/>
              </a:rPr>
              <a:t>All the attributes have its own dependency with the mental health of the person.</a:t>
            </a:r>
          </a:p>
          <a:p>
            <a:r>
              <a:rPr lang="en-US" sz="2400" dirty="0">
                <a:latin typeface="Times New Roman" panose="02020603050405020304" pitchFamily="18" charset="0"/>
                <a:cs typeface="Times New Roman" panose="02020603050405020304" pitchFamily="18" charset="0"/>
              </a:rPr>
              <a:t>By using all the attributes, we can decide mental health of the person.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75D1A96-DDE0-4F87-9A7A-32FFCC1A1E9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0968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Workflow</a:t>
            </a:r>
            <a:endParaRPr lang="en-IN" b="1" dirty="0"/>
          </a:p>
        </p:txBody>
      </p:sp>
      <p:sp>
        <p:nvSpPr>
          <p:cNvPr id="3" name="Content Placeholder 2"/>
          <p:cNvSpPr>
            <a:spLocks noGrp="1"/>
          </p:cNvSpPr>
          <p:nvPr>
            <p:ph idx="1"/>
          </p:nvPr>
        </p:nvSpPr>
        <p:spPr>
          <a:xfrm>
            <a:off x="2408057" y="1831676"/>
            <a:ext cx="8915400" cy="3777622"/>
          </a:xfrm>
        </p:spPr>
        <p:txBody>
          <a:bodyPr>
            <a:normAutofit/>
          </a:bodyPr>
          <a:lstStyle/>
          <a:p>
            <a:pPr marL="0" indent="0">
              <a:buNone/>
            </a:pPr>
            <a:r>
              <a:rPr lang="en-GB" dirty="0"/>
              <a:t>1.	LIBRARY AND DATA LOADING</a:t>
            </a:r>
            <a:endParaRPr lang="en-IN" dirty="0"/>
          </a:p>
          <a:p>
            <a:pPr marL="0" indent="0">
              <a:buNone/>
            </a:pPr>
            <a:r>
              <a:rPr lang="en-GB" dirty="0"/>
              <a:t>2.	DATA CLEANING</a:t>
            </a:r>
            <a:endParaRPr lang="en-IN" dirty="0"/>
          </a:p>
          <a:p>
            <a:pPr marL="0" indent="0">
              <a:buNone/>
            </a:pPr>
            <a:r>
              <a:rPr lang="en-GB" dirty="0"/>
              <a:t>3.	ENCODING DATA</a:t>
            </a:r>
            <a:endParaRPr lang="en-IN" dirty="0"/>
          </a:p>
          <a:p>
            <a:pPr marL="0" indent="0">
              <a:buNone/>
            </a:pPr>
            <a:r>
              <a:rPr lang="en-GB" dirty="0"/>
              <a:t>4.	COVARIANCE MATRIX. VARIABILITY COMPARISON BETWEEN </a:t>
            </a:r>
            <a:r>
              <a:rPr lang="en-GB" dirty="0" smtClean="0"/>
              <a:t>CATEGORIES </a:t>
            </a:r>
            <a:r>
              <a:rPr lang="en-GB" dirty="0"/>
              <a:t>OF VARIABLES</a:t>
            </a:r>
            <a:endParaRPr lang="en-IN" dirty="0"/>
          </a:p>
          <a:p>
            <a:pPr marL="0" indent="0">
              <a:buNone/>
            </a:pPr>
            <a:r>
              <a:rPr lang="en-GB" dirty="0"/>
              <a:t>5.	SOME CHARTS TO SEE DATA RELATIONSHIP</a:t>
            </a:r>
            <a:endParaRPr lang="en-IN" dirty="0"/>
          </a:p>
          <a:p>
            <a:pPr marL="0" indent="0">
              <a:buNone/>
            </a:pPr>
            <a:r>
              <a:rPr lang="en-GB" dirty="0"/>
              <a:t>6.	SCALING AND FITTING</a:t>
            </a:r>
            <a:endParaRPr lang="en-IN" dirty="0"/>
          </a:p>
          <a:p>
            <a:pPr marL="0" indent="0">
              <a:buNone/>
            </a:pPr>
            <a:r>
              <a:rPr lang="en-GB" dirty="0"/>
              <a:t>7.	</a:t>
            </a:r>
            <a:r>
              <a:rPr lang="en-GB" dirty="0" smtClean="0"/>
              <a:t>TUNING</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7877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Workflow</a:t>
            </a:r>
            <a:endParaRPr lang="en-IN" b="1" dirty="0"/>
          </a:p>
        </p:txBody>
      </p:sp>
      <p:sp>
        <p:nvSpPr>
          <p:cNvPr id="3" name="Content Placeholder 2"/>
          <p:cNvSpPr>
            <a:spLocks noGrp="1"/>
          </p:cNvSpPr>
          <p:nvPr>
            <p:ph idx="1"/>
          </p:nvPr>
        </p:nvSpPr>
        <p:spPr/>
        <p:txBody>
          <a:bodyPr>
            <a:normAutofit/>
          </a:bodyPr>
          <a:lstStyle/>
          <a:p>
            <a:pPr marL="0" indent="0">
              <a:buNone/>
            </a:pPr>
            <a:r>
              <a:rPr lang="en-GB" dirty="0"/>
              <a:t>8.	EVALUATING MODELS</a:t>
            </a:r>
            <a:endParaRPr lang="en-IN" dirty="0"/>
          </a:p>
          <a:p>
            <a:pPr marL="0" indent="0">
              <a:buNone/>
            </a:pPr>
            <a:r>
              <a:rPr lang="en-US" dirty="0" smtClean="0"/>
              <a:t>	A</a:t>
            </a:r>
            <a:r>
              <a:rPr lang="en-US" dirty="0"/>
              <a:t>.	Logistic </a:t>
            </a:r>
            <a:r>
              <a:rPr lang="en-US" dirty="0" smtClean="0"/>
              <a:t>Regression</a:t>
            </a:r>
            <a:endParaRPr lang="en-IN" dirty="0"/>
          </a:p>
          <a:p>
            <a:pPr marL="400050" lvl="1" indent="0">
              <a:buNone/>
            </a:pPr>
            <a:r>
              <a:rPr lang="en-US" dirty="0" smtClean="0"/>
              <a:t> B</a:t>
            </a:r>
            <a:r>
              <a:rPr lang="en-US" dirty="0"/>
              <a:t>.	</a:t>
            </a:r>
            <a:r>
              <a:rPr lang="en-US" dirty="0" err="1"/>
              <a:t>KNeighbors</a:t>
            </a:r>
            <a:r>
              <a:rPr lang="en-US" dirty="0"/>
              <a:t> Classifier</a:t>
            </a:r>
            <a:endParaRPr lang="en-IN" dirty="0"/>
          </a:p>
          <a:p>
            <a:pPr marL="0" indent="0">
              <a:buNone/>
            </a:pPr>
            <a:r>
              <a:rPr lang="en-US" dirty="0" smtClean="0"/>
              <a:t>	C</a:t>
            </a:r>
            <a:r>
              <a:rPr lang="en-US" dirty="0"/>
              <a:t>.	Decision Tree Classifier</a:t>
            </a:r>
            <a:endParaRPr lang="en-IN" dirty="0"/>
          </a:p>
          <a:p>
            <a:pPr marL="0" indent="0">
              <a:buNone/>
            </a:pPr>
            <a:r>
              <a:rPr lang="en-US" dirty="0" smtClean="0"/>
              <a:t>	D</a:t>
            </a:r>
            <a:r>
              <a:rPr lang="en-US" dirty="0"/>
              <a:t>.	Random Forests</a:t>
            </a:r>
            <a:endParaRPr lang="en-IN" dirty="0"/>
          </a:p>
          <a:p>
            <a:pPr marL="0" indent="0">
              <a:buNone/>
            </a:pPr>
            <a:r>
              <a:rPr lang="en-US" dirty="0" smtClean="0"/>
              <a:t>	E</a:t>
            </a:r>
            <a:r>
              <a:rPr lang="en-US" dirty="0"/>
              <a:t>.	Bagging</a:t>
            </a:r>
            <a:endParaRPr lang="en-IN" dirty="0"/>
          </a:p>
          <a:p>
            <a:pPr marL="0" indent="0">
              <a:buNone/>
            </a:pPr>
            <a:r>
              <a:rPr lang="en-US" dirty="0" smtClean="0"/>
              <a:t>	F</a:t>
            </a:r>
            <a:r>
              <a:rPr lang="en-US" dirty="0"/>
              <a:t>.	Boosting</a:t>
            </a:r>
            <a:endParaRPr lang="en-IN" dirty="0"/>
          </a:p>
          <a:p>
            <a:pPr marL="0" indent="0">
              <a:buNone/>
            </a:pPr>
            <a:r>
              <a:rPr lang="en-US" dirty="0" smtClean="0"/>
              <a:t>	G</a:t>
            </a:r>
            <a:r>
              <a:rPr lang="en-US" dirty="0"/>
              <a:t>.	</a:t>
            </a:r>
            <a:r>
              <a:rPr lang="en-US" dirty="0" smtClean="0"/>
              <a:t>Stacking</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14260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Workflow</a:t>
            </a:r>
            <a:endParaRPr lang="en-IN" b="1" dirty="0"/>
          </a:p>
        </p:txBody>
      </p:sp>
      <p:sp>
        <p:nvSpPr>
          <p:cNvPr id="3" name="Content Placeholder 2"/>
          <p:cNvSpPr>
            <a:spLocks noGrp="1"/>
          </p:cNvSpPr>
          <p:nvPr>
            <p:ph idx="1"/>
          </p:nvPr>
        </p:nvSpPr>
        <p:spPr/>
        <p:txBody>
          <a:bodyPr>
            <a:normAutofit/>
          </a:bodyPr>
          <a:lstStyle/>
          <a:p>
            <a:pPr marL="0" indent="0">
              <a:buNone/>
            </a:pPr>
            <a:r>
              <a:rPr lang="en-US" cap="small" dirty="0"/>
              <a:t>9</a:t>
            </a:r>
            <a:r>
              <a:rPr lang="en-US" cap="small" dirty="0" smtClean="0"/>
              <a:t>.</a:t>
            </a:r>
            <a:r>
              <a:rPr lang="en-US" cap="small" dirty="0"/>
              <a:t>	SUCCESS METHOD PLOT</a:t>
            </a:r>
            <a:endParaRPr lang="en-IN" dirty="0"/>
          </a:p>
          <a:p>
            <a:pPr marL="0" indent="0">
              <a:buNone/>
            </a:pPr>
            <a:r>
              <a:rPr lang="en-US" cap="small" dirty="0" smtClean="0"/>
              <a:t>10.</a:t>
            </a:r>
            <a:r>
              <a:rPr lang="en-US" cap="small" dirty="0"/>
              <a:t>	CREATING PREDICTIONS ON TEST </a:t>
            </a:r>
            <a:r>
              <a:rPr lang="en-US" cap="small" dirty="0" smtClean="0"/>
              <a:t>SET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075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				</a:t>
            </a:r>
            <a:r>
              <a:rPr lang="en-US" sz="4400" b="1" dirty="0" smtClean="0"/>
              <a:t>Methodology</a:t>
            </a:r>
            <a:endParaRPr lang="en-IN" sz="4400" b="1" dirty="0"/>
          </a:p>
        </p:txBody>
      </p:sp>
      <p:sp>
        <p:nvSpPr>
          <p:cNvPr id="3" name="Content Placeholder 2"/>
          <p:cNvSpPr>
            <a:spLocks noGrp="1"/>
          </p:cNvSpPr>
          <p:nvPr>
            <p:ph idx="1"/>
          </p:nvPr>
        </p:nvSpPr>
        <p:spPr>
          <a:xfrm>
            <a:off x="2589212" y="1767840"/>
            <a:ext cx="8915400" cy="4460432"/>
          </a:xfrm>
        </p:spPr>
        <p:txBody>
          <a:bodyPr>
            <a:noAutofit/>
          </a:bodyPr>
          <a:lstStyle/>
          <a:p>
            <a:pPr marL="0" indent="0">
              <a:buNone/>
            </a:pPr>
            <a:r>
              <a:rPr lang="en-US" sz="2800" b="1" dirty="0" err="1"/>
              <a:t>Alogorithms</a:t>
            </a:r>
            <a:r>
              <a:rPr lang="en-US" sz="2800" b="1" dirty="0"/>
              <a:t> Used:</a:t>
            </a:r>
          </a:p>
          <a:p>
            <a:pPr>
              <a:buFont typeface="Arial" panose="020B0604020202020204" pitchFamily="34" charset="0"/>
              <a:buChar char="•"/>
            </a:pPr>
            <a:r>
              <a:rPr lang="en-US" sz="2800" dirty="0"/>
              <a:t>KNN</a:t>
            </a:r>
          </a:p>
          <a:p>
            <a:pPr>
              <a:buFont typeface="Arial" panose="020B0604020202020204" pitchFamily="34" charset="0"/>
              <a:buChar char="•"/>
            </a:pPr>
            <a:r>
              <a:rPr lang="en-US" sz="2800" dirty="0"/>
              <a:t>Random Forest</a:t>
            </a:r>
          </a:p>
          <a:p>
            <a:pPr>
              <a:buFont typeface="Arial" panose="020B0604020202020204" pitchFamily="34" charset="0"/>
              <a:buChar char="•"/>
            </a:pPr>
            <a:r>
              <a:rPr lang="en-US" sz="2800" dirty="0"/>
              <a:t>Logistic Regression</a:t>
            </a:r>
          </a:p>
          <a:p>
            <a:pPr>
              <a:buFont typeface="Arial" panose="020B0604020202020204" pitchFamily="34" charset="0"/>
              <a:buChar char="•"/>
            </a:pPr>
            <a:r>
              <a:rPr lang="en-US" sz="2800" dirty="0"/>
              <a:t>Decision </a:t>
            </a:r>
            <a:r>
              <a:rPr lang="en-US" sz="2800" dirty="0" smtClean="0"/>
              <a:t>Tree</a:t>
            </a:r>
          </a:p>
          <a:p>
            <a:pPr>
              <a:buFont typeface="Arial" panose="020B0604020202020204" pitchFamily="34" charset="0"/>
              <a:buChar char="•"/>
            </a:pPr>
            <a:r>
              <a:rPr lang="en-US" sz="2800" dirty="0" smtClean="0"/>
              <a:t>Bagging</a:t>
            </a:r>
          </a:p>
          <a:p>
            <a:pPr>
              <a:buFont typeface="Arial" panose="020B0604020202020204" pitchFamily="34" charset="0"/>
              <a:buChar char="•"/>
            </a:pPr>
            <a:r>
              <a:rPr lang="en-US" sz="2800" dirty="0" smtClean="0"/>
              <a:t>Boosting</a:t>
            </a:r>
          </a:p>
          <a:p>
            <a:pPr>
              <a:buFont typeface="Arial" panose="020B0604020202020204" pitchFamily="34" charset="0"/>
              <a:buChar char="•"/>
            </a:pPr>
            <a:r>
              <a:rPr lang="en-US" sz="2800" dirty="0" smtClean="0"/>
              <a:t>Stacking</a:t>
            </a:r>
            <a:endParaRPr lang="en-US" sz="2800" dirty="0"/>
          </a:p>
          <a:p>
            <a:pPr>
              <a:buFont typeface="Arial" panose="020B0604020202020204" pitchFamily="34" charset="0"/>
              <a:buChar char="•"/>
            </a:pPr>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929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83" y="970344"/>
            <a:ext cx="8911687" cy="1280890"/>
          </a:xfrm>
        </p:spPr>
        <p:txBody>
          <a:bodyPr>
            <a:normAutofit/>
          </a:bodyPr>
          <a:lstStyle/>
          <a:p>
            <a:r>
              <a:rPr lang="en-US" sz="4400" b="1" dirty="0" smtClean="0"/>
              <a:t>		Table </a:t>
            </a:r>
            <a:r>
              <a:rPr lang="en-US" sz="4400" b="1" dirty="0"/>
              <a:t>of Contents</a:t>
            </a:r>
            <a:endParaRPr lang="en-IN" sz="4400" b="1" dirty="0"/>
          </a:p>
        </p:txBody>
      </p:sp>
      <p:sp>
        <p:nvSpPr>
          <p:cNvPr id="3" name="Content Placeholder 2"/>
          <p:cNvSpPr>
            <a:spLocks noGrp="1"/>
          </p:cNvSpPr>
          <p:nvPr>
            <p:ph idx="1"/>
          </p:nvPr>
        </p:nvSpPr>
        <p:spPr>
          <a:xfrm>
            <a:off x="3670126" y="2139351"/>
            <a:ext cx="4446740" cy="3812875"/>
          </a:xfrm>
        </p:spPr>
        <p:txBody>
          <a:bodyPr>
            <a:noAutofit/>
          </a:bodyPr>
          <a:lstStyle/>
          <a:p>
            <a:pPr>
              <a:buFont typeface="Wingdings" panose="05000000000000000000" pitchFamily="2" charset="2"/>
              <a:buChar char="Ø"/>
            </a:pPr>
            <a:r>
              <a:rPr lang="en-US" sz="2400" dirty="0" smtClean="0"/>
              <a:t>Abstract</a:t>
            </a:r>
          </a:p>
          <a:p>
            <a:pPr>
              <a:buFont typeface="Wingdings" panose="05000000000000000000" pitchFamily="2" charset="2"/>
              <a:buChar char="Ø"/>
            </a:pPr>
            <a:r>
              <a:rPr lang="en-US" sz="2400" dirty="0" smtClean="0"/>
              <a:t>Introduction</a:t>
            </a:r>
          </a:p>
          <a:p>
            <a:pPr>
              <a:buFont typeface="Wingdings" panose="05000000000000000000" pitchFamily="2" charset="2"/>
              <a:buChar char="Ø"/>
            </a:pPr>
            <a:r>
              <a:rPr lang="en-US" sz="2400" dirty="0" smtClean="0"/>
              <a:t>Index Terms</a:t>
            </a:r>
          </a:p>
          <a:p>
            <a:pPr>
              <a:buFont typeface="Wingdings" panose="05000000000000000000" pitchFamily="2" charset="2"/>
              <a:buChar char="Ø"/>
            </a:pPr>
            <a:r>
              <a:rPr lang="en-US" sz="2400" dirty="0" smtClean="0"/>
              <a:t>Literature Review</a:t>
            </a:r>
          </a:p>
          <a:p>
            <a:pPr>
              <a:buFont typeface="Wingdings" panose="05000000000000000000" pitchFamily="2" charset="2"/>
              <a:buChar char="Ø"/>
            </a:pPr>
            <a:r>
              <a:rPr lang="en-US" sz="2400" dirty="0" smtClean="0"/>
              <a:t>Data Set</a:t>
            </a:r>
          </a:p>
          <a:p>
            <a:pPr>
              <a:buFont typeface="Wingdings" panose="05000000000000000000" pitchFamily="2" charset="2"/>
              <a:buChar char="Ø"/>
            </a:pPr>
            <a:r>
              <a:rPr lang="en-US" sz="2400" dirty="0" smtClean="0"/>
              <a:t>Workflow</a:t>
            </a:r>
            <a:endParaRPr lang="en-US" sz="2400" dirty="0" smtClean="0"/>
          </a:p>
          <a:p>
            <a:pPr>
              <a:buFont typeface="Wingdings" panose="05000000000000000000" pitchFamily="2" charset="2"/>
              <a:buChar char="Ø"/>
            </a:pPr>
            <a:r>
              <a:rPr lang="en-US" sz="2400" dirty="0" smtClean="0"/>
              <a:t>Proposed Model</a:t>
            </a:r>
            <a:endParaRPr lang="en-US" sz="2400" dirty="0"/>
          </a:p>
          <a:p>
            <a:pPr>
              <a:buFont typeface="Wingdings" panose="05000000000000000000" pitchFamily="2" charset="2"/>
              <a:buChar char="Ø"/>
            </a:pPr>
            <a:r>
              <a:rPr lang="en-US" sz="2400" dirty="0" smtClean="0"/>
              <a:t>Results</a:t>
            </a:r>
          </a:p>
          <a:p>
            <a:pPr>
              <a:buFont typeface="Wingdings" panose="05000000000000000000" pitchFamily="2" charset="2"/>
              <a:buChar char="Ø"/>
            </a:pPr>
            <a:r>
              <a:rPr lang="en-US" sz="2400" dirty="0" smtClean="0"/>
              <a:t>Conclusion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179440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CB259-C458-46C5-BEB8-C83991946C79}"/>
              </a:ext>
            </a:extLst>
          </p:cNvPr>
          <p:cNvSpPr>
            <a:spLocks noGrp="1"/>
          </p:cNvSpPr>
          <p:nvPr>
            <p:ph type="title"/>
          </p:nvPr>
        </p:nvSpPr>
        <p:spPr/>
        <p:txBody>
          <a:bodyPr>
            <a:normAutofit/>
          </a:bodyPr>
          <a:lstStyle/>
          <a:p>
            <a:pPr algn="ctr"/>
            <a:r>
              <a:rPr lang="en-US" sz="4000" b="1" dirty="0" smtClean="0"/>
              <a:t>Proposed Model Algorithms</a:t>
            </a:r>
            <a:r>
              <a:rPr lang="en-US" dirty="0"/>
              <a:t/>
            </a:r>
            <a:br>
              <a:rPr lang="en-US" dirty="0"/>
            </a:br>
            <a:r>
              <a:rPr lang="en-US" dirty="0">
                <a:solidFill>
                  <a:schemeClr val="tx1"/>
                </a:solidFill>
              </a:rPr>
              <a:t>KNN:</a:t>
            </a:r>
            <a:endParaRPr lang="en-IN" dirty="0">
              <a:solidFill>
                <a:schemeClr val="tx1"/>
              </a:solidFill>
            </a:endParaRPr>
          </a:p>
        </p:txBody>
      </p:sp>
      <p:sp>
        <p:nvSpPr>
          <p:cNvPr id="3" name="Content Placeholder 2">
            <a:extLst>
              <a:ext uri="{FF2B5EF4-FFF2-40B4-BE49-F238E27FC236}">
                <a16:creationId xmlns:a16="http://schemas.microsoft.com/office/drawing/2014/main" xmlns="" id="{3B4C3211-C797-4FD4-B842-56DD78574DB0}"/>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K-Nearest Neighbor is one of the top Machine Learning calculations fundamentally dependent on Supervised Learning strategy.</a:t>
            </a:r>
          </a:p>
          <a:p>
            <a:r>
              <a:rPr lang="en-US" sz="2400" dirty="0">
                <a:effectLst/>
                <a:latin typeface="Times New Roman" panose="02020603050405020304" pitchFamily="18" charset="0"/>
                <a:ea typeface="Times New Roman" panose="02020603050405020304" pitchFamily="18" charset="0"/>
              </a:rPr>
              <a:t>K-NN calculation stores every one of the accessible information and characterizes another information point dependent on the comparability.</a:t>
            </a:r>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implies when new information shows up then it tends to be effectively grouped into a well suite class by utilizing K-NN calculation.</a:t>
            </a:r>
          </a:p>
          <a:p>
            <a:endParaRPr lang="en-IN" dirty="0"/>
          </a:p>
        </p:txBody>
      </p:sp>
      <p:sp>
        <p:nvSpPr>
          <p:cNvPr id="4" name="Slide Number Placeholder 3">
            <a:extLst>
              <a:ext uri="{FF2B5EF4-FFF2-40B4-BE49-F238E27FC236}">
                <a16:creationId xmlns:a16="http://schemas.microsoft.com/office/drawing/2014/main" xmlns="" id="{04C35725-E4D9-48AF-BFE5-59C043C90A67}"/>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72096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EC2B6-5657-4B74-86FB-3714595DA0FF}"/>
              </a:ext>
            </a:extLst>
          </p:cNvPr>
          <p:cNvSpPr>
            <a:spLocks noGrp="1"/>
          </p:cNvSpPr>
          <p:nvPr>
            <p:ph type="title"/>
          </p:nvPr>
        </p:nvSpPr>
        <p:spPr/>
        <p:txBody>
          <a:bodyPr>
            <a:normAutofit/>
          </a:bodyPr>
          <a:lstStyle/>
          <a:p>
            <a:pPr algn="ctr"/>
            <a:r>
              <a:rPr lang="en-US" sz="4000" b="1" dirty="0" smtClean="0"/>
              <a:t>Proposed </a:t>
            </a:r>
            <a:r>
              <a:rPr lang="en-US" sz="4000" b="1" dirty="0"/>
              <a:t>Model Algorithms</a:t>
            </a:r>
            <a:r>
              <a:rPr lang="en-US" sz="4000" dirty="0"/>
              <a:t/>
            </a:r>
            <a:br>
              <a:rPr lang="en-US" sz="4000" dirty="0"/>
            </a:br>
            <a:r>
              <a:rPr lang="en-US" dirty="0" smtClean="0">
                <a:solidFill>
                  <a:schemeClr val="tx1"/>
                </a:solidFill>
              </a:rPr>
              <a:t>KNN</a:t>
            </a:r>
            <a:r>
              <a:rPr lang="en-US" dirty="0">
                <a:solidFill>
                  <a:schemeClr val="tx1"/>
                </a:solidFill>
              </a:rPr>
              <a:t>:</a:t>
            </a:r>
            <a:endParaRPr lang="en-IN" dirty="0"/>
          </a:p>
        </p:txBody>
      </p:sp>
      <p:sp>
        <p:nvSpPr>
          <p:cNvPr id="4" name="Slide Number Placeholder 3">
            <a:extLst>
              <a:ext uri="{FF2B5EF4-FFF2-40B4-BE49-F238E27FC236}">
                <a16:creationId xmlns:a16="http://schemas.microsoft.com/office/drawing/2014/main" xmlns="" id="{DD226FF2-994F-4926-AC8D-87BB2B151F5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Content Placeholder 4" descr="K-Nearest Neighbor(KNN) Algorithm for Machine Learning - Javatpoint">
            <a:extLst>
              <a:ext uri="{FF2B5EF4-FFF2-40B4-BE49-F238E27FC236}">
                <a16:creationId xmlns:a16="http://schemas.microsoft.com/office/drawing/2014/main" xmlns="" id="{FC418974-BE1C-4666-BBBE-99A226F189A7}"/>
              </a:ext>
            </a:extLst>
          </p:cNvPr>
          <p:cNvPicPr>
            <a:picLocks noGrp="1" noChangeAspect="1"/>
          </p:cNvPicPr>
          <p:nvPr>
            <p:ph idx="1"/>
          </p:nvPr>
        </p:nvPicPr>
        <p:blipFill>
          <a:blip r:embed="rId2"/>
          <a:srcRect/>
          <a:stretch>
            <a:fillRect/>
          </a:stretch>
        </p:blipFill>
        <p:spPr bwMode="auto">
          <a:xfrm>
            <a:off x="2592925" y="2203358"/>
            <a:ext cx="7039347" cy="3709170"/>
          </a:xfrm>
          <a:prstGeom prst="rect">
            <a:avLst/>
          </a:prstGeom>
          <a:noFill/>
          <a:ln w="9525">
            <a:noFill/>
            <a:miter lim="800000"/>
            <a:headEnd/>
            <a:tailEnd/>
          </a:ln>
        </p:spPr>
      </p:pic>
    </p:spTree>
    <p:extLst>
      <p:ext uri="{BB962C8B-B14F-4D97-AF65-F5344CB8AC3E}">
        <p14:creationId xmlns:p14="http://schemas.microsoft.com/office/powerpoint/2010/main" val="22866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3DF6-204C-4E97-8865-1C99472AB632}"/>
              </a:ext>
            </a:extLst>
          </p:cNvPr>
          <p:cNvSpPr>
            <a:spLocks noGrp="1"/>
          </p:cNvSpPr>
          <p:nvPr>
            <p:ph type="title"/>
          </p:nvPr>
        </p:nvSpPr>
        <p:spPr>
          <a:xfrm>
            <a:off x="2592925" y="624109"/>
            <a:ext cx="8911687" cy="1328977"/>
          </a:xfrm>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dirty="0">
                <a:solidFill>
                  <a:schemeClr val="tx1"/>
                </a:solidFill>
                <a:effectLst/>
                <a:latin typeface="Times New Roman" panose="02020603050405020304" pitchFamily="18" charset="0"/>
                <a:ea typeface="Times New Roman" panose="02020603050405020304" pitchFamily="18" charset="0"/>
              </a:rPr>
              <a:t>Random Forest:</a:t>
            </a:r>
            <a:endParaRPr lang="en-IN" dirty="0">
              <a:solidFill>
                <a:schemeClr val="tx1"/>
              </a:solidFill>
            </a:endParaRPr>
          </a:p>
        </p:txBody>
      </p:sp>
      <p:sp>
        <p:nvSpPr>
          <p:cNvPr id="3" name="Content Placeholder 2">
            <a:extLst>
              <a:ext uri="{FF2B5EF4-FFF2-40B4-BE49-F238E27FC236}">
                <a16:creationId xmlns:a16="http://schemas.microsoft.com/office/drawing/2014/main" xmlns="" id="{E9C18928-815E-4869-B04B-FE6EB5B74E72}"/>
              </a:ext>
            </a:extLst>
          </p:cNvPr>
          <p:cNvSpPr>
            <a:spLocks noGrp="1"/>
          </p:cNvSpPr>
          <p:nvPr>
            <p:ph idx="1"/>
          </p:nvPr>
        </p:nvSpPr>
        <p:spPr/>
        <p:txBody>
          <a:bodyPr/>
          <a:lstStyle/>
          <a:p>
            <a:r>
              <a:rPr lang="en-US" sz="2400" b="0" i="0" dirty="0">
                <a:solidFill>
                  <a:srgbClr val="202124"/>
                </a:solidFill>
                <a:effectLst/>
                <a:latin typeface="Times New Roman" panose="02020603050405020304" pitchFamily="18" charset="0"/>
                <a:cs typeface="Times New Roman" panose="02020603050405020304" pitchFamily="18" charset="0"/>
              </a:rPr>
              <a:t>Random forest is </a:t>
            </a:r>
            <a:r>
              <a:rPr lang="en-US" sz="2400" b="1" i="0" dirty="0">
                <a:solidFill>
                  <a:srgbClr val="202124"/>
                </a:solidFill>
                <a:effectLst/>
                <a:latin typeface="Times New Roman" panose="02020603050405020304" pitchFamily="18" charset="0"/>
                <a:cs typeface="Times New Roman" panose="02020603050405020304" pitchFamily="18" charset="0"/>
              </a:rPr>
              <a:t>a Supervised Machine Learning Algorithm that is used widely in Classification and Regression problems.</a:t>
            </a:r>
          </a:p>
          <a:p>
            <a:r>
              <a:rPr lang="en-US" sz="2400" b="0" i="0" dirty="0">
                <a:solidFill>
                  <a:srgbClr val="202124"/>
                </a:solidFill>
                <a:effectLst/>
                <a:latin typeface="Times New Roman" panose="02020603050405020304" pitchFamily="18" charset="0"/>
                <a:cs typeface="Times New Roman" panose="02020603050405020304" pitchFamily="18" charset="0"/>
              </a:rPr>
              <a:t>It builds decision trees on different samples and takes their majority vote for classification and average in case of regression.</a:t>
            </a:r>
            <a:endParaRPr lang="en-US" sz="2400" b="1" dirty="0">
              <a:solidFill>
                <a:srgbClr val="202124"/>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One of the most important features of the Random Forest Algorithm is that it can handle the data set containing </a:t>
            </a:r>
            <a:r>
              <a:rPr lang="en-US" sz="2400" b="1" i="1" dirty="0">
                <a:solidFill>
                  <a:srgbClr val="222222"/>
                </a:solidFill>
                <a:effectLst/>
                <a:latin typeface="Times New Roman" panose="02020603050405020304" pitchFamily="18" charset="0"/>
                <a:cs typeface="Times New Roman" panose="02020603050405020304" pitchFamily="18" charset="0"/>
              </a:rPr>
              <a:t>continuous variables</a:t>
            </a:r>
            <a:r>
              <a:rPr lang="en-US" sz="2400" b="0" i="0" dirty="0">
                <a:solidFill>
                  <a:srgbClr val="222222"/>
                </a:solidFill>
                <a:effectLst/>
                <a:latin typeface="Times New Roman" panose="02020603050405020304" pitchFamily="18" charset="0"/>
                <a:cs typeface="Times New Roman" panose="02020603050405020304" pitchFamily="18" charset="0"/>
              </a:rPr>
              <a:t> as in the case of regression and </a:t>
            </a:r>
            <a:r>
              <a:rPr lang="en-US" sz="2400" b="1" i="1" dirty="0">
                <a:solidFill>
                  <a:srgbClr val="222222"/>
                </a:solidFill>
                <a:effectLst/>
                <a:latin typeface="Times New Roman" panose="02020603050405020304" pitchFamily="18" charset="0"/>
                <a:cs typeface="Times New Roman" panose="02020603050405020304" pitchFamily="18" charset="0"/>
              </a:rPr>
              <a:t>categorical variables</a:t>
            </a:r>
            <a:r>
              <a:rPr lang="en-US" sz="2400" b="0" i="0" dirty="0">
                <a:solidFill>
                  <a:srgbClr val="222222"/>
                </a:solidFill>
                <a:effectLst/>
                <a:latin typeface="Times New Roman" panose="02020603050405020304" pitchFamily="18" charset="0"/>
                <a:cs typeface="Times New Roman" panose="02020603050405020304" pitchFamily="18" charset="0"/>
              </a:rPr>
              <a:t> as in the case of classification. It performs better results for classification problems.</a:t>
            </a:r>
          </a:p>
          <a:p>
            <a:endParaRPr lang="en-US" b="1" i="0" dirty="0">
              <a:solidFill>
                <a:srgbClr val="202124"/>
              </a:solidFill>
              <a:effectLst/>
              <a:latin typeface="arial" panose="020B0604020202020204" pitchFamily="34" charset="0"/>
            </a:endParaRPr>
          </a:p>
          <a:p>
            <a:endParaRPr lang="en-US" b="1" i="0" dirty="0">
              <a:solidFill>
                <a:srgbClr val="202124"/>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xmlns="" id="{538A4E04-ABA6-4DEF-B9FF-6E7721B948D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13136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32E97-B4C8-4CD0-A453-D1AAC7C87FB9}"/>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dirty="0">
                <a:solidFill>
                  <a:schemeClr val="tx1"/>
                </a:solidFill>
                <a:effectLst/>
                <a:latin typeface="Times New Roman" panose="02020603050405020304" pitchFamily="18" charset="0"/>
                <a:ea typeface="Times New Roman" panose="02020603050405020304" pitchFamily="18" charset="0"/>
              </a:rPr>
              <a:t>Random Forest:</a:t>
            </a:r>
            <a:endParaRPr lang="en-IN" dirty="0"/>
          </a:p>
        </p:txBody>
      </p:sp>
      <p:pic>
        <p:nvPicPr>
          <p:cNvPr id="6" name="Content Placeholder 5" descr="Diagram&#10;&#10;Description automatically generated">
            <a:extLst>
              <a:ext uri="{FF2B5EF4-FFF2-40B4-BE49-F238E27FC236}">
                <a16:creationId xmlns:a16="http://schemas.microsoft.com/office/drawing/2014/main" xmlns="" id="{CEDA7A4D-777A-42A8-BEC2-A08B2A3DEAEF}"/>
              </a:ext>
            </a:extLst>
          </p:cNvPr>
          <p:cNvPicPr>
            <a:picLocks noGrp="1" noChangeAspect="1"/>
          </p:cNvPicPr>
          <p:nvPr>
            <p:ph idx="1"/>
          </p:nvPr>
        </p:nvPicPr>
        <p:blipFill>
          <a:blip r:embed="rId2"/>
          <a:stretch>
            <a:fillRect/>
          </a:stretch>
        </p:blipFill>
        <p:spPr>
          <a:xfrm>
            <a:off x="3330169" y="2133600"/>
            <a:ext cx="7433487" cy="3778250"/>
          </a:xfrm>
        </p:spPr>
      </p:pic>
      <p:sp>
        <p:nvSpPr>
          <p:cNvPr id="4" name="Slide Number Placeholder 3">
            <a:extLst>
              <a:ext uri="{FF2B5EF4-FFF2-40B4-BE49-F238E27FC236}">
                <a16:creationId xmlns:a16="http://schemas.microsoft.com/office/drawing/2014/main" xmlns="" id="{DA5AE1CF-E6C7-4103-9543-7EFEDD5458B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141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CE9DD-7EDC-441A-B1DA-926641344AB4}"/>
              </a:ext>
            </a:extLst>
          </p:cNvPr>
          <p:cNvSpPr>
            <a:spLocks noGrp="1"/>
          </p:cNvSpPr>
          <p:nvPr>
            <p:ph type="title"/>
          </p:nvPr>
        </p:nvSpPr>
        <p:spPr/>
        <p:txBody>
          <a:bodyPr/>
          <a:lstStyle/>
          <a:p>
            <a:pPr algn="ctr"/>
            <a:r>
              <a:rPr lang="en-US" sz="4000" b="1" dirty="0" smtClean="0"/>
              <a:t>Proposed </a:t>
            </a:r>
            <a:r>
              <a:rPr lang="en-US" sz="4000" b="1" dirty="0"/>
              <a:t>Model Algorithms</a:t>
            </a:r>
            <a:r>
              <a:rPr lang="en-US" sz="4000" dirty="0"/>
              <a:t/>
            </a:r>
            <a:br>
              <a:rPr lang="en-US" sz="4000" dirty="0"/>
            </a:br>
            <a:r>
              <a:rPr lang="en-US" sz="3200" dirty="0" smtClean="0">
                <a:solidFill>
                  <a:schemeClr val="tx1"/>
                </a:solidFill>
                <a:effectLst/>
                <a:latin typeface="Times New Roman" panose="02020603050405020304" pitchFamily="18" charset="0"/>
                <a:ea typeface="Times New Roman" panose="02020603050405020304" pitchFamily="18" charset="0"/>
              </a:rPr>
              <a:t>Logistic </a:t>
            </a:r>
            <a:r>
              <a:rPr lang="en-US" sz="3200" dirty="0">
                <a:solidFill>
                  <a:schemeClr val="tx1"/>
                </a:solidFill>
                <a:effectLst/>
                <a:latin typeface="Times New Roman" panose="02020603050405020304" pitchFamily="18" charset="0"/>
                <a:ea typeface="Times New Roman" panose="02020603050405020304" pitchFamily="18" charset="0"/>
              </a:rPr>
              <a:t>Regression:</a:t>
            </a:r>
            <a:endParaRPr lang="en-IN" sz="3200" dirty="0">
              <a:solidFill>
                <a:schemeClr val="tx1"/>
              </a:solidFill>
            </a:endParaRPr>
          </a:p>
        </p:txBody>
      </p:sp>
      <p:sp>
        <p:nvSpPr>
          <p:cNvPr id="3" name="Content Placeholder 2">
            <a:extLst>
              <a:ext uri="{FF2B5EF4-FFF2-40B4-BE49-F238E27FC236}">
                <a16:creationId xmlns:a16="http://schemas.microsoft.com/office/drawing/2014/main" xmlns="" id="{56938AFA-E9D5-40AE-BCEF-0901282D9422}"/>
              </a:ext>
            </a:extLst>
          </p:cNvPr>
          <p:cNvSpPr>
            <a:spLocks noGrp="1"/>
          </p:cNvSpPr>
          <p:nvPr>
            <p:ph idx="1"/>
          </p:nvPr>
        </p:nvSpPr>
        <p:spPr/>
        <p:txBody>
          <a:bodyPr/>
          <a:lstStyle/>
          <a:p>
            <a:pPr algn="just">
              <a:spcAft>
                <a:spcPts val="1200"/>
              </a:spcAft>
            </a:pPr>
            <a:r>
              <a:rPr lang="en-US" sz="2400" b="0" i="0" dirty="0">
                <a:solidFill>
                  <a:srgbClr val="202124"/>
                </a:solidFill>
                <a:effectLst/>
                <a:latin typeface="Times New Roman" panose="02020603050405020304" pitchFamily="18" charset="0"/>
                <a:cs typeface="Times New Roman" panose="02020603050405020304" pitchFamily="18" charset="0"/>
              </a:rPr>
              <a:t>Logistic Regression is a Machine Learning algorithm which is used for the </a:t>
            </a:r>
            <a:r>
              <a:rPr lang="en-US" sz="2400" b="1" i="0" dirty="0">
                <a:solidFill>
                  <a:srgbClr val="202124"/>
                </a:solidFill>
                <a:effectLst/>
                <a:latin typeface="Times New Roman" panose="02020603050405020304" pitchFamily="18" charset="0"/>
                <a:cs typeface="Times New Roman" panose="02020603050405020304" pitchFamily="18" charset="0"/>
              </a:rPr>
              <a:t>classification problems</a:t>
            </a:r>
          </a:p>
          <a:p>
            <a:pPr algn="just">
              <a:spcAft>
                <a:spcPts val="1200"/>
              </a:spcAft>
            </a:pPr>
            <a:r>
              <a:rPr lang="en-US" sz="2400" b="0" i="0" dirty="0">
                <a:solidFill>
                  <a:srgbClr val="202124"/>
                </a:solidFill>
                <a:effectLst/>
                <a:latin typeface="Times New Roman" panose="02020603050405020304" pitchFamily="18" charset="0"/>
                <a:cs typeface="Times New Roman" panose="02020603050405020304" pitchFamily="18" charset="0"/>
              </a:rPr>
              <a:t>It is </a:t>
            </a:r>
            <a:r>
              <a:rPr lang="en-US" sz="2400" b="1" i="0" dirty="0">
                <a:solidFill>
                  <a:srgbClr val="202124"/>
                </a:solidFill>
                <a:effectLst/>
                <a:latin typeface="Times New Roman" panose="02020603050405020304" pitchFamily="18" charset="0"/>
                <a:cs typeface="Times New Roman" panose="02020603050405020304" pitchFamily="18" charset="0"/>
              </a:rPr>
              <a:t>used for predicting the categorical dependent variable using a given set of independent variables</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400" b="1" i="0" dirty="0">
              <a:solidFill>
                <a:srgbClr val="202124"/>
              </a:solidFill>
              <a:effectLst/>
              <a:latin typeface="Times New Roman" panose="02020603050405020304" pitchFamily="18" charset="0"/>
              <a:cs typeface="Times New Roman" panose="02020603050405020304" pitchFamily="18" charset="0"/>
            </a:endParaRPr>
          </a:p>
          <a:p>
            <a:pPr algn="just">
              <a:spcAft>
                <a:spcPts val="1200"/>
              </a:spcAft>
            </a:pPr>
            <a:r>
              <a:rPr lang="en-US" sz="2400" dirty="0">
                <a:latin typeface="Times New Roman" panose="02020603050405020304" pitchFamily="18" charset="0"/>
                <a:cs typeface="Times New Roman" panose="02020603050405020304" pitchFamily="18" charset="0"/>
              </a:rPr>
              <a:t>The hypothesis of logistic regression tends it to limit the cost function between 0 and 1</a:t>
            </a:r>
            <a:r>
              <a:rPr lang="en-US" sz="2400" b="0" i="0" dirty="0">
                <a:solidFill>
                  <a:srgbClr val="292929"/>
                </a:solidFill>
                <a:effectLst/>
                <a:latin typeface="Times New Roman" panose="02020603050405020304" pitchFamily="18" charset="0"/>
                <a:cs typeface="Times New Roman" panose="02020603050405020304" pitchFamily="18" charset="0"/>
              </a:rPr>
              <a:t>. Therefore linear functions fail to represent it as it can have a value greater than 1 or less than 0 which is not possible as per the hypothesis of logistic regression.</a:t>
            </a:r>
          </a:p>
          <a:p>
            <a:pPr algn="just">
              <a:spcAft>
                <a:spcPts val="1200"/>
              </a:spcAft>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55B427F-9C0A-4F3D-9D87-1D072E40164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2120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902A0-A22C-4827-9EDD-29EBBE35C2F9}"/>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3600" dirty="0" smtClean="0">
                <a:solidFill>
                  <a:schemeClr val="tx1"/>
                </a:solidFill>
                <a:effectLst/>
                <a:latin typeface="Times New Roman" panose="02020603050405020304" pitchFamily="18" charset="0"/>
                <a:ea typeface="Times New Roman" panose="02020603050405020304" pitchFamily="18" charset="0"/>
              </a:rPr>
              <a:t>Logistic </a:t>
            </a:r>
            <a:r>
              <a:rPr lang="en-US" sz="3600" dirty="0">
                <a:solidFill>
                  <a:schemeClr val="tx1"/>
                </a:solidFill>
                <a:effectLst/>
                <a:latin typeface="Times New Roman" panose="02020603050405020304" pitchFamily="18" charset="0"/>
                <a:ea typeface="Times New Roman" panose="02020603050405020304" pitchFamily="18" charset="0"/>
              </a:rPr>
              <a:t>Regression:</a:t>
            </a:r>
            <a:endParaRPr lang="en-IN" dirty="0"/>
          </a:p>
        </p:txBody>
      </p:sp>
      <p:pic>
        <p:nvPicPr>
          <p:cNvPr id="6" name="Content Placeholder 5" descr="Chart&#10;&#10;Description automatically generated with medium confidence">
            <a:extLst>
              <a:ext uri="{FF2B5EF4-FFF2-40B4-BE49-F238E27FC236}">
                <a16:creationId xmlns:a16="http://schemas.microsoft.com/office/drawing/2014/main" xmlns="" id="{71A09FDB-C713-43D6-9ABB-AB7FB50327DA}"/>
              </a:ext>
            </a:extLst>
          </p:cNvPr>
          <p:cNvPicPr>
            <a:picLocks noGrp="1" noChangeAspect="1"/>
          </p:cNvPicPr>
          <p:nvPr>
            <p:ph idx="1"/>
          </p:nvPr>
        </p:nvPicPr>
        <p:blipFill>
          <a:blip r:embed="rId2"/>
          <a:stretch>
            <a:fillRect/>
          </a:stretch>
        </p:blipFill>
        <p:spPr>
          <a:xfrm>
            <a:off x="2781147" y="2133600"/>
            <a:ext cx="8531532" cy="3778250"/>
          </a:xfrm>
        </p:spPr>
      </p:pic>
      <p:sp>
        <p:nvSpPr>
          <p:cNvPr id="4" name="Slide Number Placeholder 3">
            <a:extLst>
              <a:ext uri="{FF2B5EF4-FFF2-40B4-BE49-F238E27FC236}">
                <a16:creationId xmlns:a16="http://schemas.microsoft.com/office/drawing/2014/main" xmlns="" id="{6427EE7B-CAAC-4431-BF0A-5AD1EE62FB1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7912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E23D1-72D0-4239-99BA-5FD8051E149D}"/>
              </a:ext>
            </a:extLst>
          </p:cNvPr>
          <p:cNvSpPr>
            <a:spLocks noGrp="1"/>
          </p:cNvSpPr>
          <p:nvPr>
            <p:ph type="title"/>
          </p:nvPr>
        </p:nvSpPr>
        <p:spPr/>
        <p:txBody>
          <a:bodyPr>
            <a:normAutofit/>
          </a:bodyPr>
          <a:lstStyle/>
          <a:p>
            <a:pPr algn="ctr"/>
            <a:r>
              <a:rPr lang="en-US" sz="4000" b="1" dirty="0" smtClean="0"/>
              <a:t>Proposed </a:t>
            </a:r>
            <a:r>
              <a:rPr lang="en-US" sz="4000" b="1" dirty="0"/>
              <a:t>Model Algorithms</a:t>
            </a:r>
            <a:r>
              <a:rPr lang="en-US" sz="4000" dirty="0"/>
              <a:t/>
            </a:r>
            <a:br>
              <a:rPr lang="en-US" sz="4000" dirty="0"/>
            </a:br>
            <a:r>
              <a:rPr lang="en-US" sz="3200" dirty="0" smtClean="0">
                <a:solidFill>
                  <a:schemeClr val="tx1"/>
                </a:solidFill>
                <a:effectLst/>
                <a:latin typeface="Times New Roman" panose="02020603050405020304" pitchFamily="18" charset="0"/>
                <a:ea typeface="Times New Roman" panose="02020603050405020304" pitchFamily="18" charset="0"/>
              </a:rPr>
              <a:t>Decision </a:t>
            </a:r>
            <a:r>
              <a:rPr lang="en-US" sz="3200" dirty="0">
                <a:solidFill>
                  <a:schemeClr val="tx1"/>
                </a:solidFill>
                <a:effectLst/>
                <a:latin typeface="Times New Roman" panose="02020603050405020304" pitchFamily="18" charset="0"/>
                <a:ea typeface="Times New Roman" panose="02020603050405020304" pitchFamily="18" charset="0"/>
              </a:rPr>
              <a:t>Tree:</a:t>
            </a:r>
            <a:endParaRPr lang="en-IN" sz="3200" dirty="0">
              <a:solidFill>
                <a:schemeClr val="tx1"/>
              </a:solidFill>
            </a:endParaRPr>
          </a:p>
        </p:txBody>
      </p:sp>
      <p:sp>
        <p:nvSpPr>
          <p:cNvPr id="3" name="Content Placeholder 2">
            <a:extLst>
              <a:ext uri="{FF2B5EF4-FFF2-40B4-BE49-F238E27FC236}">
                <a16:creationId xmlns:a16="http://schemas.microsoft.com/office/drawing/2014/main" xmlns="" id="{3865BAD3-08F8-41CF-9F3A-D8AF0AD3D963}"/>
              </a:ext>
            </a:extLst>
          </p:cNvPr>
          <p:cNvSpPr>
            <a:spLocks noGrp="1"/>
          </p:cNvSpPr>
          <p:nvPr>
            <p:ph idx="1"/>
          </p:nvPr>
        </p:nvSpPr>
        <p:spPr/>
        <p:txBody>
          <a:bodyPr>
            <a:noAutofit/>
          </a:bodyPr>
          <a:lstStyle/>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A decision tree is a flowchart-like structure in which </a:t>
            </a:r>
            <a:r>
              <a:rPr lang="en-US" sz="2200" dirty="0">
                <a:latin typeface="Times New Roman" panose="02020603050405020304" pitchFamily="18" charset="0"/>
                <a:cs typeface="Times New Roman" panose="02020603050405020304" pitchFamily="18" charset="0"/>
              </a:rPr>
              <a:t>each internal node represents a test </a:t>
            </a:r>
            <a:r>
              <a:rPr lang="en-IN" sz="2200" b="0" i="0" dirty="0">
                <a:solidFill>
                  <a:srgbClr val="292929"/>
                </a:solidFill>
                <a:effectLst/>
                <a:latin typeface="Times New Roman" panose="02020603050405020304" pitchFamily="18" charset="0"/>
                <a:cs typeface="Times New Roman" panose="02020603050405020304" pitchFamily="18" charset="0"/>
              </a:rPr>
              <a:t>on a feature, each leaf node represents class label. </a:t>
            </a:r>
            <a:r>
              <a:rPr lang="en-US" sz="2200" b="0" i="0" dirty="0">
                <a:solidFill>
                  <a:srgbClr val="292929"/>
                </a:solidFill>
                <a:effectLst/>
                <a:latin typeface="Times New Roman" panose="02020603050405020304" pitchFamily="18" charset="0"/>
                <a:cs typeface="Times New Roman" panose="02020603050405020304" pitchFamily="18" charset="0"/>
              </a:rPr>
              <a:t>and branches represent conjunctions of features that lead to those class labels. The paths from root to leaf represent classification rules.</a:t>
            </a:r>
          </a:p>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 Decision Trees are a non-parametric </a:t>
            </a:r>
            <a:r>
              <a:rPr lang="en-US" sz="2200" b="1" i="0" dirty="0">
                <a:solidFill>
                  <a:srgbClr val="292929"/>
                </a:solidFill>
                <a:effectLst/>
                <a:latin typeface="Times New Roman" panose="02020603050405020304" pitchFamily="18" charset="0"/>
                <a:cs typeface="Times New Roman" panose="02020603050405020304" pitchFamily="18" charset="0"/>
              </a:rPr>
              <a:t>supervised learning</a:t>
            </a:r>
            <a:r>
              <a:rPr lang="en-US" sz="2200" b="0" i="0" dirty="0">
                <a:solidFill>
                  <a:srgbClr val="292929"/>
                </a:solidFill>
                <a:effectLst/>
                <a:latin typeface="Times New Roman" panose="02020603050405020304" pitchFamily="18" charset="0"/>
                <a:cs typeface="Times New Roman" panose="02020603050405020304" pitchFamily="18" charset="0"/>
              </a:rPr>
              <a:t> method used for both </a:t>
            </a:r>
            <a:r>
              <a:rPr lang="en-US" sz="2200" b="1" i="0" dirty="0">
                <a:solidFill>
                  <a:srgbClr val="292929"/>
                </a:solidFill>
                <a:effectLst/>
                <a:latin typeface="Times New Roman" panose="02020603050405020304" pitchFamily="18" charset="0"/>
                <a:cs typeface="Times New Roman" panose="02020603050405020304" pitchFamily="18" charset="0"/>
              </a:rPr>
              <a:t>classification </a:t>
            </a:r>
            <a:r>
              <a:rPr lang="en-US" sz="2200" b="0" i="0" dirty="0">
                <a:solidFill>
                  <a:srgbClr val="292929"/>
                </a:solidFill>
                <a:effectLst/>
                <a:latin typeface="Times New Roman" panose="02020603050405020304" pitchFamily="18" charset="0"/>
                <a:cs typeface="Times New Roman" panose="02020603050405020304" pitchFamily="18" charset="0"/>
              </a:rPr>
              <a:t>and </a:t>
            </a:r>
            <a:r>
              <a:rPr lang="en-US" sz="2200" b="1" i="0" dirty="0">
                <a:solidFill>
                  <a:srgbClr val="292929"/>
                </a:solidFill>
                <a:effectLst/>
                <a:latin typeface="Times New Roman" panose="02020603050405020304" pitchFamily="18" charset="0"/>
                <a:cs typeface="Times New Roman" panose="02020603050405020304" pitchFamily="18" charset="0"/>
              </a:rPr>
              <a:t>regression </a:t>
            </a:r>
            <a:r>
              <a:rPr lang="en-US" sz="2200" b="0" i="0" dirty="0">
                <a:solidFill>
                  <a:srgbClr val="292929"/>
                </a:solidFill>
                <a:effectLst/>
                <a:latin typeface="Times New Roman" panose="02020603050405020304" pitchFamily="18" charset="0"/>
                <a:cs typeface="Times New Roman" panose="02020603050405020304" pitchFamily="18" charset="0"/>
              </a:rPr>
              <a:t>tasks.</a:t>
            </a:r>
          </a:p>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Tree models where the target variable can take a discrete set of values are called </a:t>
            </a:r>
            <a:r>
              <a:rPr lang="en-US" sz="2200" b="1" i="0" dirty="0">
                <a:solidFill>
                  <a:srgbClr val="292929"/>
                </a:solidFill>
                <a:effectLst/>
                <a:latin typeface="Times New Roman" panose="02020603050405020304" pitchFamily="18" charset="0"/>
                <a:cs typeface="Times New Roman" panose="02020603050405020304" pitchFamily="18" charset="0"/>
              </a:rPr>
              <a:t>classification trees</a:t>
            </a:r>
            <a:r>
              <a:rPr lang="en-US" sz="2200" b="0" i="0" dirty="0">
                <a:solidFill>
                  <a:srgbClr val="292929"/>
                </a:solidFill>
                <a:effectLst/>
                <a:latin typeface="Times New Roman" panose="02020603050405020304" pitchFamily="18" charset="0"/>
                <a:cs typeface="Times New Roman" panose="02020603050405020304" pitchFamily="18" charset="0"/>
              </a:rPr>
              <a:t>. Decision trees where the target variable can take continuous values (typically real numbers) are called </a:t>
            </a:r>
            <a:r>
              <a:rPr lang="en-US" sz="2200" b="1" i="0" dirty="0">
                <a:solidFill>
                  <a:srgbClr val="292929"/>
                </a:solidFill>
                <a:effectLst/>
                <a:latin typeface="Times New Roman" panose="02020603050405020304" pitchFamily="18" charset="0"/>
                <a:cs typeface="Times New Roman" panose="02020603050405020304" pitchFamily="18" charset="0"/>
              </a:rPr>
              <a:t>regression trees</a:t>
            </a:r>
            <a:r>
              <a:rPr lang="en-US" sz="2200" b="0" i="0" dirty="0">
                <a:solidFill>
                  <a:srgbClr val="292929"/>
                </a:solidFill>
                <a:effectLs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45E248C-E990-4C2E-A6A0-35FC0A1F2FD2}"/>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0384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B62DE-40CC-432C-94DB-9206EEE7AC3F}"/>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3600" dirty="0" smtClean="0">
                <a:solidFill>
                  <a:schemeClr val="tx1"/>
                </a:solidFill>
                <a:effectLst/>
                <a:latin typeface="Times New Roman" panose="02020603050405020304" pitchFamily="18" charset="0"/>
                <a:ea typeface="Times New Roman" panose="02020603050405020304" pitchFamily="18" charset="0"/>
              </a:rPr>
              <a:t>Decision </a:t>
            </a:r>
            <a:r>
              <a:rPr lang="en-US" sz="3600" dirty="0">
                <a:solidFill>
                  <a:schemeClr val="tx1"/>
                </a:solidFill>
                <a:effectLst/>
                <a:latin typeface="Times New Roman" panose="02020603050405020304" pitchFamily="18" charset="0"/>
                <a:ea typeface="Times New Roman" panose="02020603050405020304" pitchFamily="18" charset="0"/>
              </a:rPr>
              <a:t>Tree:</a:t>
            </a:r>
            <a:endParaRPr lang="en-IN" dirty="0"/>
          </a:p>
        </p:txBody>
      </p:sp>
      <p:sp>
        <p:nvSpPr>
          <p:cNvPr id="4" name="Slide Number Placeholder 3">
            <a:extLst>
              <a:ext uri="{FF2B5EF4-FFF2-40B4-BE49-F238E27FC236}">
                <a16:creationId xmlns:a16="http://schemas.microsoft.com/office/drawing/2014/main" xmlns="" id="{90019225-85DD-4747-B7F1-007F667A42AA}"/>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Content Placeholder 4" descr="Decision Tree Classification Algorithm">
            <a:extLst>
              <a:ext uri="{FF2B5EF4-FFF2-40B4-BE49-F238E27FC236}">
                <a16:creationId xmlns:a16="http://schemas.microsoft.com/office/drawing/2014/main" xmlns="" id="{4D56DB77-E36A-4608-9FF9-A8563E7F14E6}"/>
              </a:ext>
            </a:extLst>
          </p:cNvPr>
          <p:cNvPicPr>
            <a:picLocks noGrp="1" noChangeAspect="1"/>
          </p:cNvPicPr>
          <p:nvPr>
            <p:ph idx="1"/>
          </p:nvPr>
        </p:nvPicPr>
        <p:blipFill>
          <a:blip r:embed="rId2"/>
          <a:srcRect/>
          <a:stretch>
            <a:fillRect/>
          </a:stretch>
        </p:blipFill>
        <p:spPr bwMode="auto">
          <a:xfrm>
            <a:off x="4213225" y="2133600"/>
            <a:ext cx="5667375" cy="3778250"/>
          </a:xfrm>
          <a:prstGeom prst="rect">
            <a:avLst/>
          </a:prstGeom>
          <a:noFill/>
          <a:ln w="9525">
            <a:noFill/>
            <a:miter lim="800000"/>
            <a:headEnd/>
            <a:tailEnd/>
          </a:ln>
        </p:spPr>
      </p:pic>
    </p:spTree>
    <p:extLst>
      <p:ext uri="{BB962C8B-B14F-4D97-AF65-F5344CB8AC3E}">
        <p14:creationId xmlns:p14="http://schemas.microsoft.com/office/powerpoint/2010/main" val="299447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E23D1-72D0-4239-99BA-5FD8051E149D}"/>
              </a:ext>
            </a:extLst>
          </p:cNvPr>
          <p:cNvSpPr>
            <a:spLocks noGrp="1"/>
          </p:cNvSpPr>
          <p:nvPr>
            <p:ph type="title"/>
          </p:nvPr>
        </p:nvSpPr>
        <p:spPr/>
        <p:txBody>
          <a:bodyPr>
            <a:normAutofit/>
          </a:bodyPr>
          <a:lstStyle/>
          <a:p>
            <a:pPr algn="ctr"/>
            <a:r>
              <a:rPr lang="en-US" sz="4000" b="1" dirty="0" smtClean="0"/>
              <a:t>Proposed </a:t>
            </a:r>
            <a:r>
              <a:rPr lang="en-US" sz="4000" b="1" dirty="0"/>
              <a:t>Model </a:t>
            </a:r>
            <a:r>
              <a:rPr lang="en-US" sz="4000" b="1" dirty="0" smtClean="0"/>
              <a:t>Algorithms</a:t>
            </a:r>
            <a:r>
              <a:rPr lang="en-US" sz="4000" dirty="0" smtClean="0"/>
              <a:t/>
            </a:r>
            <a:br>
              <a:rPr lang="en-US" sz="4000" dirty="0" smtClean="0"/>
            </a:br>
            <a:r>
              <a:rPr lang="en-US" sz="3200" dirty="0" smtClean="0">
                <a:solidFill>
                  <a:schemeClr val="tx1"/>
                </a:solidFill>
                <a:latin typeface="Times New Roman" panose="02020603050405020304" pitchFamily="18" charset="0"/>
              </a:rPr>
              <a:t>Ada Boost</a:t>
            </a:r>
            <a:r>
              <a:rPr lang="en-US" sz="3200" dirty="0" smtClean="0">
                <a:solidFill>
                  <a:schemeClr val="tx1"/>
                </a:solidFill>
                <a:effectLst/>
                <a:latin typeface="Times New Roman" panose="02020603050405020304" pitchFamily="18" charset="0"/>
                <a:ea typeface="Times New Roman" panose="02020603050405020304" pitchFamily="18" charset="0"/>
              </a:rPr>
              <a:t>:</a:t>
            </a:r>
            <a:endParaRPr lang="en-IN" sz="3200" dirty="0">
              <a:solidFill>
                <a:schemeClr val="tx1"/>
              </a:solidFill>
            </a:endParaRPr>
          </a:p>
        </p:txBody>
      </p:sp>
      <p:sp>
        <p:nvSpPr>
          <p:cNvPr id="3" name="Content Placeholder 2">
            <a:extLst>
              <a:ext uri="{FF2B5EF4-FFF2-40B4-BE49-F238E27FC236}">
                <a16:creationId xmlns:a16="http://schemas.microsoft.com/office/drawing/2014/main" xmlns="" id="{3865BAD3-08F8-41CF-9F3A-D8AF0AD3D963}"/>
              </a:ext>
            </a:extLst>
          </p:cNvPr>
          <p:cNvSpPr>
            <a:spLocks noGrp="1"/>
          </p:cNvSpPr>
          <p:nvPr>
            <p:ph idx="1"/>
          </p:nvPr>
        </p:nvSpPr>
        <p:spPr/>
        <p:txBody>
          <a:bodyPr>
            <a:noAutofit/>
          </a:bodyPr>
          <a:lstStyle/>
          <a:p>
            <a:pPr algn="just"/>
            <a:r>
              <a:rPr lang="en-US" sz="2000" b="1" dirty="0" err="1"/>
              <a:t>AdaBoost</a:t>
            </a:r>
            <a:r>
              <a:rPr lang="en-US" sz="2000" b="1" dirty="0"/>
              <a:t> algorithm,</a:t>
            </a:r>
            <a:r>
              <a:rPr lang="en-US" sz="2000" dirty="0"/>
              <a:t> short for Adaptive Boosting, is a Boosting technique that is used as an Ensemble Method in Machine Learning.</a:t>
            </a:r>
          </a:p>
          <a:p>
            <a:pPr algn="just"/>
            <a:r>
              <a:rPr lang="en-US" sz="2000" dirty="0"/>
              <a:t> It is called </a:t>
            </a:r>
            <a:r>
              <a:rPr lang="en-US" sz="2000" b="1" dirty="0"/>
              <a:t>Adaptive Boosting</a:t>
            </a:r>
            <a:r>
              <a:rPr lang="en-US" sz="2000" dirty="0"/>
              <a:t> as the weights are re-assigned to each instance, with higher weights to incorrectly classified instances. </a:t>
            </a:r>
          </a:p>
          <a:p>
            <a:pPr algn="just"/>
            <a:r>
              <a:rPr lang="en-US" sz="2000" dirty="0"/>
              <a:t>Boosting is used to reduce bias as well as the variance for supervised learning. It works on the principle where learners are grown sequentially. </a:t>
            </a:r>
          </a:p>
          <a:p>
            <a:pPr algn="just"/>
            <a:r>
              <a:rPr lang="en-US" sz="2000" dirty="0"/>
              <a:t>Except for the first, each subsequent learner is grown from previously grown learners. In simple words, </a:t>
            </a:r>
            <a:r>
              <a:rPr lang="en-US" sz="2000" b="1" dirty="0"/>
              <a:t>weak learners are converted into strong ones</a:t>
            </a:r>
            <a:r>
              <a:rPr lang="en-US" sz="2000" dirty="0"/>
              <a:t>.</a:t>
            </a:r>
          </a:p>
        </p:txBody>
      </p:sp>
      <p:sp>
        <p:nvSpPr>
          <p:cNvPr id="4" name="Slide Number Placeholder 3">
            <a:extLst>
              <a:ext uri="{FF2B5EF4-FFF2-40B4-BE49-F238E27FC236}">
                <a16:creationId xmlns:a16="http://schemas.microsoft.com/office/drawing/2014/main" xmlns="" id="{845E248C-E990-4C2E-A6A0-35FC0A1F2FD2}"/>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526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421" y="365761"/>
            <a:ext cx="8915399" cy="2400658"/>
          </a:xfrm>
        </p:spPr>
        <p:txBody>
          <a:bodyPr>
            <a:normAutofit fontScale="90000"/>
          </a:bodyPr>
          <a:lstStyle/>
          <a:p>
            <a:pPr algn="ctr"/>
            <a:r>
              <a:rPr lang="en-US" b="1" dirty="0" smtClean="0"/>
              <a:t>Prediction of Mental Health Using Machine Learning</a:t>
            </a:r>
            <a:endParaRPr lang="en-IN" b="1" dirty="0"/>
          </a:p>
        </p:txBody>
      </p:sp>
      <p:sp>
        <p:nvSpPr>
          <p:cNvPr id="3" name="Subtitle 2"/>
          <p:cNvSpPr>
            <a:spLocks noGrp="1"/>
          </p:cNvSpPr>
          <p:nvPr>
            <p:ph type="subTitle" idx="1"/>
          </p:nvPr>
        </p:nvSpPr>
        <p:spPr>
          <a:xfrm>
            <a:off x="6555346" y="3957413"/>
            <a:ext cx="5636654" cy="1996347"/>
          </a:xfrm>
        </p:spPr>
        <p:txBody>
          <a:bodyPr>
            <a:normAutofit fontScale="47500" lnSpcReduction="20000"/>
          </a:bodyPr>
          <a:lstStyle/>
          <a:p>
            <a:r>
              <a:rPr lang="en-US" b="1" dirty="0">
                <a:solidFill>
                  <a:schemeClr val="accent6"/>
                </a:solidFill>
              </a:rPr>
              <a:t>                        </a:t>
            </a:r>
            <a:r>
              <a:rPr lang="en-US" sz="3800" b="1" dirty="0">
                <a:solidFill>
                  <a:schemeClr val="accent6"/>
                </a:solidFill>
              </a:rPr>
              <a:t>Team Members</a:t>
            </a:r>
            <a:r>
              <a:rPr lang="en-US" sz="3800" dirty="0">
                <a:solidFill>
                  <a:schemeClr val="accent6"/>
                </a:solidFill>
              </a:rPr>
              <a:t>:-</a:t>
            </a:r>
          </a:p>
          <a:p>
            <a:r>
              <a:rPr lang="en-US" sz="3800" dirty="0">
                <a:solidFill>
                  <a:schemeClr val="accent6"/>
                </a:solidFill>
              </a:rPr>
              <a:t>                      </a:t>
            </a:r>
            <a:r>
              <a:rPr lang="en-US" sz="3800" dirty="0" err="1">
                <a:solidFill>
                  <a:schemeClr val="accent6"/>
                </a:solidFill>
              </a:rPr>
              <a:t>B.Sushma</a:t>
            </a:r>
            <a:r>
              <a:rPr lang="en-US" sz="3800" dirty="0">
                <a:solidFill>
                  <a:schemeClr val="accent6"/>
                </a:solidFill>
              </a:rPr>
              <a:t> Sri(Y18CS016)</a:t>
            </a:r>
          </a:p>
          <a:p>
            <a:r>
              <a:rPr lang="en-US" sz="3800" dirty="0">
                <a:solidFill>
                  <a:schemeClr val="accent6"/>
                </a:solidFill>
              </a:rPr>
              <a:t>			</a:t>
            </a:r>
            <a:r>
              <a:rPr lang="en-US" sz="3800" dirty="0" err="1">
                <a:solidFill>
                  <a:schemeClr val="accent6"/>
                </a:solidFill>
              </a:rPr>
              <a:t>D.Sri</a:t>
            </a:r>
            <a:r>
              <a:rPr lang="en-US" sz="3800" dirty="0">
                <a:solidFill>
                  <a:schemeClr val="accent6"/>
                </a:solidFill>
              </a:rPr>
              <a:t> Harsha Chowdary(Y18CS034)</a:t>
            </a:r>
          </a:p>
          <a:p>
            <a:r>
              <a:rPr lang="en-US" sz="3800" dirty="0">
                <a:solidFill>
                  <a:schemeClr val="accent6"/>
                </a:solidFill>
              </a:rPr>
              <a:t>			</a:t>
            </a:r>
            <a:r>
              <a:rPr lang="en-US" sz="3800" dirty="0" err="1">
                <a:solidFill>
                  <a:schemeClr val="accent6"/>
                </a:solidFill>
              </a:rPr>
              <a:t>A.Chanikya</a:t>
            </a:r>
            <a:r>
              <a:rPr lang="en-US" sz="3800" dirty="0">
                <a:solidFill>
                  <a:schemeClr val="accent6"/>
                </a:solidFill>
              </a:rPr>
              <a:t> </a:t>
            </a:r>
            <a:r>
              <a:rPr lang="en-US" sz="3800" dirty="0" err="1">
                <a:solidFill>
                  <a:schemeClr val="accent6"/>
                </a:solidFill>
              </a:rPr>
              <a:t>Subhash</a:t>
            </a:r>
            <a:r>
              <a:rPr lang="en-US" sz="3800" dirty="0">
                <a:solidFill>
                  <a:schemeClr val="accent6"/>
                </a:solidFill>
              </a:rPr>
              <a:t>(Y18CS003)</a:t>
            </a:r>
            <a:endParaRPr lang="en-IN" sz="3800" dirty="0">
              <a:solidFill>
                <a:schemeClr val="accent6"/>
              </a:solidFill>
            </a:endParaRPr>
          </a:p>
        </p:txBody>
      </p:sp>
      <p:sp>
        <p:nvSpPr>
          <p:cNvPr id="5" name="TextBox 4"/>
          <p:cNvSpPr txBox="1"/>
          <p:nvPr/>
        </p:nvSpPr>
        <p:spPr>
          <a:xfrm>
            <a:off x="2035421" y="3860801"/>
            <a:ext cx="4519925" cy="1754326"/>
          </a:xfrm>
          <a:prstGeom prst="rect">
            <a:avLst/>
          </a:prstGeom>
          <a:noFill/>
        </p:spPr>
        <p:txBody>
          <a:bodyPr wrap="square" rtlCol="0">
            <a:spAutoFit/>
          </a:bodyPr>
          <a:lstStyle/>
          <a:p>
            <a:r>
              <a:rPr lang="en-US" sz="2400" b="1" dirty="0"/>
              <a:t>Guided By</a:t>
            </a:r>
            <a:r>
              <a:rPr lang="en-US" sz="2400" dirty="0"/>
              <a:t> </a:t>
            </a:r>
          </a:p>
          <a:p>
            <a:r>
              <a:rPr lang="en-US" sz="2400" b="1" dirty="0"/>
              <a:t>		</a:t>
            </a:r>
            <a:r>
              <a:rPr lang="en-IN" sz="2400" b="1" dirty="0" err="1"/>
              <a:t>Dr.</a:t>
            </a:r>
            <a:r>
              <a:rPr lang="en-IN" sz="2400" b="1" dirty="0"/>
              <a:t> </a:t>
            </a:r>
            <a:r>
              <a:rPr lang="en-IN" sz="2400" b="1" dirty="0" err="1"/>
              <a:t>M.Sreelatha</a:t>
            </a:r>
            <a:r>
              <a:rPr lang="en-IN" sz="2400" b="1" dirty="0"/>
              <a:t> </a:t>
            </a:r>
            <a:endParaRPr lang="en-US" sz="2400" b="1" dirty="0"/>
          </a:p>
          <a:p>
            <a:r>
              <a:rPr lang="en-US" sz="2400" b="1" dirty="0"/>
              <a:t>		           </a:t>
            </a:r>
            <a:r>
              <a:rPr lang="en-IN" dirty="0" err="1" smtClean="0"/>
              <a:t>Prof.</a:t>
            </a:r>
            <a:r>
              <a:rPr lang="en-IN" dirty="0"/>
              <a:t> &amp; </a:t>
            </a:r>
            <a:r>
              <a:rPr lang="en-IN" dirty="0" smtClean="0"/>
              <a:t>HOD</a:t>
            </a:r>
          </a:p>
          <a:p>
            <a:r>
              <a:rPr lang="en-US" dirty="0"/>
              <a:t>	</a:t>
            </a:r>
            <a:r>
              <a:rPr lang="en-US" dirty="0" smtClean="0"/>
              <a:t>		       Dept. of CSE</a:t>
            </a:r>
            <a:endParaRPr lang="en-IN" dirty="0"/>
          </a:p>
          <a:p>
            <a:r>
              <a:rPr lang="en-US" dirty="0" smtClean="0"/>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TextBox 5"/>
          <p:cNvSpPr txBox="1"/>
          <p:nvPr/>
        </p:nvSpPr>
        <p:spPr>
          <a:xfrm>
            <a:off x="5598543" y="2993366"/>
            <a:ext cx="1737976" cy="523220"/>
          </a:xfrm>
          <a:prstGeom prst="rect">
            <a:avLst/>
          </a:prstGeom>
          <a:noFill/>
        </p:spPr>
        <p:txBody>
          <a:bodyPr wrap="none" rtlCol="0">
            <a:spAutoFit/>
          </a:bodyPr>
          <a:lstStyle/>
          <a:p>
            <a:r>
              <a:rPr lang="en-US" sz="2800" b="1" dirty="0" smtClean="0"/>
              <a:t>Review 2</a:t>
            </a:r>
            <a:endParaRPr lang="en-IN" sz="2800" b="1" dirty="0"/>
          </a:p>
        </p:txBody>
      </p:sp>
    </p:spTree>
    <p:extLst>
      <p:ext uri="{BB962C8B-B14F-4D97-AF65-F5344CB8AC3E}">
        <p14:creationId xmlns:p14="http://schemas.microsoft.com/office/powerpoint/2010/main" val="196637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ABSTRACT</a:t>
            </a:r>
            <a:endParaRPr lang="en-IN" b="1" dirty="0"/>
          </a:p>
        </p:txBody>
      </p:sp>
      <p:sp>
        <p:nvSpPr>
          <p:cNvPr id="3" name="Content Placeholder 2"/>
          <p:cNvSpPr>
            <a:spLocks noGrp="1"/>
          </p:cNvSpPr>
          <p:nvPr>
            <p:ph idx="1"/>
          </p:nvPr>
        </p:nvSpPr>
        <p:spPr>
          <a:xfrm>
            <a:off x="2589212" y="1905000"/>
            <a:ext cx="8915400" cy="4006222"/>
          </a:xfrm>
        </p:spPr>
        <p:txBody>
          <a:bodyPr>
            <a:normAutofit fontScale="92500" lnSpcReduction="20000"/>
          </a:bodyPr>
          <a:lstStyle/>
          <a:p>
            <a:pPr>
              <a:buFont typeface="Wingdings" panose="05000000000000000000" pitchFamily="2" charset="2"/>
              <a:buChar char="Ø"/>
            </a:pPr>
            <a:r>
              <a:rPr lang="en-US" sz="2200" dirty="0"/>
              <a:t>Interpretation public emotional wellness concerns utilizing data science and observing arrangements dependent on the discoveries from the data science tasks can be complicated and requires progressed methods, contrasted with regular data investigation projects. </a:t>
            </a:r>
            <a:endParaRPr lang="en-US" sz="2200" dirty="0" smtClean="0"/>
          </a:p>
          <a:p>
            <a:pPr>
              <a:buFont typeface="Wingdings" panose="05000000000000000000" pitchFamily="2" charset="2"/>
              <a:buChar char="Ø"/>
            </a:pPr>
            <a:r>
              <a:rPr lang="en-US" sz="2200" dirty="0" smtClean="0"/>
              <a:t>Have </a:t>
            </a:r>
            <a:r>
              <a:rPr lang="en-US" sz="2200" dirty="0"/>
              <a:t>an extensive task the executive’s interaction to guarantee that undertaking partners are capable and have sufficient information to carry out the data science procedure. </a:t>
            </a:r>
            <a:endParaRPr lang="en-US" sz="2200" dirty="0" smtClean="0"/>
          </a:p>
          <a:p>
            <a:pPr>
              <a:buFont typeface="Wingdings" panose="05000000000000000000" pitchFamily="2" charset="2"/>
              <a:buChar char="Ø"/>
            </a:pPr>
            <a:r>
              <a:rPr lang="en-US" sz="2200" dirty="0" smtClean="0"/>
              <a:t>Thus</a:t>
            </a:r>
            <a:r>
              <a:rPr lang="en-US" sz="2200" dirty="0"/>
              <a:t>, this paper describes another structure that psychological wellness experts be able to use to address difficulties they realize utilizing data science</a:t>
            </a:r>
            <a:r>
              <a:rPr lang="en-US" sz="2200" dirty="0" smtClean="0"/>
              <a:t>.</a:t>
            </a:r>
          </a:p>
          <a:p>
            <a:pPr>
              <a:buFont typeface="Wingdings" panose="05000000000000000000" pitchFamily="2" charset="2"/>
              <a:buChar char="Ø"/>
            </a:pPr>
            <a:r>
              <a:rPr lang="en-US" sz="2200" dirty="0" smtClean="0"/>
              <a:t>Albeit </a:t>
            </a:r>
            <a:r>
              <a:rPr lang="en-US" sz="2200" dirty="0"/>
              <a:t>countless exploration papers have been distributed on open emotional well-being, few have tended to the utilization of data science in open psychological wellness. </a:t>
            </a:r>
            <a:endParaRPr lang="en-US" sz="2200"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4016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83" y="970344"/>
            <a:ext cx="8911687" cy="1280890"/>
          </a:xfrm>
        </p:spPr>
        <p:txBody>
          <a:bodyPr>
            <a:normAutofit/>
          </a:bodyPr>
          <a:lstStyle/>
          <a:p>
            <a:r>
              <a:rPr lang="en-US" sz="4400" b="1" dirty="0" smtClean="0"/>
              <a:t>		Table </a:t>
            </a:r>
            <a:r>
              <a:rPr lang="en-US" sz="4400" b="1" dirty="0"/>
              <a:t>of Contents</a:t>
            </a:r>
            <a:endParaRPr lang="en-IN" sz="4400" b="1" dirty="0"/>
          </a:p>
        </p:txBody>
      </p:sp>
      <p:sp>
        <p:nvSpPr>
          <p:cNvPr id="3" name="Content Placeholder 2"/>
          <p:cNvSpPr>
            <a:spLocks noGrp="1"/>
          </p:cNvSpPr>
          <p:nvPr>
            <p:ph idx="1"/>
          </p:nvPr>
        </p:nvSpPr>
        <p:spPr>
          <a:xfrm>
            <a:off x="2911001" y="2475207"/>
            <a:ext cx="7621544" cy="3494272"/>
          </a:xfrm>
        </p:spPr>
        <p:txBody>
          <a:bodyPr>
            <a:noAutofit/>
          </a:bodyPr>
          <a:lstStyle/>
          <a:p>
            <a:pPr>
              <a:buFont typeface="Wingdings" panose="05000000000000000000" pitchFamily="2" charset="2"/>
              <a:buChar char="Ø"/>
            </a:pPr>
            <a:r>
              <a:rPr lang="en-US" sz="2800" dirty="0" smtClean="0"/>
              <a:t>Dataset Description</a:t>
            </a:r>
          </a:p>
          <a:p>
            <a:pPr>
              <a:buFont typeface="Wingdings" panose="05000000000000000000" pitchFamily="2" charset="2"/>
              <a:buChar char="Ø"/>
            </a:pPr>
            <a:r>
              <a:rPr lang="en-US" sz="2800" dirty="0" smtClean="0"/>
              <a:t>Architecture</a:t>
            </a:r>
          </a:p>
          <a:p>
            <a:pPr>
              <a:buFont typeface="Wingdings" panose="05000000000000000000" pitchFamily="2" charset="2"/>
              <a:buChar char="Ø"/>
            </a:pPr>
            <a:r>
              <a:rPr lang="en-US" sz="2800" dirty="0" smtClean="0"/>
              <a:t>Proposed Model</a:t>
            </a:r>
          </a:p>
          <a:p>
            <a:pPr>
              <a:buFont typeface="Wingdings" panose="05000000000000000000" pitchFamily="2" charset="2"/>
              <a:buChar char="Ø"/>
            </a:pPr>
            <a:r>
              <a:rPr lang="en-US" sz="2800" dirty="0" smtClean="0"/>
              <a:t>Implementation and Results Discussion</a:t>
            </a:r>
          </a:p>
          <a:p>
            <a:endParaRPr lang="en-US" sz="28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502554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IN" b="1" dirty="0"/>
          </a:p>
        </p:txBody>
      </p:sp>
      <p:sp>
        <p:nvSpPr>
          <p:cNvPr id="3" name="Content Placeholder 2"/>
          <p:cNvSpPr>
            <a:spLocks noGrp="1"/>
          </p:cNvSpPr>
          <p:nvPr>
            <p:ph idx="1"/>
          </p:nvPr>
        </p:nvSpPr>
        <p:spPr>
          <a:xfrm>
            <a:off x="2589212" y="2133600"/>
            <a:ext cx="8915400" cy="4232694"/>
          </a:xfrm>
        </p:spPr>
        <p:txBody>
          <a:bodyPr>
            <a:normAutofit/>
          </a:bodyPr>
          <a:lstStyle/>
          <a:p>
            <a:pPr algn="just"/>
            <a:r>
              <a:rPr lang="en-US" dirty="0">
                <a:cs typeface="Times New Roman" panose="02020603050405020304" pitchFamily="18" charset="0"/>
              </a:rPr>
              <a:t>Dataset consists of </a:t>
            </a:r>
            <a:r>
              <a:rPr lang="en-US" b="1" dirty="0" smtClean="0">
                <a:cs typeface="Times New Roman" panose="02020603050405020304" pitchFamily="18" charset="0"/>
              </a:rPr>
              <a:t>1260 </a:t>
            </a:r>
            <a:r>
              <a:rPr lang="en-US" b="1" dirty="0">
                <a:cs typeface="Times New Roman" panose="02020603050405020304" pitchFamily="18" charset="0"/>
              </a:rPr>
              <a:t>tuples </a:t>
            </a:r>
            <a:r>
              <a:rPr lang="en-US" dirty="0">
                <a:cs typeface="Times New Roman" panose="02020603050405020304" pitchFamily="18" charset="0"/>
              </a:rPr>
              <a:t>and </a:t>
            </a:r>
            <a:r>
              <a:rPr lang="en-US" b="1" dirty="0" smtClean="0">
                <a:cs typeface="Times New Roman" panose="02020603050405020304" pitchFamily="18" charset="0"/>
              </a:rPr>
              <a:t>27 attributes. </a:t>
            </a:r>
          </a:p>
          <a:p>
            <a:pPr algn="just"/>
            <a:r>
              <a:rPr lang="en-US" dirty="0" smtClean="0">
                <a:cs typeface="Times New Roman" panose="02020603050405020304" pitchFamily="18" charset="0"/>
              </a:rPr>
              <a:t>All </a:t>
            </a:r>
            <a:r>
              <a:rPr lang="en-US" dirty="0">
                <a:cs typeface="Times New Roman" panose="02020603050405020304" pitchFamily="18" charset="0"/>
              </a:rPr>
              <a:t>the attributes have its own dependency with the mental health of the person.</a:t>
            </a:r>
          </a:p>
          <a:p>
            <a:pPr algn="just"/>
            <a:r>
              <a:rPr lang="en-US" dirty="0">
                <a:cs typeface="Times New Roman" panose="02020603050405020304" pitchFamily="18" charset="0"/>
              </a:rPr>
              <a:t>By using all the attributes, we can decide mental health of the person</a:t>
            </a:r>
            <a:r>
              <a:rPr lang="en-US" dirty="0" smtClean="0">
                <a:cs typeface="Times New Roman" panose="02020603050405020304" pitchFamily="18" charset="0"/>
              </a:rPr>
              <a:t>.</a:t>
            </a:r>
          </a:p>
          <a:p>
            <a:pPr algn="just"/>
            <a:r>
              <a:rPr lang="en-US" b="1" dirty="0" smtClean="0">
                <a:cs typeface="Times New Roman" panose="02020603050405020304" pitchFamily="18" charset="0"/>
              </a:rPr>
              <a:t>Timestamp</a:t>
            </a:r>
            <a:r>
              <a:rPr lang="en-US" dirty="0" smtClean="0">
                <a:cs typeface="Times New Roman" panose="02020603050405020304" pitchFamily="18" charset="0"/>
              </a:rPr>
              <a:t>: </a:t>
            </a:r>
            <a:r>
              <a:rPr lang="en-US" dirty="0"/>
              <a:t>Time the survey was </a:t>
            </a:r>
            <a:r>
              <a:rPr lang="en-US" dirty="0" smtClean="0"/>
              <a:t>submitted</a:t>
            </a:r>
          </a:p>
          <a:p>
            <a:pPr algn="just"/>
            <a:r>
              <a:rPr lang="en-US" b="1" dirty="0" smtClean="0">
                <a:cs typeface="Times New Roman" panose="02020603050405020304" pitchFamily="18" charset="0"/>
              </a:rPr>
              <a:t>Age</a:t>
            </a:r>
            <a:r>
              <a:rPr lang="en-US" dirty="0" smtClean="0">
                <a:cs typeface="Times New Roman" panose="02020603050405020304" pitchFamily="18" charset="0"/>
              </a:rPr>
              <a:t>: </a:t>
            </a:r>
            <a:r>
              <a:rPr lang="en-IN" dirty="0"/>
              <a:t>Respondent </a:t>
            </a:r>
            <a:r>
              <a:rPr lang="en-IN" dirty="0" smtClean="0"/>
              <a:t>age</a:t>
            </a:r>
          </a:p>
          <a:p>
            <a:pPr algn="just"/>
            <a:r>
              <a:rPr lang="en-US" b="1" dirty="0" smtClean="0">
                <a:cs typeface="Times New Roman" panose="02020603050405020304" pitchFamily="18" charset="0"/>
              </a:rPr>
              <a:t>Gender</a:t>
            </a:r>
            <a:r>
              <a:rPr lang="en-US" dirty="0" smtClean="0">
                <a:cs typeface="Times New Roman" panose="02020603050405020304" pitchFamily="18" charset="0"/>
              </a:rPr>
              <a:t>: </a:t>
            </a:r>
            <a:r>
              <a:rPr lang="en-IN" dirty="0"/>
              <a:t>Respondent </a:t>
            </a:r>
            <a:r>
              <a:rPr lang="en-IN" dirty="0" smtClean="0"/>
              <a:t>gender</a:t>
            </a:r>
          </a:p>
          <a:p>
            <a:pPr algn="just"/>
            <a:r>
              <a:rPr lang="en-US" b="1" dirty="0" smtClean="0">
                <a:cs typeface="Times New Roman" panose="02020603050405020304" pitchFamily="18" charset="0"/>
              </a:rPr>
              <a:t>Country</a:t>
            </a:r>
            <a:r>
              <a:rPr lang="en-US" dirty="0" smtClean="0">
                <a:cs typeface="Times New Roman" panose="02020603050405020304" pitchFamily="18" charset="0"/>
              </a:rPr>
              <a:t>: </a:t>
            </a:r>
            <a:r>
              <a:rPr lang="en-IN" dirty="0"/>
              <a:t>Respondent </a:t>
            </a:r>
            <a:r>
              <a:rPr lang="en-IN" dirty="0" smtClean="0"/>
              <a:t>country ( Most of respondents from US,UK)</a:t>
            </a:r>
          </a:p>
          <a:p>
            <a:pPr algn="just"/>
            <a:r>
              <a:rPr lang="en-US" b="1" dirty="0" smtClean="0">
                <a:cs typeface="Times New Roman" panose="02020603050405020304" pitchFamily="18" charset="0"/>
              </a:rPr>
              <a:t>State</a:t>
            </a:r>
            <a:r>
              <a:rPr lang="en-US" dirty="0" smtClean="0">
                <a:cs typeface="Times New Roman" panose="02020603050405020304" pitchFamily="18" charset="0"/>
              </a:rPr>
              <a:t>: </a:t>
            </a:r>
            <a:r>
              <a:rPr lang="en-US" dirty="0"/>
              <a:t>If you live in the United States, which state or territory do you live in</a:t>
            </a:r>
            <a:r>
              <a:rPr lang="en-US" dirty="0" smtClean="0"/>
              <a:t>?</a:t>
            </a:r>
          </a:p>
          <a:p>
            <a:pPr algn="just"/>
            <a:r>
              <a:rPr lang="en-US" b="1" dirty="0" err="1" smtClean="0">
                <a:cs typeface="Times New Roman" panose="02020603050405020304" pitchFamily="18" charset="0"/>
              </a:rPr>
              <a:t>Self_employed</a:t>
            </a:r>
            <a:r>
              <a:rPr lang="en-US" dirty="0" smtClean="0">
                <a:cs typeface="Times New Roman" panose="02020603050405020304" pitchFamily="18" charset="0"/>
              </a:rPr>
              <a:t>: </a:t>
            </a:r>
            <a:r>
              <a:rPr lang="en-IN" dirty="0"/>
              <a:t>Are you self-employed</a:t>
            </a:r>
            <a:r>
              <a:rPr lang="en-IN" dirty="0" smtClean="0"/>
              <a:t>?(Yes/No)</a:t>
            </a:r>
            <a:endParaRPr lang="en-IN" dirty="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9005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IN" b="1" dirty="0"/>
          </a:p>
        </p:txBody>
      </p:sp>
      <p:sp>
        <p:nvSpPr>
          <p:cNvPr id="3" name="Content Placeholder 2"/>
          <p:cNvSpPr>
            <a:spLocks noGrp="1"/>
          </p:cNvSpPr>
          <p:nvPr>
            <p:ph idx="1"/>
          </p:nvPr>
        </p:nvSpPr>
        <p:spPr>
          <a:xfrm>
            <a:off x="2589212" y="2133599"/>
            <a:ext cx="8915400" cy="4172309"/>
          </a:xfrm>
        </p:spPr>
        <p:txBody>
          <a:bodyPr/>
          <a:lstStyle/>
          <a:p>
            <a:pPr algn="just"/>
            <a:r>
              <a:rPr lang="en-US" b="1" dirty="0" err="1" smtClean="0"/>
              <a:t>Family_history</a:t>
            </a:r>
            <a:r>
              <a:rPr lang="en-US" dirty="0" smtClean="0"/>
              <a:t>: </a:t>
            </a:r>
            <a:r>
              <a:rPr lang="en-US" dirty="0"/>
              <a:t>Do you have a family history of mental illness</a:t>
            </a:r>
            <a:r>
              <a:rPr lang="en-US" dirty="0" smtClean="0"/>
              <a:t>?</a:t>
            </a:r>
          </a:p>
          <a:p>
            <a:pPr algn="just"/>
            <a:r>
              <a:rPr lang="en-US" b="1" dirty="0" smtClean="0"/>
              <a:t>Treatment</a:t>
            </a:r>
            <a:r>
              <a:rPr lang="en-US" dirty="0" smtClean="0"/>
              <a:t>: </a:t>
            </a:r>
            <a:r>
              <a:rPr lang="en-US" dirty="0"/>
              <a:t>Have you sought treatment for a mental health condition</a:t>
            </a:r>
            <a:r>
              <a:rPr lang="en-US" dirty="0" smtClean="0"/>
              <a:t>?</a:t>
            </a:r>
          </a:p>
          <a:p>
            <a:pPr algn="just"/>
            <a:r>
              <a:rPr lang="en-US" b="1" dirty="0" err="1" smtClean="0"/>
              <a:t>Work_interfere</a:t>
            </a:r>
            <a:r>
              <a:rPr lang="en-US" dirty="0" smtClean="0"/>
              <a:t>: </a:t>
            </a:r>
            <a:r>
              <a:rPr lang="en-US" dirty="0"/>
              <a:t>If you have a mental health condition, do you feel that it interferes with your work</a:t>
            </a:r>
            <a:r>
              <a:rPr lang="en-US" dirty="0" smtClean="0"/>
              <a:t>? (Sometimes/Rarely/Yes/No)</a:t>
            </a:r>
          </a:p>
          <a:p>
            <a:pPr algn="just"/>
            <a:r>
              <a:rPr lang="en-US" b="1" dirty="0" err="1" smtClean="0"/>
              <a:t>No_employees</a:t>
            </a:r>
            <a:r>
              <a:rPr lang="en-US" dirty="0" smtClean="0"/>
              <a:t>: </a:t>
            </a:r>
            <a:r>
              <a:rPr lang="en-US" dirty="0"/>
              <a:t>How many employees does your company or organization have</a:t>
            </a:r>
            <a:r>
              <a:rPr lang="en-US" dirty="0" smtClean="0"/>
              <a:t>?</a:t>
            </a:r>
          </a:p>
          <a:p>
            <a:pPr algn="just"/>
            <a:r>
              <a:rPr lang="en-US" b="1" dirty="0" err="1" smtClean="0"/>
              <a:t>Remote_work</a:t>
            </a:r>
            <a:r>
              <a:rPr lang="en-US" dirty="0" smtClean="0"/>
              <a:t>: </a:t>
            </a:r>
            <a:r>
              <a:rPr lang="en-US" dirty="0"/>
              <a:t>Do you work remotely (outside of an office) at least 50% of the time</a:t>
            </a:r>
            <a:r>
              <a:rPr lang="en-US" dirty="0" smtClean="0"/>
              <a:t>?</a:t>
            </a:r>
          </a:p>
          <a:p>
            <a:pPr algn="just"/>
            <a:r>
              <a:rPr lang="en-US" b="1" dirty="0" err="1" smtClean="0"/>
              <a:t>Tech_company</a:t>
            </a:r>
            <a:r>
              <a:rPr lang="en-US" dirty="0" smtClean="0"/>
              <a:t>: </a:t>
            </a:r>
            <a:r>
              <a:rPr lang="en-US" dirty="0"/>
              <a:t>Is your employer primarily a tech company/organization</a:t>
            </a:r>
            <a:r>
              <a:rPr lang="en-US" dirty="0" smtClean="0"/>
              <a:t>?</a:t>
            </a:r>
          </a:p>
          <a:p>
            <a:pPr algn="just"/>
            <a:r>
              <a:rPr lang="en-US" b="1" dirty="0" smtClean="0"/>
              <a:t>Benefits</a:t>
            </a:r>
            <a:r>
              <a:rPr lang="en-US" dirty="0" smtClean="0"/>
              <a:t>: </a:t>
            </a:r>
            <a:r>
              <a:rPr lang="en-US" dirty="0"/>
              <a:t>Does your employer provide mental health benefits</a:t>
            </a:r>
            <a:r>
              <a:rPr lang="en-US"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398927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IN" b="1" dirty="0"/>
          </a:p>
        </p:txBody>
      </p:sp>
      <p:sp>
        <p:nvSpPr>
          <p:cNvPr id="3" name="Content Placeholder 2"/>
          <p:cNvSpPr>
            <a:spLocks noGrp="1"/>
          </p:cNvSpPr>
          <p:nvPr>
            <p:ph idx="1"/>
          </p:nvPr>
        </p:nvSpPr>
        <p:spPr>
          <a:xfrm>
            <a:off x="2589212" y="2133599"/>
            <a:ext cx="8915400" cy="4249947"/>
          </a:xfrm>
        </p:spPr>
        <p:txBody>
          <a:bodyPr>
            <a:normAutofit/>
          </a:bodyPr>
          <a:lstStyle/>
          <a:p>
            <a:pPr algn="just"/>
            <a:r>
              <a:rPr lang="en-US" b="1" dirty="0" err="1" smtClean="0"/>
              <a:t>Care_options</a:t>
            </a:r>
            <a:r>
              <a:rPr lang="en-US" dirty="0" smtClean="0"/>
              <a:t>: </a:t>
            </a:r>
            <a:r>
              <a:rPr lang="en-US" dirty="0"/>
              <a:t>Do you know the options for mental health care your employer provides</a:t>
            </a:r>
            <a:r>
              <a:rPr lang="en-US" dirty="0" smtClean="0"/>
              <a:t>?</a:t>
            </a:r>
          </a:p>
          <a:p>
            <a:pPr algn="just"/>
            <a:r>
              <a:rPr lang="en-US" b="1" dirty="0" err="1" smtClean="0"/>
              <a:t>Wellness_program</a:t>
            </a:r>
            <a:r>
              <a:rPr lang="en-US" dirty="0" smtClean="0"/>
              <a:t>: </a:t>
            </a:r>
            <a:r>
              <a:rPr lang="en-US" dirty="0"/>
              <a:t>Has your employer ever discussed mental health as part of an employee wellness program</a:t>
            </a:r>
            <a:r>
              <a:rPr lang="en-US" dirty="0" smtClean="0"/>
              <a:t>?</a:t>
            </a:r>
          </a:p>
          <a:p>
            <a:pPr algn="just"/>
            <a:r>
              <a:rPr lang="en-US" b="1" dirty="0" err="1" smtClean="0"/>
              <a:t>Seek_help</a:t>
            </a:r>
            <a:r>
              <a:rPr lang="en-US" dirty="0" smtClean="0"/>
              <a:t>: </a:t>
            </a:r>
            <a:r>
              <a:rPr lang="en-US" dirty="0"/>
              <a:t>Does your employer provide resources to learn more about mental health issues and how to seek help</a:t>
            </a:r>
            <a:r>
              <a:rPr lang="en-US" dirty="0" smtClean="0"/>
              <a:t>?</a:t>
            </a:r>
          </a:p>
          <a:p>
            <a:pPr algn="just"/>
            <a:r>
              <a:rPr lang="en-US" b="1" dirty="0" smtClean="0"/>
              <a:t>Anonymity</a:t>
            </a:r>
            <a:r>
              <a:rPr lang="en-US" dirty="0" smtClean="0"/>
              <a:t>: </a:t>
            </a:r>
            <a:r>
              <a:rPr lang="en-US" dirty="0"/>
              <a:t>Is your anonymity protected if you choose to take advantage of mental health or substance abuse </a:t>
            </a:r>
            <a:r>
              <a:rPr lang="en-US" dirty="0" smtClean="0"/>
              <a:t>treatment?</a:t>
            </a:r>
          </a:p>
          <a:p>
            <a:pPr algn="just" fontAlgn="base"/>
            <a:r>
              <a:rPr lang="en-US" b="1" dirty="0" smtClean="0"/>
              <a:t>Leave</a:t>
            </a:r>
            <a:r>
              <a:rPr lang="en-US" dirty="0" smtClean="0"/>
              <a:t>: </a:t>
            </a:r>
            <a:r>
              <a:rPr lang="en-US" dirty="0"/>
              <a:t>How easy is it for you to take medical leave for a mental health condition?</a:t>
            </a:r>
          </a:p>
          <a:p>
            <a:pPr algn="just"/>
            <a:r>
              <a:rPr lang="en-IN" b="1" dirty="0" err="1" smtClean="0"/>
              <a:t>mental_health_consequence</a:t>
            </a:r>
            <a:r>
              <a:rPr lang="en-IN" dirty="0" smtClean="0"/>
              <a:t>: </a:t>
            </a:r>
            <a:r>
              <a:rPr lang="en-US" dirty="0"/>
              <a:t>Do you think that discussing a mental health issue with your employer would have negative consequences?</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653325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IN" b="1" dirty="0"/>
          </a:p>
        </p:txBody>
      </p:sp>
      <p:sp>
        <p:nvSpPr>
          <p:cNvPr id="3" name="Content Placeholder 2"/>
          <p:cNvSpPr>
            <a:spLocks noGrp="1"/>
          </p:cNvSpPr>
          <p:nvPr>
            <p:ph idx="1"/>
          </p:nvPr>
        </p:nvSpPr>
        <p:spPr/>
        <p:txBody>
          <a:bodyPr>
            <a:normAutofit lnSpcReduction="10000"/>
          </a:bodyPr>
          <a:lstStyle/>
          <a:p>
            <a:r>
              <a:rPr lang="en-IN" b="1" dirty="0" err="1" smtClean="0"/>
              <a:t>phys_health_consequence</a:t>
            </a:r>
            <a:r>
              <a:rPr lang="en-IN" dirty="0" smtClean="0"/>
              <a:t>: </a:t>
            </a:r>
            <a:r>
              <a:rPr lang="en-US" dirty="0"/>
              <a:t>Do you think that discussing a physical health issue with your employer would have negative consequences</a:t>
            </a:r>
            <a:r>
              <a:rPr lang="en-US" dirty="0" smtClean="0"/>
              <a:t>?</a:t>
            </a:r>
          </a:p>
          <a:p>
            <a:r>
              <a:rPr lang="en-US" b="1" dirty="0" smtClean="0"/>
              <a:t>Coworkers</a:t>
            </a:r>
            <a:r>
              <a:rPr lang="en-US" dirty="0" smtClean="0"/>
              <a:t>: </a:t>
            </a:r>
            <a:r>
              <a:rPr lang="en-US" dirty="0"/>
              <a:t>Would you be willing to discuss a mental health issue with your coworkers</a:t>
            </a:r>
            <a:r>
              <a:rPr lang="en-US" dirty="0" smtClean="0"/>
              <a:t>?</a:t>
            </a:r>
          </a:p>
          <a:p>
            <a:r>
              <a:rPr lang="en-US" b="1" dirty="0" smtClean="0"/>
              <a:t>Supervisor</a:t>
            </a:r>
            <a:r>
              <a:rPr lang="en-US" dirty="0" smtClean="0"/>
              <a:t>: </a:t>
            </a:r>
            <a:r>
              <a:rPr lang="en-US" dirty="0"/>
              <a:t>Would you be willing to discuss a mental health issue with your direct supervisor(s</a:t>
            </a:r>
            <a:r>
              <a:rPr lang="en-US" dirty="0" smtClean="0"/>
              <a:t>)?</a:t>
            </a:r>
          </a:p>
          <a:p>
            <a:r>
              <a:rPr lang="en-IN" b="1" dirty="0" err="1"/>
              <a:t>mental_health_interview</a:t>
            </a:r>
            <a:r>
              <a:rPr lang="en-IN" b="1" dirty="0"/>
              <a:t> </a:t>
            </a:r>
            <a:r>
              <a:rPr lang="en-IN" dirty="0" smtClean="0"/>
              <a:t>: </a:t>
            </a:r>
            <a:r>
              <a:rPr lang="en-US" dirty="0"/>
              <a:t>Would you bring up a mental health issue with a potential employer in an interview</a:t>
            </a:r>
            <a:r>
              <a:rPr lang="en-US" dirty="0" smtClean="0"/>
              <a:t>?</a:t>
            </a:r>
          </a:p>
          <a:p>
            <a:r>
              <a:rPr lang="en-US" b="1" dirty="0" smtClean="0"/>
              <a:t>physical</a:t>
            </a:r>
            <a:r>
              <a:rPr lang="en-IN" b="1" dirty="0" smtClean="0"/>
              <a:t>_</a:t>
            </a:r>
            <a:r>
              <a:rPr lang="en-IN" b="1" dirty="0" err="1" smtClean="0"/>
              <a:t>health_interview</a:t>
            </a:r>
            <a:r>
              <a:rPr lang="en-IN" b="1" dirty="0" smtClean="0"/>
              <a:t> </a:t>
            </a:r>
            <a:r>
              <a:rPr lang="en-IN" dirty="0" smtClean="0"/>
              <a:t>: </a:t>
            </a:r>
            <a:r>
              <a:rPr lang="en-US" dirty="0"/>
              <a:t>Would you bring up a physical health issue with a potential employer in an interview</a:t>
            </a:r>
            <a:r>
              <a:rPr lang="en-US" dirty="0" smtClean="0"/>
              <a:t>?</a:t>
            </a:r>
          </a:p>
          <a:p>
            <a:r>
              <a:rPr lang="en-US" b="1" dirty="0" err="1" smtClean="0"/>
              <a:t>Mental_vs_physical</a:t>
            </a:r>
            <a:r>
              <a:rPr lang="en-US" dirty="0" smtClean="0"/>
              <a:t>: </a:t>
            </a:r>
            <a:r>
              <a:rPr lang="en-US" dirty="0"/>
              <a:t>Do you feel that your employer takes mental health as seriously as physical health?</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153679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IN" b="1" dirty="0"/>
          </a:p>
        </p:txBody>
      </p:sp>
      <p:sp>
        <p:nvSpPr>
          <p:cNvPr id="3" name="Content Placeholder 2"/>
          <p:cNvSpPr>
            <a:spLocks noGrp="1"/>
          </p:cNvSpPr>
          <p:nvPr>
            <p:ph idx="1"/>
          </p:nvPr>
        </p:nvSpPr>
        <p:spPr/>
        <p:txBody>
          <a:bodyPr>
            <a:normAutofit/>
          </a:bodyPr>
          <a:lstStyle/>
          <a:p>
            <a:pPr fontAlgn="base"/>
            <a:r>
              <a:rPr lang="en-US" b="1" dirty="0" err="1" smtClean="0"/>
              <a:t>Obs_consequence</a:t>
            </a:r>
            <a:r>
              <a:rPr lang="en-US" dirty="0" smtClean="0"/>
              <a:t>: </a:t>
            </a:r>
            <a:r>
              <a:rPr lang="en-US" dirty="0"/>
              <a:t>Have you heard of or observed negative consequences for coworkers with mental health conditions in your workplace?</a:t>
            </a:r>
          </a:p>
          <a:p>
            <a:r>
              <a:rPr lang="en-US" b="1" dirty="0" smtClean="0"/>
              <a:t>Comments</a:t>
            </a:r>
            <a:r>
              <a:rPr lang="en-US" dirty="0" smtClean="0"/>
              <a:t>: </a:t>
            </a:r>
            <a:r>
              <a:rPr lang="en-US" dirty="0"/>
              <a:t>Any additional notes or comments</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74535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Architecture</a:t>
            </a:r>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1026" name="Picture 2" descr="Supervised (labeled) machine learning model study design overview....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7665" y="1905000"/>
            <a:ext cx="6862206"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Workflow</a:t>
            </a:r>
            <a:endParaRPr lang="en-IN" b="1" dirty="0"/>
          </a:p>
        </p:txBody>
      </p:sp>
      <p:sp>
        <p:nvSpPr>
          <p:cNvPr id="3" name="Content Placeholder 2"/>
          <p:cNvSpPr>
            <a:spLocks noGrp="1"/>
          </p:cNvSpPr>
          <p:nvPr>
            <p:ph idx="1"/>
          </p:nvPr>
        </p:nvSpPr>
        <p:spPr/>
        <p:txBody>
          <a:bodyPr>
            <a:normAutofit/>
          </a:bodyPr>
          <a:lstStyle/>
          <a:p>
            <a:pPr marL="0" indent="0">
              <a:buNone/>
            </a:pPr>
            <a:r>
              <a:rPr lang="en-GB" dirty="0"/>
              <a:t>1.	LIBRARY AND DATA LOADING</a:t>
            </a:r>
            <a:endParaRPr lang="en-IN" dirty="0"/>
          </a:p>
          <a:p>
            <a:pPr marL="0" indent="0">
              <a:buNone/>
            </a:pPr>
            <a:r>
              <a:rPr lang="en-GB" dirty="0"/>
              <a:t>2.	DATA CLEANING</a:t>
            </a:r>
            <a:endParaRPr lang="en-IN" dirty="0"/>
          </a:p>
          <a:p>
            <a:pPr marL="0" indent="0">
              <a:buNone/>
            </a:pPr>
            <a:r>
              <a:rPr lang="en-GB" dirty="0"/>
              <a:t>3.	ENCODING DATA</a:t>
            </a:r>
            <a:endParaRPr lang="en-IN" dirty="0"/>
          </a:p>
          <a:p>
            <a:pPr marL="0" indent="0">
              <a:buNone/>
            </a:pPr>
            <a:r>
              <a:rPr lang="en-GB" dirty="0"/>
              <a:t>4.	COVARIANCE MATRIX. VARIABILITY COMPARISON BETWEEN </a:t>
            </a:r>
            <a:r>
              <a:rPr lang="en-GB" dirty="0" smtClean="0"/>
              <a:t>CATEGORIES </a:t>
            </a:r>
            <a:r>
              <a:rPr lang="en-GB" dirty="0"/>
              <a:t>OF VARIABLES</a:t>
            </a:r>
            <a:endParaRPr lang="en-IN" dirty="0"/>
          </a:p>
          <a:p>
            <a:pPr marL="0" indent="0">
              <a:buNone/>
            </a:pPr>
            <a:r>
              <a:rPr lang="en-GB" dirty="0"/>
              <a:t>5.	SOME CHARTS TO SEE DATA RELATIONSHIP</a:t>
            </a:r>
            <a:endParaRPr lang="en-IN" dirty="0"/>
          </a:p>
          <a:p>
            <a:pPr marL="0" indent="0">
              <a:buNone/>
            </a:pPr>
            <a:r>
              <a:rPr lang="en-GB" dirty="0"/>
              <a:t>6.	SCALING AND FITTING</a:t>
            </a:r>
            <a:endParaRPr lang="en-IN" dirty="0"/>
          </a:p>
          <a:p>
            <a:pPr marL="0" indent="0">
              <a:buNone/>
            </a:pPr>
            <a:r>
              <a:rPr lang="en-GB" dirty="0"/>
              <a:t>7.	</a:t>
            </a:r>
            <a:r>
              <a:rPr lang="en-GB" dirty="0" smtClean="0"/>
              <a:t>TUNING</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174940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Workflow</a:t>
            </a:r>
            <a:endParaRPr lang="en-IN" b="1" dirty="0"/>
          </a:p>
        </p:txBody>
      </p:sp>
      <p:sp>
        <p:nvSpPr>
          <p:cNvPr id="3" name="Content Placeholder 2"/>
          <p:cNvSpPr>
            <a:spLocks noGrp="1"/>
          </p:cNvSpPr>
          <p:nvPr>
            <p:ph idx="1"/>
          </p:nvPr>
        </p:nvSpPr>
        <p:spPr/>
        <p:txBody>
          <a:bodyPr>
            <a:normAutofit/>
          </a:bodyPr>
          <a:lstStyle/>
          <a:p>
            <a:pPr marL="0" indent="0">
              <a:buNone/>
            </a:pPr>
            <a:r>
              <a:rPr lang="en-GB" dirty="0"/>
              <a:t>8.	EVALUATING MODELS</a:t>
            </a:r>
            <a:endParaRPr lang="en-IN" dirty="0"/>
          </a:p>
          <a:p>
            <a:pPr marL="0" indent="0">
              <a:buNone/>
            </a:pPr>
            <a:r>
              <a:rPr lang="en-US" dirty="0" smtClean="0"/>
              <a:t>	A</a:t>
            </a:r>
            <a:r>
              <a:rPr lang="en-US" dirty="0"/>
              <a:t>.	Logistic </a:t>
            </a:r>
            <a:r>
              <a:rPr lang="en-US" dirty="0" smtClean="0"/>
              <a:t>Regression</a:t>
            </a:r>
            <a:endParaRPr lang="en-IN" dirty="0"/>
          </a:p>
          <a:p>
            <a:pPr marL="400050" lvl="1" indent="0">
              <a:buNone/>
            </a:pPr>
            <a:r>
              <a:rPr lang="en-US" dirty="0"/>
              <a:t>B.	</a:t>
            </a:r>
            <a:r>
              <a:rPr lang="en-US" dirty="0" err="1"/>
              <a:t>KNeighbors</a:t>
            </a:r>
            <a:r>
              <a:rPr lang="en-US" dirty="0"/>
              <a:t> Classifier</a:t>
            </a:r>
            <a:endParaRPr lang="en-IN" dirty="0"/>
          </a:p>
          <a:p>
            <a:pPr marL="0" indent="0">
              <a:buNone/>
            </a:pPr>
            <a:r>
              <a:rPr lang="en-US" dirty="0" smtClean="0"/>
              <a:t>	C</a:t>
            </a:r>
            <a:r>
              <a:rPr lang="en-US" dirty="0"/>
              <a:t>.	Decision Tree Classifier</a:t>
            </a:r>
            <a:endParaRPr lang="en-IN" dirty="0"/>
          </a:p>
          <a:p>
            <a:pPr marL="0" indent="0">
              <a:buNone/>
            </a:pPr>
            <a:r>
              <a:rPr lang="en-US" dirty="0" smtClean="0"/>
              <a:t>	D</a:t>
            </a:r>
            <a:r>
              <a:rPr lang="en-US" dirty="0"/>
              <a:t>.	Random Forests</a:t>
            </a:r>
            <a:endParaRPr lang="en-IN" dirty="0"/>
          </a:p>
          <a:p>
            <a:pPr marL="0" indent="0">
              <a:buNone/>
            </a:pPr>
            <a:r>
              <a:rPr lang="en-US" dirty="0" smtClean="0"/>
              <a:t>	E</a:t>
            </a:r>
            <a:r>
              <a:rPr lang="en-US" dirty="0"/>
              <a:t>.	Bagging</a:t>
            </a:r>
            <a:endParaRPr lang="en-IN" dirty="0"/>
          </a:p>
          <a:p>
            <a:pPr marL="0" indent="0">
              <a:buNone/>
            </a:pPr>
            <a:r>
              <a:rPr lang="en-US" dirty="0" smtClean="0"/>
              <a:t>	F</a:t>
            </a:r>
            <a:r>
              <a:rPr lang="en-US" dirty="0"/>
              <a:t>.	Boosting</a:t>
            </a:r>
            <a:endParaRPr lang="en-IN" dirty="0"/>
          </a:p>
          <a:p>
            <a:pPr marL="0" indent="0">
              <a:buNone/>
            </a:pPr>
            <a:r>
              <a:rPr lang="en-US" dirty="0" smtClean="0"/>
              <a:t>	G</a:t>
            </a:r>
            <a:r>
              <a:rPr lang="en-US" dirty="0"/>
              <a:t>.	</a:t>
            </a:r>
            <a:r>
              <a:rPr lang="en-US" dirty="0" smtClean="0"/>
              <a:t>Stacking</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721937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Workflow</a:t>
            </a:r>
            <a:endParaRPr lang="en-IN" b="1" dirty="0"/>
          </a:p>
        </p:txBody>
      </p:sp>
      <p:sp>
        <p:nvSpPr>
          <p:cNvPr id="3" name="Content Placeholder 2"/>
          <p:cNvSpPr>
            <a:spLocks noGrp="1"/>
          </p:cNvSpPr>
          <p:nvPr>
            <p:ph idx="1"/>
          </p:nvPr>
        </p:nvSpPr>
        <p:spPr/>
        <p:txBody>
          <a:bodyPr>
            <a:normAutofit/>
          </a:bodyPr>
          <a:lstStyle/>
          <a:p>
            <a:pPr marL="0" indent="0">
              <a:buNone/>
            </a:pPr>
            <a:r>
              <a:rPr lang="en-US" cap="small" dirty="0"/>
              <a:t>9</a:t>
            </a:r>
            <a:r>
              <a:rPr lang="en-US" cap="small" dirty="0" smtClean="0"/>
              <a:t>.</a:t>
            </a:r>
            <a:r>
              <a:rPr lang="en-US" cap="small" dirty="0"/>
              <a:t>	SUCCESS METHOD PLOT</a:t>
            </a:r>
            <a:endParaRPr lang="en-IN" dirty="0"/>
          </a:p>
          <a:p>
            <a:pPr marL="0" indent="0">
              <a:buNone/>
            </a:pPr>
            <a:r>
              <a:rPr lang="en-US" cap="small" dirty="0" smtClean="0"/>
              <a:t>10.</a:t>
            </a:r>
            <a:r>
              <a:rPr lang="en-US" cap="small" dirty="0"/>
              <a:t>	CREATING PREDICTIONS ON TEST </a:t>
            </a:r>
            <a:r>
              <a:rPr lang="en-US" cap="small" dirty="0" smtClean="0"/>
              <a:t>SET</a:t>
            </a:r>
            <a:endParaRPr lang="en-IN" dirty="0"/>
          </a:p>
          <a:p>
            <a:pPr marL="0" indent="0">
              <a:buNone/>
            </a:pPr>
            <a:r>
              <a:rPr lang="en-US" cap="small" smtClean="0"/>
              <a:t>11.</a:t>
            </a:r>
            <a:r>
              <a:rPr lang="en-US" cap="small" dirty="0"/>
              <a:t>	CONCLUSIONS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21789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70344"/>
            <a:ext cx="8911687" cy="1280890"/>
          </a:xfrm>
        </p:spPr>
        <p:txBody>
          <a:bodyPr/>
          <a:lstStyle/>
          <a:p>
            <a:r>
              <a:rPr lang="en-US" b="1" dirty="0" smtClean="0"/>
              <a:t>							ABSTRACT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200" dirty="0"/>
              <a:t>As of late, data science has altered the manner in which we oversee, investigate and influence data in medical care industry.</a:t>
            </a:r>
          </a:p>
          <a:p>
            <a:pPr>
              <a:buFont typeface="Wingdings" panose="05000000000000000000" pitchFamily="2" charset="2"/>
              <a:buChar char="Ø"/>
            </a:pPr>
            <a:r>
              <a:rPr lang="en-US" sz="2200" dirty="0"/>
              <a:t>High prevalence of mental health and the need for effective mental fitness care, blended with current advances in AI, has led to a growth in explorations of ways the sphere of system getting to know Machine Learning can assist inside the detection, prognosis and treatment of mental health issues.</a:t>
            </a:r>
            <a:endParaRPr lang="en-IN" sz="2200"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62403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Model</a:t>
            </a:r>
            <a:endParaRPr lang="en-IN" b="1" dirty="0"/>
          </a:p>
        </p:txBody>
      </p:sp>
      <p:sp>
        <p:nvSpPr>
          <p:cNvPr id="3" name="Content Placeholder 2"/>
          <p:cNvSpPr>
            <a:spLocks noGrp="1"/>
          </p:cNvSpPr>
          <p:nvPr>
            <p:ph idx="1"/>
          </p:nvPr>
        </p:nvSpPr>
        <p:spPr>
          <a:xfrm>
            <a:off x="2589212" y="1535502"/>
            <a:ext cx="8915400" cy="4917056"/>
          </a:xfrm>
        </p:spPr>
        <p:txBody>
          <a:bodyPr>
            <a:normAutofit lnSpcReduction="10000"/>
          </a:bodyPr>
          <a:lstStyle/>
          <a:p>
            <a:pPr marL="0" indent="0">
              <a:buNone/>
            </a:pPr>
            <a:r>
              <a:rPr lang="en-US" sz="3200" b="1" dirty="0" smtClean="0">
                <a:solidFill>
                  <a:schemeClr val="tx2">
                    <a:lumMod val="60000"/>
                    <a:lumOff val="40000"/>
                  </a:schemeClr>
                </a:solidFill>
              </a:rPr>
              <a:t>Preprocessing:</a:t>
            </a:r>
          </a:p>
          <a:p>
            <a:pPr algn="just"/>
            <a:r>
              <a:rPr lang="en-US" sz="2100" dirty="0"/>
              <a:t>Data preprocessing is a process of </a:t>
            </a:r>
            <a:r>
              <a:rPr lang="en-US" sz="2100" b="1" dirty="0"/>
              <a:t>preparing the raw data </a:t>
            </a:r>
            <a:r>
              <a:rPr lang="en-US" sz="2100" dirty="0"/>
              <a:t>and making it suitable for a machine learning model. It is the </a:t>
            </a:r>
            <a:r>
              <a:rPr lang="en-US" sz="2100" b="1" dirty="0"/>
              <a:t>first and crucial step </a:t>
            </a:r>
            <a:r>
              <a:rPr lang="en-US" sz="2100" dirty="0"/>
              <a:t>while creating a machine learning model.</a:t>
            </a:r>
          </a:p>
          <a:p>
            <a:pPr algn="just"/>
            <a:r>
              <a:rPr lang="en-US" sz="2100" dirty="0"/>
              <a:t>A real-world data generally contains </a:t>
            </a:r>
            <a:r>
              <a:rPr lang="en-US" sz="2100" b="1" dirty="0"/>
              <a:t>noises, missing values, and maybe in an unusable format</a:t>
            </a:r>
            <a:r>
              <a:rPr lang="en-US" sz="2100" dirty="0"/>
              <a:t> which cannot be directly used for machine learning models. </a:t>
            </a:r>
          </a:p>
          <a:p>
            <a:pPr algn="just"/>
            <a:r>
              <a:rPr lang="en-US" sz="2100" dirty="0"/>
              <a:t>Data preprocessing is required tasks for cleaning the data and making it suitable for a machine learning model which also </a:t>
            </a:r>
            <a:r>
              <a:rPr lang="en-US" sz="2100" b="1" dirty="0"/>
              <a:t>increases the accuracy and efficiency</a:t>
            </a:r>
            <a:r>
              <a:rPr lang="en-US" sz="2100" dirty="0"/>
              <a:t> of a machine learning model.</a:t>
            </a:r>
          </a:p>
          <a:p>
            <a:pPr algn="just"/>
            <a:r>
              <a:rPr lang="en-US" sz="2100" dirty="0"/>
              <a:t>Preprocessing of raw data is the </a:t>
            </a:r>
            <a:r>
              <a:rPr lang="en-US" sz="2100" b="1" dirty="0"/>
              <a:t>integral step in the proposed pipeline</a:t>
            </a:r>
            <a:r>
              <a:rPr lang="en-US" sz="2100" dirty="0"/>
              <a:t>, as the quality of data can drive the classifiers to learn directly.</a:t>
            </a:r>
            <a:endParaRPr lang="en-IN" sz="2100" dirty="0"/>
          </a:p>
          <a:p>
            <a:pPr marL="0" indent="0">
              <a:buNone/>
            </a:pPr>
            <a:endParaRPr lang="en-IN" sz="3200" b="1"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378726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a:t>
            </a:r>
            <a:endParaRPr lang="en-IN" dirty="0"/>
          </a:p>
        </p:txBody>
      </p:sp>
      <p:sp>
        <p:nvSpPr>
          <p:cNvPr id="3" name="Content Placeholder 2"/>
          <p:cNvSpPr>
            <a:spLocks noGrp="1"/>
          </p:cNvSpPr>
          <p:nvPr>
            <p:ph idx="1"/>
          </p:nvPr>
        </p:nvSpPr>
        <p:spPr>
          <a:xfrm>
            <a:off x="2589212" y="1905000"/>
            <a:ext cx="8915400" cy="4006222"/>
          </a:xfrm>
        </p:spPr>
        <p:txBody>
          <a:bodyPr/>
          <a:lstStyle/>
          <a:p>
            <a:pPr marL="0" indent="0">
              <a:buNone/>
            </a:pPr>
            <a:r>
              <a:rPr lang="en-US" sz="3200" b="1" dirty="0">
                <a:solidFill>
                  <a:schemeClr val="tx2">
                    <a:lumMod val="60000"/>
                    <a:lumOff val="40000"/>
                  </a:schemeClr>
                </a:solidFill>
              </a:rPr>
              <a:t>Preprocessing</a:t>
            </a:r>
            <a:r>
              <a:rPr lang="en-US" sz="3200" b="1" dirty="0" smtClean="0">
                <a:solidFill>
                  <a:schemeClr val="tx2">
                    <a:lumMod val="60000"/>
                    <a:lumOff val="40000"/>
                  </a:schemeClr>
                </a:solidFill>
              </a:rPr>
              <a:t>:</a:t>
            </a:r>
          </a:p>
          <a:p>
            <a:pPr marL="0" indent="0" algn="just">
              <a:buNone/>
            </a:pPr>
            <a:r>
              <a:rPr lang="en-US" dirty="0">
                <a:solidFill>
                  <a:schemeClr val="tx1">
                    <a:lumMod val="95000"/>
                    <a:lumOff val="5000"/>
                  </a:schemeClr>
                </a:solidFill>
              </a:rPr>
              <a:t>In the proposed framework, the preprocessing step includes</a:t>
            </a:r>
          </a:p>
          <a:p>
            <a:pPr algn="just"/>
            <a:r>
              <a:rPr lang="en-US" dirty="0">
                <a:solidFill>
                  <a:schemeClr val="tx1">
                    <a:lumMod val="95000"/>
                    <a:lumOff val="5000"/>
                  </a:schemeClr>
                </a:solidFill>
              </a:rPr>
              <a:t>Outlier </a:t>
            </a:r>
            <a:r>
              <a:rPr lang="en-US" dirty="0" smtClean="0">
                <a:solidFill>
                  <a:schemeClr val="tx1">
                    <a:lumMod val="95000"/>
                    <a:lumOff val="5000"/>
                  </a:schemeClr>
                </a:solidFill>
              </a:rPr>
              <a:t>rejection</a:t>
            </a:r>
          </a:p>
          <a:p>
            <a:pPr algn="just"/>
            <a:r>
              <a:rPr lang="en-US" dirty="0" smtClean="0">
                <a:solidFill>
                  <a:schemeClr val="tx1">
                    <a:lumMod val="95000"/>
                    <a:lumOff val="5000"/>
                  </a:schemeClr>
                </a:solidFill>
              </a:rPr>
              <a:t>Data Cleaning </a:t>
            </a:r>
            <a:endParaRPr lang="en-US" dirty="0">
              <a:solidFill>
                <a:schemeClr val="tx1">
                  <a:lumMod val="95000"/>
                  <a:lumOff val="5000"/>
                </a:schemeClr>
              </a:solidFill>
            </a:endParaRPr>
          </a:p>
          <a:p>
            <a:pPr algn="just"/>
            <a:r>
              <a:rPr lang="en-US" dirty="0">
                <a:solidFill>
                  <a:schemeClr val="tx1">
                    <a:lumMod val="95000"/>
                    <a:lumOff val="5000"/>
                  </a:schemeClr>
                </a:solidFill>
              </a:rPr>
              <a:t>Filling missing </a:t>
            </a:r>
            <a:r>
              <a:rPr lang="en-US" dirty="0" smtClean="0">
                <a:solidFill>
                  <a:schemeClr val="tx1">
                    <a:lumMod val="95000"/>
                    <a:lumOff val="5000"/>
                  </a:schemeClr>
                </a:solidFill>
              </a:rPr>
              <a:t>values</a:t>
            </a:r>
          </a:p>
          <a:p>
            <a:pPr algn="just"/>
            <a:r>
              <a:rPr lang="en-US" dirty="0" smtClean="0">
                <a:solidFill>
                  <a:schemeClr val="tx1">
                    <a:lumMod val="95000"/>
                    <a:lumOff val="5000"/>
                  </a:schemeClr>
                </a:solidFill>
              </a:rPr>
              <a:t>Encoding Data</a:t>
            </a:r>
            <a:endParaRPr lang="en-IN" dirty="0">
              <a:solidFill>
                <a:schemeClr val="tx1">
                  <a:lumMod val="95000"/>
                  <a:lumOff val="5000"/>
                </a:schemeClr>
              </a:solidFill>
            </a:endParaRPr>
          </a:p>
          <a:p>
            <a:pPr marL="0" indent="0">
              <a:buNone/>
            </a:pPr>
            <a:endParaRPr lang="en-US"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574520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CB259-C458-46C5-BEB8-C83991946C79}"/>
              </a:ext>
            </a:extLst>
          </p:cNvPr>
          <p:cNvSpPr>
            <a:spLocks noGrp="1"/>
          </p:cNvSpPr>
          <p:nvPr>
            <p:ph type="title"/>
          </p:nvPr>
        </p:nvSpPr>
        <p:spPr/>
        <p:txBody>
          <a:bodyPr>
            <a:normAutofit/>
          </a:bodyPr>
          <a:lstStyle/>
          <a:p>
            <a:pPr algn="ctr"/>
            <a:r>
              <a:rPr lang="en-US" sz="4000" b="1" dirty="0" smtClean="0"/>
              <a:t>Proposed Model Algorithms</a:t>
            </a:r>
            <a:r>
              <a:rPr lang="en-US" dirty="0"/>
              <a:t/>
            </a:r>
            <a:br>
              <a:rPr lang="en-US" dirty="0"/>
            </a:br>
            <a:r>
              <a:rPr lang="en-US" dirty="0">
                <a:solidFill>
                  <a:schemeClr val="tx1"/>
                </a:solidFill>
              </a:rPr>
              <a:t>KNN:</a:t>
            </a:r>
            <a:endParaRPr lang="en-IN" dirty="0">
              <a:solidFill>
                <a:schemeClr val="tx1"/>
              </a:solidFill>
            </a:endParaRPr>
          </a:p>
        </p:txBody>
      </p:sp>
      <p:sp>
        <p:nvSpPr>
          <p:cNvPr id="3" name="Content Placeholder 2">
            <a:extLst>
              <a:ext uri="{FF2B5EF4-FFF2-40B4-BE49-F238E27FC236}">
                <a16:creationId xmlns:a16="http://schemas.microsoft.com/office/drawing/2014/main" xmlns="" id="{3B4C3211-C797-4FD4-B842-56DD78574DB0}"/>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K-Nearest Neighbor is one of the top Machine Learning calculations fundamentally dependent on Supervised Learning strategy.</a:t>
            </a:r>
          </a:p>
          <a:p>
            <a:r>
              <a:rPr lang="en-US" sz="2400" dirty="0">
                <a:effectLst/>
                <a:latin typeface="Times New Roman" panose="02020603050405020304" pitchFamily="18" charset="0"/>
                <a:ea typeface="Times New Roman" panose="02020603050405020304" pitchFamily="18" charset="0"/>
              </a:rPr>
              <a:t>K-NN calculation stores every one of the accessible information and characterizes another information point dependent on the comparability.</a:t>
            </a:r>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implies when new information shows up then it tends to be effectively grouped into a well suite class by utilizing K-NN calculation.</a:t>
            </a:r>
          </a:p>
          <a:p>
            <a:endParaRPr lang="en-IN" dirty="0"/>
          </a:p>
        </p:txBody>
      </p:sp>
      <p:sp>
        <p:nvSpPr>
          <p:cNvPr id="4" name="Slide Number Placeholder 3">
            <a:extLst>
              <a:ext uri="{FF2B5EF4-FFF2-40B4-BE49-F238E27FC236}">
                <a16:creationId xmlns:a16="http://schemas.microsoft.com/office/drawing/2014/main" xmlns="" id="{04C35725-E4D9-48AF-BFE5-59C043C90A67}"/>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960746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EC2B6-5657-4B74-86FB-3714595DA0FF}"/>
              </a:ext>
            </a:extLst>
          </p:cNvPr>
          <p:cNvSpPr>
            <a:spLocks noGrp="1"/>
          </p:cNvSpPr>
          <p:nvPr>
            <p:ph type="title"/>
          </p:nvPr>
        </p:nvSpPr>
        <p:spPr/>
        <p:txBody>
          <a:bodyPr>
            <a:normAutofit/>
          </a:bodyPr>
          <a:lstStyle/>
          <a:p>
            <a:pPr algn="ctr"/>
            <a:r>
              <a:rPr lang="en-US" sz="4000" b="1" dirty="0" smtClean="0"/>
              <a:t>Proposed </a:t>
            </a:r>
            <a:r>
              <a:rPr lang="en-US" sz="4000" b="1" dirty="0"/>
              <a:t>Model Algorithms</a:t>
            </a:r>
            <a:r>
              <a:rPr lang="en-US" sz="4000" dirty="0"/>
              <a:t/>
            </a:r>
            <a:br>
              <a:rPr lang="en-US" sz="4000" dirty="0"/>
            </a:br>
            <a:r>
              <a:rPr lang="en-US" dirty="0" smtClean="0">
                <a:solidFill>
                  <a:schemeClr val="tx1"/>
                </a:solidFill>
              </a:rPr>
              <a:t>KNN</a:t>
            </a:r>
            <a:r>
              <a:rPr lang="en-US" dirty="0">
                <a:solidFill>
                  <a:schemeClr val="tx1"/>
                </a:solidFill>
              </a:rPr>
              <a:t>:</a:t>
            </a:r>
            <a:endParaRPr lang="en-IN" dirty="0"/>
          </a:p>
        </p:txBody>
      </p:sp>
      <p:sp>
        <p:nvSpPr>
          <p:cNvPr id="4" name="Slide Number Placeholder 3">
            <a:extLst>
              <a:ext uri="{FF2B5EF4-FFF2-40B4-BE49-F238E27FC236}">
                <a16:creationId xmlns:a16="http://schemas.microsoft.com/office/drawing/2014/main" xmlns="" id="{DD226FF2-994F-4926-AC8D-87BB2B151F5D}"/>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5" name="Content Placeholder 4" descr="K-Nearest Neighbor(KNN) Algorithm for Machine Learning - Javatpoint">
            <a:extLst>
              <a:ext uri="{FF2B5EF4-FFF2-40B4-BE49-F238E27FC236}">
                <a16:creationId xmlns:a16="http://schemas.microsoft.com/office/drawing/2014/main" xmlns="" id="{FC418974-BE1C-4666-BBBE-99A226F189A7}"/>
              </a:ext>
            </a:extLst>
          </p:cNvPr>
          <p:cNvPicPr>
            <a:picLocks noGrp="1" noChangeAspect="1"/>
          </p:cNvPicPr>
          <p:nvPr>
            <p:ph idx="1"/>
          </p:nvPr>
        </p:nvPicPr>
        <p:blipFill>
          <a:blip r:embed="rId2"/>
          <a:srcRect/>
          <a:stretch>
            <a:fillRect/>
          </a:stretch>
        </p:blipFill>
        <p:spPr bwMode="auto">
          <a:xfrm>
            <a:off x="2592925" y="2203358"/>
            <a:ext cx="7039347" cy="3709170"/>
          </a:xfrm>
          <a:prstGeom prst="rect">
            <a:avLst/>
          </a:prstGeom>
          <a:noFill/>
          <a:ln w="9525">
            <a:noFill/>
            <a:miter lim="800000"/>
            <a:headEnd/>
            <a:tailEnd/>
          </a:ln>
        </p:spPr>
      </p:pic>
    </p:spTree>
    <p:extLst>
      <p:ext uri="{BB962C8B-B14F-4D97-AF65-F5344CB8AC3E}">
        <p14:creationId xmlns:p14="http://schemas.microsoft.com/office/powerpoint/2010/main" val="2264243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3DF6-204C-4E97-8865-1C99472AB632}"/>
              </a:ext>
            </a:extLst>
          </p:cNvPr>
          <p:cNvSpPr>
            <a:spLocks noGrp="1"/>
          </p:cNvSpPr>
          <p:nvPr>
            <p:ph type="title"/>
          </p:nvPr>
        </p:nvSpPr>
        <p:spPr>
          <a:xfrm>
            <a:off x="2592925" y="624109"/>
            <a:ext cx="8911687" cy="1328977"/>
          </a:xfrm>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dirty="0">
                <a:solidFill>
                  <a:schemeClr val="tx1"/>
                </a:solidFill>
                <a:effectLst/>
                <a:latin typeface="Times New Roman" panose="02020603050405020304" pitchFamily="18" charset="0"/>
                <a:ea typeface="Times New Roman" panose="02020603050405020304" pitchFamily="18" charset="0"/>
              </a:rPr>
              <a:t>Random Forest:</a:t>
            </a:r>
            <a:endParaRPr lang="en-IN" dirty="0">
              <a:solidFill>
                <a:schemeClr val="tx1"/>
              </a:solidFill>
            </a:endParaRPr>
          </a:p>
        </p:txBody>
      </p:sp>
      <p:sp>
        <p:nvSpPr>
          <p:cNvPr id="3" name="Content Placeholder 2">
            <a:extLst>
              <a:ext uri="{FF2B5EF4-FFF2-40B4-BE49-F238E27FC236}">
                <a16:creationId xmlns:a16="http://schemas.microsoft.com/office/drawing/2014/main" xmlns="" id="{E9C18928-815E-4869-B04B-FE6EB5B74E72}"/>
              </a:ext>
            </a:extLst>
          </p:cNvPr>
          <p:cNvSpPr>
            <a:spLocks noGrp="1"/>
          </p:cNvSpPr>
          <p:nvPr>
            <p:ph idx="1"/>
          </p:nvPr>
        </p:nvSpPr>
        <p:spPr/>
        <p:txBody>
          <a:bodyPr/>
          <a:lstStyle/>
          <a:p>
            <a:r>
              <a:rPr lang="en-US" sz="2400" b="0" i="0" dirty="0">
                <a:solidFill>
                  <a:srgbClr val="202124"/>
                </a:solidFill>
                <a:effectLst/>
                <a:latin typeface="Times New Roman" panose="02020603050405020304" pitchFamily="18" charset="0"/>
                <a:cs typeface="Times New Roman" panose="02020603050405020304" pitchFamily="18" charset="0"/>
              </a:rPr>
              <a:t>Random forest is </a:t>
            </a:r>
            <a:r>
              <a:rPr lang="en-US" sz="2400" b="1" i="0" dirty="0">
                <a:solidFill>
                  <a:srgbClr val="202124"/>
                </a:solidFill>
                <a:effectLst/>
                <a:latin typeface="Times New Roman" panose="02020603050405020304" pitchFamily="18" charset="0"/>
                <a:cs typeface="Times New Roman" panose="02020603050405020304" pitchFamily="18" charset="0"/>
              </a:rPr>
              <a:t>a Supervised Machine Learning Algorithm that is used widely in Classification and Regression problems.</a:t>
            </a:r>
          </a:p>
          <a:p>
            <a:r>
              <a:rPr lang="en-US" sz="2400" b="0" i="0" dirty="0">
                <a:solidFill>
                  <a:srgbClr val="202124"/>
                </a:solidFill>
                <a:effectLst/>
                <a:latin typeface="Times New Roman" panose="02020603050405020304" pitchFamily="18" charset="0"/>
                <a:cs typeface="Times New Roman" panose="02020603050405020304" pitchFamily="18" charset="0"/>
              </a:rPr>
              <a:t>It builds decision trees on different samples and takes their majority vote for classification and average in case of regression.</a:t>
            </a:r>
            <a:endParaRPr lang="en-US" sz="2400" b="1" dirty="0">
              <a:solidFill>
                <a:srgbClr val="202124"/>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One of the most important features of the Random Forest Algorithm is that it can handle the data set containing </a:t>
            </a:r>
            <a:r>
              <a:rPr lang="en-US" sz="2400" b="1" i="1" dirty="0">
                <a:solidFill>
                  <a:srgbClr val="222222"/>
                </a:solidFill>
                <a:effectLst/>
                <a:latin typeface="Times New Roman" panose="02020603050405020304" pitchFamily="18" charset="0"/>
                <a:cs typeface="Times New Roman" panose="02020603050405020304" pitchFamily="18" charset="0"/>
              </a:rPr>
              <a:t>continuous variables</a:t>
            </a:r>
            <a:r>
              <a:rPr lang="en-US" sz="2400" b="0" i="0" dirty="0">
                <a:solidFill>
                  <a:srgbClr val="222222"/>
                </a:solidFill>
                <a:effectLst/>
                <a:latin typeface="Times New Roman" panose="02020603050405020304" pitchFamily="18" charset="0"/>
                <a:cs typeface="Times New Roman" panose="02020603050405020304" pitchFamily="18" charset="0"/>
              </a:rPr>
              <a:t> as in the case of regression and </a:t>
            </a:r>
            <a:r>
              <a:rPr lang="en-US" sz="2400" b="1" i="1" dirty="0">
                <a:solidFill>
                  <a:srgbClr val="222222"/>
                </a:solidFill>
                <a:effectLst/>
                <a:latin typeface="Times New Roman" panose="02020603050405020304" pitchFamily="18" charset="0"/>
                <a:cs typeface="Times New Roman" panose="02020603050405020304" pitchFamily="18" charset="0"/>
              </a:rPr>
              <a:t>categorical variables</a:t>
            </a:r>
            <a:r>
              <a:rPr lang="en-US" sz="2400" b="0" i="0" dirty="0">
                <a:solidFill>
                  <a:srgbClr val="222222"/>
                </a:solidFill>
                <a:effectLst/>
                <a:latin typeface="Times New Roman" panose="02020603050405020304" pitchFamily="18" charset="0"/>
                <a:cs typeface="Times New Roman" panose="02020603050405020304" pitchFamily="18" charset="0"/>
              </a:rPr>
              <a:t> as in the case of classification. It performs better results for classification problems.</a:t>
            </a:r>
          </a:p>
          <a:p>
            <a:endParaRPr lang="en-US" b="1" i="0" dirty="0">
              <a:solidFill>
                <a:srgbClr val="202124"/>
              </a:solidFill>
              <a:effectLst/>
              <a:latin typeface="arial" panose="020B0604020202020204" pitchFamily="34" charset="0"/>
            </a:endParaRPr>
          </a:p>
          <a:p>
            <a:endParaRPr lang="en-US" b="1" i="0" dirty="0">
              <a:solidFill>
                <a:srgbClr val="202124"/>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xmlns="" id="{538A4E04-ABA6-4DEF-B9FF-6E7721B948DB}"/>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428083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32E97-B4C8-4CD0-A453-D1AAC7C87FB9}"/>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dirty="0">
                <a:solidFill>
                  <a:schemeClr val="tx1"/>
                </a:solidFill>
                <a:effectLst/>
                <a:latin typeface="Times New Roman" panose="02020603050405020304" pitchFamily="18" charset="0"/>
                <a:ea typeface="Times New Roman" panose="02020603050405020304" pitchFamily="18" charset="0"/>
              </a:rPr>
              <a:t>Random Forest:</a:t>
            </a:r>
            <a:endParaRPr lang="en-IN" dirty="0"/>
          </a:p>
        </p:txBody>
      </p:sp>
      <p:pic>
        <p:nvPicPr>
          <p:cNvPr id="6" name="Content Placeholder 5" descr="Diagram&#10;&#10;Description automatically generated">
            <a:extLst>
              <a:ext uri="{FF2B5EF4-FFF2-40B4-BE49-F238E27FC236}">
                <a16:creationId xmlns:a16="http://schemas.microsoft.com/office/drawing/2014/main" xmlns="" id="{CEDA7A4D-777A-42A8-BEC2-A08B2A3DEAEF}"/>
              </a:ext>
            </a:extLst>
          </p:cNvPr>
          <p:cNvPicPr>
            <a:picLocks noGrp="1" noChangeAspect="1"/>
          </p:cNvPicPr>
          <p:nvPr>
            <p:ph idx="1"/>
          </p:nvPr>
        </p:nvPicPr>
        <p:blipFill>
          <a:blip r:embed="rId2"/>
          <a:stretch>
            <a:fillRect/>
          </a:stretch>
        </p:blipFill>
        <p:spPr>
          <a:xfrm>
            <a:off x="3330169" y="2133600"/>
            <a:ext cx="7433487" cy="3778250"/>
          </a:xfrm>
        </p:spPr>
      </p:pic>
      <p:sp>
        <p:nvSpPr>
          <p:cNvPr id="4" name="Slide Number Placeholder 3">
            <a:extLst>
              <a:ext uri="{FF2B5EF4-FFF2-40B4-BE49-F238E27FC236}">
                <a16:creationId xmlns:a16="http://schemas.microsoft.com/office/drawing/2014/main" xmlns="" id="{DA5AE1CF-E6C7-4103-9543-7EFEDD5458B8}"/>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00902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CE9DD-7EDC-441A-B1DA-926641344AB4}"/>
              </a:ext>
            </a:extLst>
          </p:cNvPr>
          <p:cNvSpPr>
            <a:spLocks noGrp="1"/>
          </p:cNvSpPr>
          <p:nvPr>
            <p:ph type="title"/>
          </p:nvPr>
        </p:nvSpPr>
        <p:spPr/>
        <p:txBody>
          <a:bodyPr/>
          <a:lstStyle/>
          <a:p>
            <a:pPr algn="ctr"/>
            <a:r>
              <a:rPr lang="en-US" sz="4000" b="1" dirty="0" smtClean="0"/>
              <a:t>Proposed </a:t>
            </a:r>
            <a:r>
              <a:rPr lang="en-US" sz="4000" b="1" dirty="0"/>
              <a:t>Model Algorithms</a:t>
            </a:r>
            <a:r>
              <a:rPr lang="en-US" sz="4000" dirty="0"/>
              <a:t/>
            </a:r>
            <a:br>
              <a:rPr lang="en-US" sz="4000" dirty="0"/>
            </a:br>
            <a:r>
              <a:rPr lang="en-US" sz="3200" dirty="0" smtClean="0">
                <a:solidFill>
                  <a:schemeClr val="tx1"/>
                </a:solidFill>
                <a:effectLst/>
                <a:latin typeface="Times New Roman" panose="02020603050405020304" pitchFamily="18" charset="0"/>
                <a:ea typeface="Times New Roman" panose="02020603050405020304" pitchFamily="18" charset="0"/>
              </a:rPr>
              <a:t>Logistic </a:t>
            </a:r>
            <a:r>
              <a:rPr lang="en-US" sz="3200" dirty="0">
                <a:solidFill>
                  <a:schemeClr val="tx1"/>
                </a:solidFill>
                <a:effectLst/>
                <a:latin typeface="Times New Roman" panose="02020603050405020304" pitchFamily="18" charset="0"/>
                <a:ea typeface="Times New Roman" panose="02020603050405020304" pitchFamily="18" charset="0"/>
              </a:rPr>
              <a:t>Regression:</a:t>
            </a:r>
            <a:endParaRPr lang="en-IN" sz="3200" dirty="0">
              <a:solidFill>
                <a:schemeClr val="tx1"/>
              </a:solidFill>
            </a:endParaRPr>
          </a:p>
        </p:txBody>
      </p:sp>
      <p:sp>
        <p:nvSpPr>
          <p:cNvPr id="3" name="Content Placeholder 2">
            <a:extLst>
              <a:ext uri="{FF2B5EF4-FFF2-40B4-BE49-F238E27FC236}">
                <a16:creationId xmlns:a16="http://schemas.microsoft.com/office/drawing/2014/main" xmlns="" id="{56938AFA-E9D5-40AE-BCEF-0901282D9422}"/>
              </a:ext>
            </a:extLst>
          </p:cNvPr>
          <p:cNvSpPr>
            <a:spLocks noGrp="1"/>
          </p:cNvSpPr>
          <p:nvPr>
            <p:ph idx="1"/>
          </p:nvPr>
        </p:nvSpPr>
        <p:spPr/>
        <p:txBody>
          <a:bodyPr/>
          <a:lstStyle/>
          <a:p>
            <a:pPr algn="just">
              <a:spcAft>
                <a:spcPts val="1200"/>
              </a:spcAft>
            </a:pPr>
            <a:r>
              <a:rPr lang="en-US" sz="2400" b="0" i="0" dirty="0">
                <a:solidFill>
                  <a:srgbClr val="202124"/>
                </a:solidFill>
                <a:effectLst/>
                <a:latin typeface="Times New Roman" panose="02020603050405020304" pitchFamily="18" charset="0"/>
                <a:cs typeface="Times New Roman" panose="02020603050405020304" pitchFamily="18" charset="0"/>
              </a:rPr>
              <a:t>Logistic Regression is a Machine Learning algorithm which is used for the </a:t>
            </a:r>
            <a:r>
              <a:rPr lang="en-US" sz="2400" b="1" i="0" dirty="0">
                <a:solidFill>
                  <a:srgbClr val="202124"/>
                </a:solidFill>
                <a:effectLst/>
                <a:latin typeface="Times New Roman" panose="02020603050405020304" pitchFamily="18" charset="0"/>
                <a:cs typeface="Times New Roman" panose="02020603050405020304" pitchFamily="18" charset="0"/>
              </a:rPr>
              <a:t>classification problems</a:t>
            </a:r>
          </a:p>
          <a:p>
            <a:pPr algn="just">
              <a:spcAft>
                <a:spcPts val="1200"/>
              </a:spcAft>
            </a:pPr>
            <a:r>
              <a:rPr lang="en-US" sz="2400" b="0" i="0" dirty="0">
                <a:solidFill>
                  <a:srgbClr val="202124"/>
                </a:solidFill>
                <a:effectLst/>
                <a:latin typeface="Times New Roman" panose="02020603050405020304" pitchFamily="18" charset="0"/>
                <a:cs typeface="Times New Roman" panose="02020603050405020304" pitchFamily="18" charset="0"/>
              </a:rPr>
              <a:t>It is </a:t>
            </a:r>
            <a:r>
              <a:rPr lang="en-US" sz="2400" b="1" i="0" dirty="0">
                <a:solidFill>
                  <a:srgbClr val="202124"/>
                </a:solidFill>
                <a:effectLst/>
                <a:latin typeface="Times New Roman" panose="02020603050405020304" pitchFamily="18" charset="0"/>
                <a:cs typeface="Times New Roman" panose="02020603050405020304" pitchFamily="18" charset="0"/>
              </a:rPr>
              <a:t>used for predicting the categorical dependent variable using a given set of independent variables</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400" b="1" i="0" dirty="0">
              <a:solidFill>
                <a:srgbClr val="202124"/>
              </a:solidFill>
              <a:effectLst/>
              <a:latin typeface="Times New Roman" panose="02020603050405020304" pitchFamily="18" charset="0"/>
              <a:cs typeface="Times New Roman" panose="02020603050405020304" pitchFamily="18" charset="0"/>
            </a:endParaRPr>
          </a:p>
          <a:p>
            <a:pPr algn="just">
              <a:spcAft>
                <a:spcPts val="1200"/>
              </a:spcAft>
            </a:pPr>
            <a:r>
              <a:rPr lang="en-US" sz="2400" dirty="0">
                <a:latin typeface="Times New Roman" panose="02020603050405020304" pitchFamily="18" charset="0"/>
                <a:cs typeface="Times New Roman" panose="02020603050405020304" pitchFamily="18" charset="0"/>
              </a:rPr>
              <a:t>The hypothesis of logistic regression tends it to limit the cost function between 0 and 1</a:t>
            </a:r>
            <a:r>
              <a:rPr lang="en-US" sz="2400" b="0" i="0" dirty="0">
                <a:solidFill>
                  <a:srgbClr val="292929"/>
                </a:solidFill>
                <a:effectLst/>
                <a:latin typeface="Times New Roman" panose="02020603050405020304" pitchFamily="18" charset="0"/>
                <a:cs typeface="Times New Roman" panose="02020603050405020304" pitchFamily="18" charset="0"/>
              </a:rPr>
              <a:t>. Therefore linear functions fail to represent it as it can have a value greater than 1 or less than 0 which is not possible as per the hypothesis of logistic regression.</a:t>
            </a:r>
          </a:p>
          <a:p>
            <a:pPr algn="just">
              <a:spcAft>
                <a:spcPts val="1200"/>
              </a:spcAft>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55B427F-9C0A-4F3D-9D87-1D072E401643}"/>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640323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902A0-A22C-4827-9EDD-29EBBE35C2F9}"/>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3600" dirty="0" smtClean="0">
                <a:solidFill>
                  <a:schemeClr val="tx1"/>
                </a:solidFill>
                <a:effectLst/>
                <a:latin typeface="Times New Roman" panose="02020603050405020304" pitchFamily="18" charset="0"/>
                <a:ea typeface="Times New Roman" panose="02020603050405020304" pitchFamily="18" charset="0"/>
              </a:rPr>
              <a:t>Logistic </a:t>
            </a:r>
            <a:r>
              <a:rPr lang="en-US" sz="3600" dirty="0">
                <a:solidFill>
                  <a:schemeClr val="tx1"/>
                </a:solidFill>
                <a:effectLst/>
                <a:latin typeface="Times New Roman" panose="02020603050405020304" pitchFamily="18" charset="0"/>
                <a:ea typeface="Times New Roman" panose="02020603050405020304" pitchFamily="18" charset="0"/>
              </a:rPr>
              <a:t>Regression:</a:t>
            </a:r>
            <a:endParaRPr lang="en-IN" dirty="0"/>
          </a:p>
        </p:txBody>
      </p:sp>
      <p:pic>
        <p:nvPicPr>
          <p:cNvPr id="6" name="Content Placeholder 5" descr="Chart&#10;&#10;Description automatically generated with medium confidence">
            <a:extLst>
              <a:ext uri="{FF2B5EF4-FFF2-40B4-BE49-F238E27FC236}">
                <a16:creationId xmlns:a16="http://schemas.microsoft.com/office/drawing/2014/main" xmlns="" id="{71A09FDB-C713-43D6-9ABB-AB7FB50327DA}"/>
              </a:ext>
            </a:extLst>
          </p:cNvPr>
          <p:cNvPicPr>
            <a:picLocks noGrp="1" noChangeAspect="1"/>
          </p:cNvPicPr>
          <p:nvPr>
            <p:ph idx="1"/>
          </p:nvPr>
        </p:nvPicPr>
        <p:blipFill>
          <a:blip r:embed="rId2"/>
          <a:stretch>
            <a:fillRect/>
          </a:stretch>
        </p:blipFill>
        <p:spPr>
          <a:xfrm>
            <a:off x="2781147" y="2133600"/>
            <a:ext cx="8531532" cy="3778250"/>
          </a:xfrm>
        </p:spPr>
      </p:pic>
      <p:sp>
        <p:nvSpPr>
          <p:cNvPr id="4" name="Slide Number Placeholder 3">
            <a:extLst>
              <a:ext uri="{FF2B5EF4-FFF2-40B4-BE49-F238E27FC236}">
                <a16:creationId xmlns:a16="http://schemas.microsoft.com/office/drawing/2014/main" xmlns="" id="{6427EE7B-CAAC-4431-BF0A-5AD1EE62FB14}"/>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486903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E23D1-72D0-4239-99BA-5FD8051E149D}"/>
              </a:ext>
            </a:extLst>
          </p:cNvPr>
          <p:cNvSpPr>
            <a:spLocks noGrp="1"/>
          </p:cNvSpPr>
          <p:nvPr>
            <p:ph type="title"/>
          </p:nvPr>
        </p:nvSpPr>
        <p:spPr/>
        <p:txBody>
          <a:bodyPr>
            <a:normAutofit/>
          </a:bodyPr>
          <a:lstStyle/>
          <a:p>
            <a:pPr algn="ctr"/>
            <a:r>
              <a:rPr lang="en-US" sz="4000" b="1" dirty="0" smtClean="0"/>
              <a:t>Proposed </a:t>
            </a:r>
            <a:r>
              <a:rPr lang="en-US" sz="4000" b="1" dirty="0"/>
              <a:t>Model Algorithms</a:t>
            </a:r>
            <a:r>
              <a:rPr lang="en-US" sz="4000" dirty="0"/>
              <a:t/>
            </a:r>
            <a:br>
              <a:rPr lang="en-US" sz="4000" dirty="0"/>
            </a:br>
            <a:r>
              <a:rPr lang="en-US" sz="3200" dirty="0" smtClean="0">
                <a:solidFill>
                  <a:schemeClr val="tx1"/>
                </a:solidFill>
                <a:effectLst/>
                <a:latin typeface="Times New Roman" panose="02020603050405020304" pitchFamily="18" charset="0"/>
                <a:ea typeface="Times New Roman" panose="02020603050405020304" pitchFamily="18" charset="0"/>
              </a:rPr>
              <a:t>Decision </a:t>
            </a:r>
            <a:r>
              <a:rPr lang="en-US" sz="3200" dirty="0">
                <a:solidFill>
                  <a:schemeClr val="tx1"/>
                </a:solidFill>
                <a:effectLst/>
                <a:latin typeface="Times New Roman" panose="02020603050405020304" pitchFamily="18" charset="0"/>
                <a:ea typeface="Times New Roman" panose="02020603050405020304" pitchFamily="18" charset="0"/>
              </a:rPr>
              <a:t>Tree:</a:t>
            </a:r>
            <a:endParaRPr lang="en-IN" sz="3200" dirty="0">
              <a:solidFill>
                <a:schemeClr val="tx1"/>
              </a:solidFill>
            </a:endParaRPr>
          </a:p>
        </p:txBody>
      </p:sp>
      <p:sp>
        <p:nvSpPr>
          <p:cNvPr id="3" name="Content Placeholder 2">
            <a:extLst>
              <a:ext uri="{FF2B5EF4-FFF2-40B4-BE49-F238E27FC236}">
                <a16:creationId xmlns:a16="http://schemas.microsoft.com/office/drawing/2014/main" xmlns="" id="{3865BAD3-08F8-41CF-9F3A-D8AF0AD3D963}"/>
              </a:ext>
            </a:extLst>
          </p:cNvPr>
          <p:cNvSpPr>
            <a:spLocks noGrp="1"/>
          </p:cNvSpPr>
          <p:nvPr>
            <p:ph idx="1"/>
          </p:nvPr>
        </p:nvSpPr>
        <p:spPr/>
        <p:txBody>
          <a:bodyPr>
            <a:noAutofit/>
          </a:bodyPr>
          <a:lstStyle/>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A decision tree is a flowchart-like structure in which </a:t>
            </a:r>
            <a:r>
              <a:rPr lang="en-US" sz="2200" dirty="0">
                <a:latin typeface="Times New Roman" panose="02020603050405020304" pitchFamily="18" charset="0"/>
                <a:cs typeface="Times New Roman" panose="02020603050405020304" pitchFamily="18" charset="0"/>
              </a:rPr>
              <a:t>each internal node represents a test </a:t>
            </a:r>
            <a:r>
              <a:rPr lang="en-IN" sz="2200" b="0" i="0" dirty="0">
                <a:solidFill>
                  <a:srgbClr val="292929"/>
                </a:solidFill>
                <a:effectLst/>
                <a:latin typeface="Times New Roman" panose="02020603050405020304" pitchFamily="18" charset="0"/>
                <a:cs typeface="Times New Roman" panose="02020603050405020304" pitchFamily="18" charset="0"/>
              </a:rPr>
              <a:t>on a feature, each leaf node represents class label. </a:t>
            </a:r>
            <a:r>
              <a:rPr lang="en-US" sz="2200" b="0" i="0" dirty="0">
                <a:solidFill>
                  <a:srgbClr val="292929"/>
                </a:solidFill>
                <a:effectLst/>
                <a:latin typeface="Times New Roman" panose="02020603050405020304" pitchFamily="18" charset="0"/>
                <a:cs typeface="Times New Roman" panose="02020603050405020304" pitchFamily="18" charset="0"/>
              </a:rPr>
              <a:t>and branches represent conjunctions of features that lead to those class labels. The paths from root to leaf represent classification rules.</a:t>
            </a:r>
          </a:p>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 Decision Trees are a non-parametric </a:t>
            </a:r>
            <a:r>
              <a:rPr lang="en-US" sz="2200" b="1" i="0" dirty="0">
                <a:solidFill>
                  <a:srgbClr val="292929"/>
                </a:solidFill>
                <a:effectLst/>
                <a:latin typeface="Times New Roman" panose="02020603050405020304" pitchFamily="18" charset="0"/>
                <a:cs typeface="Times New Roman" panose="02020603050405020304" pitchFamily="18" charset="0"/>
              </a:rPr>
              <a:t>supervised learning</a:t>
            </a:r>
            <a:r>
              <a:rPr lang="en-US" sz="2200" b="0" i="0" dirty="0">
                <a:solidFill>
                  <a:srgbClr val="292929"/>
                </a:solidFill>
                <a:effectLst/>
                <a:latin typeface="Times New Roman" panose="02020603050405020304" pitchFamily="18" charset="0"/>
                <a:cs typeface="Times New Roman" panose="02020603050405020304" pitchFamily="18" charset="0"/>
              </a:rPr>
              <a:t> method used for both </a:t>
            </a:r>
            <a:r>
              <a:rPr lang="en-US" sz="2200" b="1" i="0" dirty="0">
                <a:solidFill>
                  <a:srgbClr val="292929"/>
                </a:solidFill>
                <a:effectLst/>
                <a:latin typeface="Times New Roman" panose="02020603050405020304" pitchFamily="18" charset="0"/>
                <a:cs typeface="Times New Roman" panose="02020603050405020304" pitchFamily="18" charset="0"/>
              </a:rPr>
              <a:t>classification </a:t>
            </a:r>
            <a:r>
              <a:rPr lang="en-US" sz="2200" b="0" i="0" dirty="0">
                <a:solidFill>
                  <a:srgbClr val="292929"/>
                </a:solidFill>
                <a:effectLst/>
                <a:latin typeface="Times New Roman" panose="02020603050405020304" pitchFamily="18" charset="0"/>
                <a:cs typeface="Times New Roman" panose="02020603050405020304" pitchFamily="18" charset="0"/>
              </a:rPr>
              <a:t>and </a:t>
            </a:r>
            <a:r>
              <a:rPr lang="en-US" sz="2200" b="1" i="0" dirty="0">
                <a:solidFill>
                  <a:srgbClr val="292929"/>
                </a:solidFill>
                <a:effectLst/>
                <a:latin typeface="Times New Roman" panose="02020603050405020304" pitchFamily="18" charset="0"/>
                <a:cs typeface="Times New Roman" panose="02020603050405020304" pitchFamily="18" charset="0"/>
              </a:rPr>
              <a:t>regression </a:t>
            </a:r>
            <a:r>
              <a:rPr lang="en-US" sz="2200" b="0" i="0" dirty="0">
                <a:solidFill>
                  <a:srgbClr val="292929"/>
                </a:solidFill>
                <a:effectLst/>
                <a:latin typeface="Times New Roman" panose="02020603050405020304" pitchFamily="18" charset="0"/>
                <a:cs typeface="Times New Roman" panose="02020603050405020304" pitchFamily="18" charset="0"/>
              </a:rPr>
              <a:t>tasks.</a:t>
            </a:r>
          </a:p>
          <a:p>
            <a:pPr algn="just">
              <a:spcAft>
                <a:spcPts val="1200"/>
              </a:spcAft>
            </a:pPr>
            <a:r>
              <a:rPr lang="en-US" sz="2200" b="0" i="0" dirty="0">
                <a:solidFill>
                  <a:srgbClr val="292929"/>
                </a:solidFill>
                <a:effectLst/>
                <a:latin typeface="Times New Roman" panose="02020603050405020304" pitchFamily="18" charset="0"/>
                <a:cs typeface="Times New Roman" panose="02020603050405020304" pitchFamily="18" charset="0"/>
              </a:rPr>
              <a:t>Tree models where the target variable can take a discrete set of values are called </a:t>
            </a:r>
            <a:r>
              <a:rPr lang="en-US" sz="2200" b="1" i="0" dirty="0">
                <a:solidFill>
                  <a:srgbClr val="292929"/>
                </a:solidFill>
                <a:effectLst/>
                <a:latin typeface="Times New Roman" panose="02020603050405020304" pitchFamily="18" charset="0"/>
                <a:cs typeface="Times New Roman" panose="02020603050405020304" pitchFamily="18" charset="0"/>
              </a:rPr>
              <a:t>classification trees</a:t>
            </a:r>
            <a:r>
              <a:rPr lang="en-US" sz="2200" b="0" i="0" dirty="0">
                <a:solidFill>
                  <a:srgbClr val="292929"/>
                </a:solidFill>
                <a:effectLst/>
                <a:latin typeface="Times New Roman" panose="02020603050405020304" pitchFamily="18" charset="0"/>
                <a:cs typeface="Times New Roman" panose="02020603050405020304" pitchFamily="18" charset="0"/>
              </a:rPr>
              <a:t>. Decision trees where the target variable can take continuous values (typically real numbers) are called </a:t>
            </a:r>
            <a:r>
              <a:rPr lang="en-US" sz="2200" b="1" i="0" dirty="0">
                <a:solidFill>
                  <a:srgbClr val="292929"/>
                </a:solidFill>
                <a:effectLst/>
                <a:latin typeface="Times New Roman" panose="02020603050405020304" pitchFamily="18" charset="0"/>
                <a:cs typeface="Times New Roman" panose="02020603050405020304" pitchFamily="18" charset="0"/>
              </a:rPr>
              <a:t>regression trees</a:t>
            </a:r>
            <a:r>
              <a:rPr lang="en-US" sz="2200" b="0" i="0" dirty="0">
                <a:solidFill>
                  <a:srgbClr val="292929"/>
                </a:solidFill>
                <a:effectLs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45E248C-E990-4C2E-A6A0-35FC0A1F2FD2}"/>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425309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B62DE-40CC-432C-94DB-9206EEE7AC3F}"/>
              </a:ext>
            </a:extLst>
          </p:cNvPr>
          <p:cNvSpPr>
            <a:spLocks noGrp="1"/>
          </p:cNvSpPr>
          <p:nvPr>
            <p:ph type="title"/>
          </p:nvPr>
        </p:nvSpPr>
        <p:spPr/>
        <p:txBody>
          <a:bodyPr>
            <a:normAutofit fontScale="90000"/>
          </a:bodyPr>
          <a:lstStyle/>
          <a:p>
            <a:pPr algn="ctr"/>
            <a:r>
              <a:rPr lang="en-US" sz="4400" b="1" dirty="0" smtClean="0"/>
              <a:t>Proposed </a:t>
            </a:r>
            <a:r>
              <a:rPr lang="en-US" sz="4400" b="1" dirty="0"/>
              <a:t>Model Algorithms</a:t>
            </a:r>
            <a:r>
              <a:rPr lang="en-US" sz="4000" dirty="0"/>
              <a:t/>
            </a:r>
            <a:br>
              <a:rPr lang="en-US" sz="4000" dirty="0"/>
            </a:br>
            <a:r>
              <a:rPr lang="en-US" sz="3600" dirty="0" smtClean="0">
                <a:solidFill>
                  <a:schemeClr val="tx1"/>
                </a:solidFill>
                <a:effectLst/>
                <a:latin typeface="Times New Roman" panose="02020603050405020304" pitchFamily="18" charset="0"/>
                <a:ea typeface="Times New Roman" panose="02020603050405020304" pitchFamily="18" charset="0"/>
              </a:rPr>
              <a:t>Decision </a:t>
            </a:r>
            <a:r>
              <a:rPr lang="en-US" sz="3600" dirty="0">
                <a:solidFill>
                  <a:schemeClr val="tx1"/>
                </a:solidFill>
                <a:effectLst/>
                <a:latin typeface="Times New Roman" panose="02020603050405020304" pitchFamily="18" charset="0"/>
                <a:ea typeface="Times New Roman" panose="02020603050405020304" pitchFamily="18" charset="0"/>
              </a:rPr>
              <a:t>Tree:</a:t>
            </a:r>
            <a:endParaRPr lang="en-IN" dirty="0"/>
          </a:p>
        </p:txBody>
      </p:sp>
      <p:sp>
        <p:nvSpPr>
          <p:cNvPr id="4" name="Slide Number Placeholder 3">
            <a:extLst>
              <a:ext uri="{FF2B5EF4-FFF2-40B4-BE49-F238E27FC236}">
                <a16:creationId xmlns:a16="http://schemas.microsoft.com/office/drawing/2014/main" xmlns="" id="{90019225-85DD-4747-B7F1-007F667A42AA}"/>
              </a:ext>
            </a:extLst>
          </p:cNvPr>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5" name="Content Placeholder 4" descr="Decision Tree Classification Algorithm">
            <a:extLst>
              <a:ext uri="{FF2B5EF4-FFF2-40B4-BE49-F238E27FC236}">
                <a16:creationId xmlns:a16="http://schemas.microsoft.com/office/drawing/2014/main" xmlns="" id="{4D56DB77-E36A-4608-9FF9-A8563E7F14E6}"/>
              </a:ext>
            </a:extLst>
          </p:cNvPr>
          <p:cNvPicPr>
            <a:picLocks noGrp="1" noChangeAspect="1"/>
          </p:cNvPicPr>
          <p:nvPr>
            <p:ph idx="1"/>
          </p:nvPr>
        </p:nvPicPr>
        <p:blipFill>
          <a:blip r:embed="rId2"/>
          <a:srcRect/>
          <a:stretch>
            <a:fillRect/>
          </a:stretch>
        </p:blipFill>
        <p:spPr bwMode="auto">
          <a:xfrm>
            <a:off x="4213225" y="2133600"/>
            <a:ext cx="5667375" cy="3778250"/>
          </a:xfrm>
          <a:prstGeom prst="rect">
            <a:avLst/>
          </a:prstGeom>
          <a:noFill/>
          <a:ln w="9525">
            <a:noFill/>
            <a:miter lim="800000"/>
            <a:headEnd/>
            <a:tailEnd/>
          </a:ln>
        </p:spPr>
      </p:pic>
    </p:spTree>
    <p:extLst>
      <p:ext uri="{BB962C8B-B14F-4D97-AF65-F5344CB8AC3E}">
        <p14:creationId xmlns:p14="http://schemas.microsoft.com/office/powerpoint/2010/main" val="99527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11268"/>
            <a:ext cx="8911687" cy="1015652"/>
          </a:xfrm>
        </p:spPr>
        <p:txBody>
          <a:bodyPr/>
          <a:lstStyle/>
          <a:p>
            <a:r>
              <a:rPr lang="en-US" b="1" dirty="0" smtClean="0"/>
              <a:t>						INTRODUCTION</a:t>
            </a:r>
            <a:endParaRPr lang="en-IN" b="1" dirty="0"/>
          </a:p>
        </p:txBody>
      </p:sp>
      <p:sp>
        <p:nvSpPr>
          <p:cNvPr id="3" name="Content Placeholder 2"/>
          <p:cNvSpPr>
            <a:spLocks noGrp="1"/>
          </p:cNvSpPr>
          <p:nvPr>
            <p:ph idx="1"/>
          </p:nvPr>
        </p:nvSpPr>
        <p:spPr/>
        <p:txBody>
          <a:bodyPr>
            <a:normAutofit/>
          </a:bodyPr>
          <a:lstStyle/>
          <a:p>
            <a:pPr lvl="0" fontAlgn="base">
              <a:buFont typeface="Wingdings" panose="05000000000000000000" pitchFamily="2" charset="2"/>
              <a:buChar char="Ø"/>
            </a:pPr>
            <a:r>
              <a:rPr lang="en-US" sz="2200" dirty="0"/>
              <a:t>Mental illness denotes all diagnosable mental disorders which are characterized by irregularities in reasoning, sentiments, or practices.</a:t>
            </a:r>
          </a:p>
          <a:p>
            <a:pPr lvl="0" fontAlgn="base">
              <a:buFont typeface="Wingdings" panose="05000000000000000000" pitchFamily="2" charset="2"/>
              <a:buChar char="Ø"/>
            </a:pPr>
            <a:endParaRPr lang="en-US" sz="2200" dirty="0" smtClean="0"/>
          </a:p>
          <a:p>
            <a:pPr lvl="0" fontAlgn="base">
              <a:buFont typeface="Wingdings" panose="05000000000000000000" pitchFamily="2" charset="2"/>
              <a:buChar char="Ø"/>
            </a:pPr>
            <a:r>
              <a:rPr lang="en-US" sz="2200" dirty="0" smtClean="0"/>
              <a:t>Psychological </a:t>
            </a:r>
            <a:r>
              <a:rPr lang="en-US" sz="2200" dirty="0"/>
              <a:t>maladjustment is extremely normal and causes generous social and financial weight around the world, yet no standardized biological diagnostic tests are available, and the analysis is as yet reliant upon clinical abilities and well-qualified assessment.</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86252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Bagging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lstStyle/>
          <a:p>
            <a:pPr algn="just"/>
            <a:r>
              <a:rPr lang="en-US" dirty="0"/>
              <a:t>The idea behind bagging is combining the results of multiple models (for instance, all decision trees) to get a generalized result. Here’s a question: If you create all the models on the same set of data and combine it, will it be useful? There is a high chance that these models will give the same result since they are getting the same input. So how can we solve this problem? One of the techniques is bootstrapping.</a:t>
            </a:r>
          </a:p>
          <a:p>
            <a:pPr algn="just"/>
            <a:r>
              <a:rPr lang="en-US" dirty="0"/>
              <a:t>Bootstrapping is a sampling technique in which we create subsets of observations from the original dataset, </a:t>
            </a:r>
            <a:r>
              <a:rPr lang="en-US" b="1" dirty="0"/>
              <a:t>with replacement</a:t>
            </a:r>
            <a:r>
              <a:rPr lang="en-US" dirty="0"/>
              <a:t>. The size of the subsets is the same as the size of the original set.</a:t>
            </a:r>
          </a:p>
          <a:p>
            <a:pPr algn="just"/>
            <a:r>
              <a:rPr lang="en-US" dirty="0"/>
              <a:t>Bagging (or Bootstrap Aggregating) technique uses these subsets (bags) to get a fair idea of the distribution (complete set). The size of subsets created for bagging may be less than the original set.</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06251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Bagging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pic>
        <p:nvPicPr>
          <p:cNvPr id="2050" name="Picture 2" descr="https://cdn.analyticsvidhya.com/wp-content/uploads/2018/05/image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1695" y="3178396"/>
            <a:ext cx="5413096" cy="20368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analyticsvidhya.com/wp-content/uploads/2018/05/Screenshot-from-2018-05-08-13-11-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171" y="2859716"/>
            <a:ext cx="4976211" cy="375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62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Bagging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lstStyle/>
          <a:p>
            <a:pPr algn="just"/>
            <a:r>
              <a:rPr lang="en-US" dirty="0"/>
              <a:t>Multiple subsets are created from the original dataset, selecting observations with replacement.</a:t>
            </a:r>
          </a:p>
          <a:p>
            <a:pPr algn="just"/>
            <a:r>
              <a:rPr lang="en-US" dirty="0"/>
              <a:t>A base model (weak model) is created on each of these subsets.</a:t>
            </a:r>
          </a:p>
          <a:p>
            <a:pPr algn="just"/>
            <a:r>
              <a:rPr lang="en-US" dirty="0"/>
              <a:t>The models run in parallel and are independent of each other.</a:t>
            </a:r>
          </a:p>
          <a:p>
            <a:pPr algn="just"/>
            <a:r>
              <a:rPr lang="en-US" dirty="0"/>
              <a:t>The final predictions are determined by combining the predictions from all the models</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030719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Boosting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normAutofit/>
          </a:bodyPr>
          <a:lstStyle/>
          <a:p>
            <a:pPr algn="just"/>
            <a:r>
              <a:rPr lang="en-US" dirty="0"/>
              <a:t> If a data point is incorrectly predicted by the first model, and then the next (probably all models), will combining the predictions provide better results? Such situations are taken care of by boosting.</a:t>
            </a:r>
          </a:p>
          <a:p>
            <a:pPr algn="just"/>
            <a:r>
              <a:rPr lang="en-US" dirty="0"/>
              <a:t>Boosting is a sequential process, where each subsequent model attempts to correct the errors of the previous model. The succeeding models are dependent on the previous model. Let’s understand the way boosting works in the below steps.</a:t>
            </a:r>
          </a:p>
          <a:p>
            <a:pPr algn="just"/>
            <a:r>
              <a:rPr lang="en-US" dirty="0"/>
              <a:t>A subset is created from the original dataset.</a:t>
            </a:r>
          </a:p>
          <a:p>
            <a:pPr algn="just"/>
            <a:r>
              <a:rPr lang="en-US" dirty="0"/>
              <a:t>Initially, all data points are given equal weights.</a:t>
            </a:r>
          </a:p>
          <a:p>
            <a:pPr algn="just"/>
            <a:r>
              <a:rPr lang="en-US" dirty="0"/>
              <a:t>A base model is created on this subset.</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034706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Boosting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normAutofit/>
          </a:bodyPr>
          <a:lstStyle/>
          <a:p>
            <a:pPr algn="just"/>
            <a:r>
              <a:rPr lang="en-US" dirty="0"/>
              <a:t>This </a:t>
            </a:r>
            <a:r>
              <a:rPr lang="en-US" dirty="0" smtClean="0"/>
              <a:t>model </a:t>
            </a:r>
            <a:r>
              <a:rPr lang="en-US" dirty="0"/>
              <a:t>is used to make predictions on the whole </a:t>
            </a:r>
            <a:r>
              <a:rPr lang="en-US" dirty="0" smtClean="0"/>
              <a:t>dataset.</a:t>
            </a:r>
          </a:p>
          <a:p>
            <a:pPr algn="just"/>
            <a:r>
              <a:rPr lang="en-US" dirty="0"/>
              <a:t>Errors are calculated using the actual values and predicted values.</a:t>
            </a:r>
          </a:p>
          <a:p>
            <a:pPr algn="just"/>
            <a:r>
              <a:rPr lang="en-US" dirty="0"/>
              <a:t>The observations which are incorrectly predicted, are given higher weights.</a:t>
            </a:r>
            <a:br>
              <a:rPr lang="en-US" dirty="0"/>
            </a:br>
            <a:r>
              <a:rPr lang="en-US" dirty="0"/>
              <a:t>(Here, the three misclassified blue-plus points will be given higher weights)</a:t>
            </a:r>
          </a:p>
          <a:p>
            <a:pPr algn="just"/>
            <a:r>
              <a:rPr lang="en-US" dirty="0"/>
              <a:t>Another model is created and predictions are made on the dataset.</a:t>
            </a:r>
            <a:br>
              <a:rPr lang="en-US" dirty="0"/>
            </a:br>
            <a:r>
              <a:rPr lang="en-US" dirty="0"/>
              <a:t>(This model tries to correct the errors from the previous model)</a:t>
            </a:r>
          </a:p>
          <a:p>
            <a:pPr algn="just"/>
            <a:r>
              <a:rPr lang="en-US" dirty="0"/>
              <a:t>Similarly, multiple models are created, each correcting the errors of the previous model.</a:t>
            </a:r>
          </a:p>
          <a:p>
            <a:pPr algn="just"/>
            <a:r>
              <a:rPr lang="en-US" dirty="0"/>
              <a:t>The final model (strong learner) is the weighted mean of all the models (weak learners)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989890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Stacking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normAutofit lnSpcReduction="10000"/>
          </a:bodyPr>
          <a:lstStyle/>
          <a:p>
            <a:pPr algn="just"/>
            <a:r>
              <a:rPr lang="en-US" dirty="0"/>
              <a:t>Stacking is an </a:t>
            </a:r>
            <a:r>
              <a:rPr lang="en-US" dirty="0" smtClean="0">
                <a:solidFill>
                  <a:schemeClr val="tx1"/>
                </a:solidFill>
              </a:rPr>
              <a:t>ensemble learning</a:t>
            </a:r>
            <a:r>
              <a:rPr lang="en-US" dirty="0"/>
              <a:t> technique that uses predictions from multiple models (for example decision tree, </a:t>
            </a:r>
            <a:r>
              <a:rPr lang="en-US" dirty="0" err="1"/>
              <a:t>knn</a:t>
            </a:r>
            <a:r>
              <a:rPr lang="en-US" dirty="0"/>
              <a:t> or </a:t>
            </a:r>
            <a:r>
              <a:rPr lang="en-US" dirty="0" err="1"/>
              <a:t>svm</a:t>
            </a:r>
            <a:r>
              <a:rPr lang="en-US" dirty="0"/>
              <a:t>) to build a new model. This model is used for making predictions on the test set. Below is a step-wise explanation for a simple stacked ensemble:</a:t>
            </a:r>
          </a:p>
          <a:p>
            <a:pPr algn="just"/>
            <a:r>
              <a:rPr lang="en-US" dirty="0"/>
              <a:t>The train set is split into 10 parts</a:t>
            </a:r>
          </a:p>
          <a:p>
            <a:pPr algn="just"/>
            <a:r>
              <a:rPr lang="en-US" dirty="0"/>
              <a:t>A base model (suppose a decision tree) is fitted on 9 parts and predictions are made for the 10th part. This is done for each part of the train set</a:t>
            </a:r>
            <a:r>
              <a:rPr lang="en-US" dirty="0" smtClean="0"/>
              <a:t>.</a:t>
            </a:r>
          </a:p>
          <a:p>
            <a:pPr algn="just"/>
            <a:r>
              <a:rPr lang="en-US" dirty="0"/>
              <a:t>The base model (in this case, decision tree) is then fitted on the whole train dataset.</a:t>
            </a:r>
          </a:p>
          <a:p>
            <a:pPr algn="just"/>
            <a:r>
              <a:rPr lang="en-US" dirty="0"/>
              <a:t>Using this model, predictions are made on the test set.</a:t>
            </a:r>
          </a:p>
          <a:p>
            <a:pPr algn="just"/>
            <a:r>
              <a:rPr lang="en-US" dirty="0"/>
              <a:t>Steps 2 to 4 are repeated for another base model (say </a:t>
            </a:r>
            <a:r>
              <a:rPr lang="en-US" dirty="0" err="1"/>
              <a:t>knn</a:t>
            </a:r>
            <a:r>
              <a:rPr lang="en-US" dirty="0"/>
              <a:t>) resulting in another set of predictions for the train set and test set.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728887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Model Algorithms</a:t>
            </a:r>
            <a:r>
              <a:rPr lang="en-US" dirty="0"/>
              <a:t/>
            </a:r>
            <a:br>
              <a:rPr lang="en-US" dirty="0"/>
            </a:br>
            <a:r>
              <a:rPr lang="en-US" sz="2800" dirty="0" smtClean="0">
                <a:solidFill>
                  <a:schemeClr val="tx1"/>
                </a:solidFill>
                <a:latin typeface="Times New Roman" panose="02020603050405020304" pitchFamily="18" charset="0"/>
              </a:rPr>
              <a:t>Stacking</a:t>
            </a:r>
            <a:r>
              <a:rPr lang="en-US" sz="2800" dirty="0" smtClean="0">
                <a:solidFill>
                  <a:schemeClr val="tx1"/>
                </a:solidFill>
                <a:latin typeface="Times New Roman" panose="02020603050405020304" pitchFamily="18" charset="0"/>
                <a:ea typeface="Times New Roman" panose="02020603050405020304" pitchFamily="18" charset="0"/>
              </a:rPr>
              <a:t>:</a:t>
            </a:r>
            <a:endParaRPr lang="en-IN" dirty="0"/>
          </a:p>
        </p:txBody>
      </p:sp>
      <p:sp>
        <p:nvSpPr>
          <p:cNvPr id="3" name="Content Placeholder 2"/>
          <p:cNvSpPr>
            <a:spLocks noGrp="1"/>
          </p:cNvSpPr>
          <p:nvPr>
            <p:ph idx="1"/>
          </p:nvPr>
        </p:nvSpPr>
        <p:spPr/>
        <p:txBody>
          <a:bodyPr>
            <a:normAutofit/>
          </a:bodyPr>
          <a:lstStyle/>
          <a:p>
            <a:pPr algn="just"/>
            <a:r>
              <a:rPr lang="en-US" dirty="0"/>
              <a:t>The predictions from the train set are used as features to build a new </a:t>
            </a:r>
            <a:r>
              <a:rPr lang="en-US" dirty="0" smtClean="0"/>
              <a:t>model.</a:t>
            </a:r>
          </a:p>
          <a:p>
            <a:pPr algn="just"/>
            <a:r>
              <a:rPr lang="en-US" dirty="0"/>
              <a:t>This model is used to make final predictions on the test prediction set.</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577886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Implementation and Result Discussion</a:t>
            </a:r>
            <a:br>
              <a:rPr lang="en-US" b="1" dirty="0" smtClean="0"/>
            </a:br>
            <a:r>
              <a:rPr lang="en-US" sz="2800" b="1" dirty="0" smtClean="0">
                <a:solidFill>
                  <a:schemeClr val="tx1"/>
                </a:solidFill>
              </a:rPr>
              <a:t>Logistic Regression</a:t>
            </a:r>
            <a:endParaRPr lang="en-IN" sz="2800" b="1" dirty="0"/>
          </a:p>
        </p:txBody>
      </p:sp>
      <p:pic>
        <p:nvPicPr>
          <p:cNvPr id="5" name="Content Placeholder 4"/>
          <p:cNvPicPr>
            <a:picLocks noGrp="1" noChangeAspect="1"/>
          </p:cNvPicPr>
          <p:nvPr>
            <p:ph idx="1"/>
          </p:nvPr>
        </p:nvPicPr>
        <p:blipFill>
          <a:blip r:embed="rId2"/>
          <a:stretch>
            <a:fillRect/>
          </a:stretch>
        </p:blipFill>
        <p:spPr>
          <a:xfrm>
            <a:off x="811400" y="1700423"/>
            <a:ext cx="4873372" cy="225910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pic>
        <p:nvPicPr>
          <p:cNvPr id="6" name="Picture 5"/>
          <p:cNvPicPr>
            <a:picLocks noChangeAspect="1"/>
          </p:cNvPicPr>
          <p:nvPr/>
        </p:nvPicPr>
        <p:blipFill>
          <a:blip r:embed="rId3"/>
          <a:stretch>
            <a:fillRect/>
          </a:stretch>
        </p:blipFill>
        <p:spPr>
          <a:xfrm>
            <a:off x="6940239" y="1905000"/>
            <a:ext cx="4702953" cy="4305120"/>
          </a:xfrm>
          <a:prstGeom prst="rect">
            <a:avLst/>
          </a:prstGeom>
        </p:spPr>
      </p:pic>
      <p:pic>
        <p:nvPicPr>
          <p:cNvPr id="7" name="Picture 6"/>
          <p:cNvPicPr>
            <a:picLocks noChangeAspect="1"/>
          </p:cNvPicPr>
          <p:nvPr/>
        </p:nvPicPr>
        <p:blipFill>
          <a:blip r:embed="rId4"/>
          <a:stretch>
            <a:fillRect/>
          </a:stretch>
        </p:blipFill>
        <p:spPr>
          <a:xfrm>
            <a:off x="3433673" y="4057560"/>
            <a:ext cx="3269810" cy="2613624"/>
          </a:xfrm>
          <a:prstGeom prst="rect">
            <a:avLst/>
          </a:prstGeom>
        </p:spPr>
      </p:pic>
    </p:spTree>
    <p:extLst>
      <p:ext uri="{BB962C8B-B14F-4D97-AF65-F5344CB8AC3E}">
        <p14:creationId xmlns:p14="http://schemas.microsoft.com/office/powerpoint/2010/main" val="4058415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 and Result Discussion</a:t>
            </a:r>
            <a:br>
              <a:rPr lang="en-US" b="1" dirty="0"/>
            </a:br>
            <a:r>
              <a:rPr lang="en-US" sz="2800" b="1" dirty="0" smtClean="0">
                <a:solidFill>
                  <a:schemeClr val="tx1"/>
                </a:solidFill>
              </a:rPr>
              <a:t>KNN</a:t>
            </a:r>
            <a:endParaRPr lang="en-IN" dirty="0"/>
          </a:p>
        </p:txBody>
      </p:sp>
      <p:pic>
        <p:nvPicPr>
          <p:cNvPr id="6" name="Content Placeholder 5"/>
          <p:cNvPicPr>
            <a:picLocks noGrp="1" noChangeAspect="1"/>
          </p:cNvPicPr>
          <p:nvPr>
            <p:ph idx="1"/>
          </p:nvPr>
        </p:nvPicPr>
        <p:blipFill>
          <a:blip r:embed="rId2"/>
          <a:stretch>
            <a:fillRect/>
          </a:stretch>
        </p:blipFill>
        <p:spPr>
          <a:xfrm>
            <a:off x="4727275" y="2028555"/>
            <a:ext cx="3705036" cy="3361156"/>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pic>
        <p:nvPicPr>
          <p:cNvPr id="5" name="Picture 4"/>
          <p:cNvPicPr>
            <a:picLocks noChangeAspect="1"/>
          </p:cNvPicPr>
          <p:nvPr/>
        </p:nvPicPr>
        <p:blipFill>
          <a:blip r:embed="rId3"/>
          <a:stretch>
            <a:fillRect/>
          </a:stretch>
        </p:blipFill>
        <p:spPr>
          <a:xfrm>
            <a:off x="603077" y="1992252"/>
            <a:ext cx="3979696" cy="3433763"/>
          </a:xfrm>
          <a:prstGeom prst="rect">
            <a:avLst/>
          </a:prstGeom>
        </p:spPr>
      </p:pic>
      <p:pic>
        <p:nvPicPr>
          <p:cNvPr id="7" name="Picture 6"/>
          <p:cNvPicPr>
            <a:picLocks noChangeAspect="1"/>
          </p:cNvPicPr>
          <p:nvPr/>
        </p:nvPicPr>
        <p:blipFill>
          <a:blip r:embed="rId4"/>
          <a:stretch>
            <a:fillRect/>
          </a:stretch>
        </p:blipFill>
        <p:spPr>
          <a:xfrm>
            <a:off x="8576813" y="2414406"/>
            <a:ext cx="3524445" cy="2770069"/>
          </a:xfrm>
          <a:prstGeom prst="rect">
            <a:avLst/>
          </a:prstGeom>
        </p:spPr>
      </p:pic>
    </p:spTree>
    <p:extLst>
      <p:ext uri="{BB962C8B-B14F-4D97-AF65-F5344CB8AC3E}">
        <p14:creationId xmlns:p14="http://schemas.microsoft.com/office/powerpoint/2010/main" val="3951256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 and Result Discussion</a:t>
            </a:r>
            <a:br>
              <a:rPr lang="en-US" b="1" dirty="0"/>
            </a:br>
            <a:r>
              <a:rPr lang="en-US" sz="2800" b="1" dirty="0" smtClean="0">
                <a:solidFill>
                  <a:schemeClr val="tx1"/>
                </a:solidFill>
              </a:rPr>
              <a:t>Decision Tree</a:t>
            </a:r>
            <a:endParaRPr lang="en-IN" dirty="0"/>
          </a:p>
        </p:txBody>
      </p:sp>
      <p:pic>
        <p:nvPicPr>
          <p:cNvPr id="5" name="Content Placeholder 4"/>
          <p:cNvPicPr>
            <a:picLocks noGrp="1" noChangeAspect="1"/>
          </p:cNvPicPr>
          <p:nvPr>
            <p:ph idx="1"/>
          </p:nvPr>
        </p:nvPicPr>
        <p:blipFill>
          <a:blip r:embed="rId2"/>
          <a:stretch>
            <a:fillRect/>
          </a:stretch>
        </p:blipFill>
        <p:spPr>
          <a:xfrm>
            <a:off x="708992" y="1641894"/>
            <a:ext cx="5992954" cy="2861094"/>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pic>
        <p:nvPicPr>
          <p:cNvPr id="6" name="Picture 5"/>
          <p:cNvPicPr>
            <a:picLocks noChangeAspect="1"/>
          </p:cNvPicPr>
          <p:nvPr/>
        </p:nvPicPr>
        <p:blipFill>
          <a:blip r:embed="rId3"/>
          <a:stretch>
            <a:fillRect/>
          </a:stretch>
        </p:blipFill>
        <p:spPr>
          <a:xfrm>
            <a:off x="7048768" y="1641894"/>
            <a:ext cx="4162015" cy="4129088"/>
          </a:xfrm>
          <a:prstGeom prst="rect">
            <a:avLst/>
          </a:prstGeom>
        </p:spPr>
      </p:pic>
    </p:spTree>
    <p:extLst>
      <p:ext uri="{BB962C8B-B14F-4D97-AF65-F5344CB8AC3E}">
        <p14:creationId xmlns:p14="http://schemas.microsoft.com/office/powerpoint/2010/main" val="304413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70344"/>
            <a:ext cx="8911687" cy="1280890"/>
          </a:xfrm>
        </p:spPr>
        <p:txBody>
          <a:bodyPr/>
          <a:lstStyle/>
          <a:p>
            <a:r>
              <a:rPr lang="en-US" b="1" dirty="0" smtClean="0"/>
              <a:t>						INTRODUCTION</a:t>
            </a:r>
            <a:endParaRPr lang="en-IN"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200" dirty="0"/>
              <a:t> Mental health is vital for overall well-being of human. Mental prosperity is significant for personal satisfaction and the capacity to adapt to information to day life. </a:t>
            </a:r>
          </a:p>
          <a:p>
            <a:pPr marL="0" lvl="0" indent="0">
              <a:buNone/>
            </a:pPr>
            <a:endParaRPr lang="en-US" sz="2200" dirty="0"/>
          </a:p>
          <a:p>
            <a:pPr lvl="0">
              <a:buFont typeface="Wingdings" panose="05000000000000000000" pitchFamily="2" charset="2"/>
              <a:buChar char="Ø"/>
            </a:pPr>
            <a:r>
              <a:rPr lang="en-US" sz="2200" dirty="0" smtClean="0"/>
              <a:t>Mental </a:t>
            </a:r>
            <a:r>
              <a:rPr lang="en-US" sz="2200" dirty="0"/>
              <a:t>illness can have a huge impact on and correlation with physical illness.</a:t>
            </a:r>
          </a:p>
          <a:p>
            <a:pPr lvl="0">
              <a:buFont typeface="Wingdings" panose="05000000000000000000" pitchFamily="2" charset="2"/>
              <a:buChar char="Ø"/>
            </a:pPr>
            <a:endParaRPr lang="en-US" sz="2200" dirty="0"/>
          </a:p>
          <a:p>
            <a:pPr>
              <a:buFont typeface="Wingdings" panose="05000000000000000000" pitchFamily="2" charset="2"/>
              <a:buChar char="Ø"/>
            </a:pPr>
            <a:r>
              <a:rPr lang="en-US" sz="2200" dirty="0"/>
              <a:t>Along with medical terms, data management parameters are analyzed in the experimental section to emphasize the proposed work performance.</a:t>
            </a:r>
            <a:endParaRPr lang="en-IN" sz="2200" dirty="0"/>
          </a:p>
          <a:p>
            <a:endParaRPr lang="en-IN" sz="2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56051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 and Result Discussion</a:t>
            </a:r>
            <a:br>
              <a:rPr lang="en-US" b="1" dirty="0"/>
            </a:br>
            <a:r>
              <a:rPr lang="en-US" sz="2800" b="1" dirty="0" smtClean="0">
                <a:solidFill>
                  <a:schemeClr val="tx1"/>
                </a:solidFill>
              </a:rPr>
              <a:t>Random Forest</a:t>
            </a:r>
            <a:endParaRPr lang="en-IN" dirty="0"/>
          </a:p>
        </p:txBody>
      </p:sp>
      <p:pic>
        <p:nvPicPr>
          <p:cNvPr id="5" name="Content Placeholder 4"/>
          <p:cNvPicPr>
            <a:picLocks noGrp="1" noChangeAspect="1"/>
          </p:cNvPicPr>
          <p:nvPr>
            <p:ph idx="1"/>
          </p:nvPr>
        </p:nvPicPr>
        <p:blipFill>
          <a:blip r:embed="rId2"/>
          <a:stretch>
            <a:fillRect/>
          </a:stretch>
        </p:blipFill>
        <p:spPr>
          <a:xfrm>
            <a:off x="781739" y="2323381"/>
            <a:ext cx="4318000" cy="377825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pic>
        <p:nvPicPr>
          <p:cNvPr id="6" name="Picture 5"/>
          <p:cNvPicPr>
            <a:picLocks noChangeAspect="1"/>
          </p:cNvPicPr>
          <p:nvPr/>
        </p:nvPicPr>
        <p:blipFill>
          <a:blip r:embed="rId3"/>
          <a:stretch>
            <a:fillRect/>
          </a:stretch>
        </p:blipFill>
        <p:spPr>
          <a:xfrm>
            <a:off x="5339122" y="2427047"/>
            <a:ext cx="3593314" cy="3674584"/>
          </a:xfrm>
          <a:prstGeom prst="rect">
            <a:avLst/>
          </a:prstGeom>
        </p:spPr>
      </p:pic>
      <p:pic>
        <p:nvPicPr>
          <p:cNvPr id="7" name="Picture 6"/>
          <p:cNvPicPr>
            <a:picLocks noChangeAspect="1"/>
          </p:cNvPicPr>
          <p:nvPr/>
        </p:nvPicPr>
        <p:blipFill>
          <a:blip r:embed="rId4"/>
          <a:stretch>
            <a:fillRect/>
          </a:stretch>
        </p:blipFill>
        <p:spPr>
          <a:xfrm>
            <a:off x="9038685" y="3070825"/>
            <a:ext cx="3015146" cy="1941123"/>
          </a:xfrm>
          <a:prstGeom prst="rect">
            <a:avLst/>
          </a:prstGeom>
        </p:spPr>
      </p:pic>
    </p:spTree>
    <p:extLst>
      <p:ext uri="{BB962C8B-B14F-4D97-AF65-F5344CB8AC3E}">
        <p14:creationId xmlns:p14="http://schemas.microsoft.com/office/powerpoint/2010/main" val="395758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 and Result Discussion</a:t>
            </a:r>
            <a:br>
              <a:rPr lang="en-US" b="1" dirty="0"/>
            </a:br>
            <a:r>
              <a:rPr lang="en-US" sz="2800" b="1" dirty="0" smtClean="0">
                <a:solidFill>
                  <a:schemeClr val="tx1"/>
                </a:solidFill>
              </a:rPr>
              <a:t>Stacking</a:t>
            </a:r>
            <a:endParaRPr lang="en-IN" dirty="0"/>
          </a:p>
        </p:txBody>
      </p:sp>
      <p:pic>
        <p:nvPicPr>
          <p:cNvPr id="5" name="Content Placeholder 4"/>
          <p:cNvPicPr>
            <a:picLocks noGrp="1" noChangeAspect="1"/>
          </p:cNvPicPr>
          <p:nvPr>
            <p:ph idx="1"/>
          </p:nvPr>
        </p:nvPicPr>
        <p:blipFill>
          <a:blip r:embed="rId2"/>
          <a:stretch>
            <a:fillRect/>
          </a:stretch>
        </p:blipFill>
        <p:spPr>
          <a:xfrm>
            <a:off x="1035092" y="2271622"/>
            <a:ext cx="5139963" cy="305950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pic>
        <p:nvPicPr>
          <p:cNvPr id="6" name="Picture 5"/>
          <p:cNvPicPr>
            <a:picLocks noChangeAspect="1"/>
          </p:cNvPicPr>
          <p:nvPr/>
        </p:nvPicPr>
        <p:blipFill>
          <a:blip r:embed="rId3"/>
          <a:stretch>
            <a:fillRect/>
          </a:stretch>
        </p:blipFill>
        <p:spPr>
          <a:xfrm>
            <a:off x="6849283" y="1905000"/>
            <a:ext cx="4047317" cy="4047317"/>
          </a:xfrm>
          <a:prstGeom prst="rect">
            <a:avLst/>
          </a:prstGeom>
        </p:spPr>
      </p:pic>
    </p:spTree>
    <p:extLst>
      <p:ext uri="{BB962C8B-B14F-4D97-AF65-F5344CB8AC3E}">
        <p14:creationId xmlns:p14="http://schemas.microsoft.com/office/powerpoint/2010/main" val="3195350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2589212" y="2133600"/>
            <a:ext cx="8915400" cy="4180936"/>
          </a:xfrm>
        </p:spPr>
        <p:txBody>
          <a:bodyPr/>
          <a:lstStyle/>
          <a:p>
            <a:r>
              <a:rPr lang="en-US" dirty="0"/>
              <a:t>Understanding public intellectual health troubles and find solution can be complicated and requires advanced techniques, as compared to standard facts analysis tasks. Data Science in healthcare is an evolving subject of amazing significance to supply a projection and deeper information of disorder category, specifically in mental health.</a:t>
            </a:r>
            <a:endParaRPr lang="en-IN" dirty="0"/>
          </a:p>
          <a:p>
            <a:r>
              <a:rPr lang="en-US" dirty="0"/>
              <a:t>For this reason, it is essential to have a data science project management process to ensure that project participants are competent and have enough knowledge to start and progress the project successfully. The main objective of this project is to present a new structure that mental health professionals can use to solve challenges using data science and machine learning</a:t>
            </a:r>
            <a:r>
              <a:rPr lang="en-US" dirty="0" smtClean="0"/>
              <a: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942710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beautiful thank you images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6890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INDEX TERMS</a:t>
            </a:r>
            <a:endParaRPr lang="en-IN" dirty="0"/>
          </a:p>
        </p:txBody>
      </p:sp>
      <p:sp>
        <p:nvSpPr>
          <p:cNvPr id="3" name="Content Placeholder 2"/>
          <p:cNvSpPr>
            <a:spLocks noGrp="1"/>
          </p:cNvSpPr>
          <p:nvPr>
            <p:ph idx="1"/>
          </p:nvPr>
        </p:nvSpPr>
        <p:spPr/>
        <p:txBody>
          <a:bodyPr/>
          <a:lstStyle/>
          <a:p>
            <a:r>
              <a:rPr lang="en-US" b="1" dirty="0"/>
              <a:t>Psychological </a:t>
            </a:r>
            <a:r>
              <a:rPr lang="en-US" b="1" dirty="0" smtClean="0"/>
              <a:t>Health</a:t>
            </a:r>
          </a:p>
          <a:p>
            <a:r>
              <a:rPr lang="en-US" b="1" dirty="0" smtClean="0"/>
              <a:t>Machine Learning</a:t>
            </a:r>
          </a:p>
          <a:p>
            <a:r>
              <a:rPr lang="en-US" b="1" dirty="0" smtClean="0"/>
              <a:t>Visual </a:t>
            </a:r>
            <a:r>
              <a:rPr lang="en-US" b="1" dirty="0"/>
              <a:t>Data </a:t>
            </a:r>
            <a:r>
              <a:rPr lang="en-US" b="1" dirty="0" smtClean="0"/>
              <a:t>Exploration</a:t>
            </a:r>
          </a:p>
          <a:p>
            <a:r>
              <a:rPr lang="en-US" b="1" dirty="0" smtClean="0"/>
              <a:t>Data Science</a:t>
            </a:r>
            <a:endParaRPr lang="en-IN" dirty="0"/>
          </a:p>
          <a:p>
            <a:endParaRPr lang="en-IN" dirty="0"/>
          </a:p>
        </p:txBody>
      </p:sp>
    </p:spTree>
    <p:extLst>
      <p:ext uri="{BB962C8B-B14F-4D97-AF65-F5344CB8AC3E}">
        <p14:creationId xmlns:p14="http://schemas.microsoft.com/office/powerpoint/2010/main" val="34629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Review</a:t>
            </a:r>
            <a:endParaRPr lang="en-IN" b="1" dirty="0"/>
          </a:p>
        </p:txBody>
      </p:sp>
      <p:sp>
        <p:nvSpPr>
          <p:cNvPr id="3" name="Content Placeholder 2"/>
          <p:cNvSpPr>
            <a:spLocks noGrp="1"/>
          </p:cNvSpPr>
          <p:nvPr>
            <p:ph idx="1"/>
          </p:nvPr>
        </p:nvSpPr>
        <p:spPr>
          <a:xfrm>
            <a:off x="1621766" y="1699404"/>
            <a:ext cx="9882846" cy="4986068"/>
          </a:xfrm>
        </p:spPr>
        <p:txBody>
          <a:bodyPr>
            <a:normAutofit fontScale="92500" lnSpcReduction="20000"/>
          </a:bodyPr>
          <a:lstStyle/>
          <a:p>
            <a:pPr marL="0" indent="0" algn="ctr">
              <a:buNone/>
            </a:pPr>
            <a:r>
              <a:rPr lang="en-US" sz="2400" b="1" dirty="0" smtClean="0">
                <a:solidFill>
                  <a:schemeClr val="tx2">
                    <a:lumMod val="60000"/>
                    <a:lumOff val="40000"/>
                  </a:schemeClr>
                </a:solidFill>
              </a:rPr>
              <a:t>Machine </a:t>
            </a:r>
            <a:r>
              <a:rPr lang="en-US" sz="2400" b="1" dirty="0">
                <a:solidFill>
                  <a:schemeClr val="tx2">
                    <a:lumMod val="60000"/>
                    <a:lumOff val="40000"/>
                  </a:schemeClr>
                </a:solidFill>
              </a:rPr>
              <a:t>learning in mental health: a scoping review </a:t>
            </a:r>
            <a:r>
              <a:rPr lang="en-US" sz="2400" b="1" dirty="0" smtClean="0">
                <a:solidFill>
                  <a:schemeClr val="tx2">
                    <a:lumMod val="60000"/>
                    <a:lumOff val="40000"/>
                  </a:schemeClr>
                </a:solidFill>
              </a:rPr>
              <a:t>of methods </a:t>
            </a:r>
            <a:r>
              <a:rPr lang="en-US" sz="2400" b="1" dirty="0">
                <a:solidFill>
                  <a:schemeClr val="tx2">
                    <a:lumMod val="60000"/>
                    <a:lumOff val="40000"/>
                  </a:schemeClr>
                </a:solidFill>
              </a:rPr>
              <a:t>and </a:t>
            </a:r>
            <a:r>
              <a:rPr lang="en-US" sz="2400" b="1" dirty="0" smtClean="0">
                <a:solidFill>
                  <a:schemeClr val="tx2">
                    <a:lumMod val="60000"/>
                    <a:lumOff val="40000"/>
                  </a:schemeClr>
                </a:solidFill>
              </a:rPr>
              <a:t>applications</a:t>
            </a:r>
          </a:p>
          <a:p>
            <a:pPr algn="just">
              <a:buFont typeface="Wingdings" panose="05000000000000000000" pitchFamily="2" charset="2"/>
              <a:buChar char="Ø"/>
            </a:pPr>
            <a:r>
              <a:rPr lang="en-US" sz="2400" dirty="0" smtClean="0"/>
              <a:t>It aims </a:t>
            </a:r>
            <a:r>
              <a:rPr lang="en-US" sz="2400" dirty="0"/>
              <a:t>to </a:t>
            </a:r>
            <a:r>
              <a:rPr lang="en-US" sz="2400" dirty="0" smtClean="0"/>
              <a:t>synthesize </a:t>
            </a:r>
            <a:r>
              <a:rPr lang="en-US" sz="2400" dirty="0"/>
              <a:t>the literature on machine learning (ML) and big data applications for mental </a:t>
            </a:r>
            <a:r>
              <a:rPr lang="en-US" sz="2400" dirty="0" smtClean="0"/>
              <a:t>health.</a:t>
            </a:r>
          </a:p>
          <a:p>
            <a:pPr algn="just">
              <a:buFont typeface="Wingdings" panose="05000000000000000000" pitchFamily="2" charset="2"/>
              <a:buChar char="Ø"/>
            </a:pPr>
            <a:r>
              <a:rPr lang="en-US" sz="2400" dirty="0"/>
              <a:t>A</a:t>
            </a:r>
            <a:r>
              <a:rPr lang="en-US" sz="2400" dirty="0" smtClean="0"/>
              <a:t> </a:t>
            </a:r>
            <a:r>
              <a:rPr lang="en-US" sz="2400" dirty="0"/>
              <a:t>scoping review methodology to rapidly map the field of ML in mental health. Eight health and information technology research </a:t>
            </a:r>
            <a:r>
              <a:rPr lang="en-US" sz="2400" dirty="0" smtClean="0"/>
              <a:t>databases.</a:t>
            </a:r>
          </a:p>
          <a:p>
            <a:pPr algn="just">
              <a:buFont typeface="Wingdings" panose="05000000000000000000" pitchFamily="2" charset="2"/>
              <a:buChar char="Ø"/>
            </a:pPr>
            <a:r>
              <a:rPr lang="en-US" sz="2400" dirty="0"/>
              <a:t>T</a:t>
            </a:r>
            <a:r>
              <a:rPr lang="en-US" sz="2400" dirty="0" smtClean="0"/>
              <a:t>he </a:t>
            </a:r>
            <a:r>
              <a:rPr lang="en-US" sz="2400" dirty="0"/>
              <a:t>application of ML to mental health has demonstrated a range of benefits across the areas of diagnosis, treatment and support, research, and clinical administration. </a:t>
            </a:r>
            <a:endParaRPr lang="en-US" sz="2400" dirty="0" smtClean="0"/>
          </a:p>
          <a:p>
            <a:pPr algn="just">
              <a:buFont typeface="Wingdings" panose="05000000000000000000" pitchFamily="2" charset="2"/>
              <a:buChar char="Ø"/>
            </a:pPr>
            <a:r>
              <a:rPr lang="en-US" sz="2400" dirty="0" smtClean="0"/>
              <a:t>With </a:t>
            </a:r>
            <a:r>
              <a:rPr lang="en-US" sz="2400" dirty="0"/>
              <a:t>the majority of studies identified focusing on the detection and diagnosis of mental health conditions, it is evident that there is significant room for the application of ML to other areas of psychology and mental health. The challenges of using ML techniques are discussed, as well as opportunities to improve and advance the field.</a:t>
            </a:r>
            <a:endParaRPr lang="en-US" sz="2400" b="1" dirty="0" smtClean="0">
              <a:solidFill>
                <a:schemeClr val="tx2">
                  <a:lumMod val="60000"/>
                  <a:lumOff val="40000"/>
                </a:schemeClr>
              </a:solidFill>
            </a:endParaRPr>
          </a:p>
          <a:p>
            <a:pPr marL="0" indent="0" algn="just">
              <a:buNone/>
            </a:pPr>
            <a:endParaRPr lang="en-US" sz="2400" b="1" dirty="0">
              <a:solidFill>
                <a:schemeClr val="tx2">
                  <a:lumMod val="60000"/>
                  <a:lumOff val="40000"/>
                </a:schemeClr>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77428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endParaRPr lang="en-IN" dirty="0"/>
          </a:p>
        </p:txBody>
      </p:sp>
      <p:sp>
        <p:nvSpPr>
          <p:cNvPr id="3" name="Content Placeholder 2"/>
          <p:cNvSpPr>
            <a:spLocks noGrp="1"/>
          </p:cNvSpPr>
          <p:nvPr>
            <p:ph idx="1"/>
          </p:nvPr>
        </p:nvSpPr>
        <p:spPr>
          <a:xfrm>
            <a:off x="1311579" y="1483743"/>
            <a:ext cx="10193033" cy="4427479"/>
          </a:xfrm>
        </p:spPr>
        <p:txBody>
          <a:bodyPr>
            <a:normAutofit fontScale="92500" lnSpcReduction="10000"/>
          </a:bodyPr>
          <a:lstStyle/>
          <a:p>
            <a:pPr marL="0" indent="0" algn="ctr">
              <a:buNone/>
            </a:pPr>
            <a:r>
              <a:rPr lang="en-US" sz="2600" b="1" dirty="0">
                <a:solidFill>
                  <a:schemeClr val="tx2">
                    <a:lumMod val="60000"/>
                    <a:lumOff val="40000"/>
                  </a:schemeClr>
                </a:solidFill>
              </a:rPr>
              <a:t>Predicting anxiety and depression in elderly patients using machine learning </a:t>
            </a:r>
            <a:r>
              <a:rPr lang="en-US" sz="2600" b="1" dirty="0" smtClean="0">
                <a:solidFill>
                  <a:schemeClr val="tx2">
                    <a:lumMod val="60000"/>
                    <a:lumOff val="40000"/>
                  </a:schemeClr>
                </a:solidFill>
              </a:rPr>
              <a:t>technology</a:t>
            </a:r>
          </a:p>
          <a:p>
            <a:pPr algn="just">
              <a:buFont typeface="Wingdings" panose="05000000000000000000" pitchFamily="2" charset="2"/>
              <a:buChar char="Ø"/>
            </a:pPr>
            <a:r>
              <a:rPr lang="en-US" sz="2400" dirty="0"/>
              <a:t>Anxiety and depression are two important mental health problems among the geriatric population. They are often undiagnosed and directly or indirectly responsible for various morbidities. </a:t>
            </a:r>
            <a:endParaRPr lang="en-US" sz="2400" dirty="0" smtClean="0"/>
          </a:p>
          <a:p>
            <a:pPr algn="just">
              <a:buFont typeface="Wingdings" panose="05000000000000000000" pitchFamily="2" charset="2"/>
              <a:buChar char="Ø"/>
            </a:pPr>
            <a:r>
              <a:rPr lang="en-US" sz="2400" dirty="0" smtClean="0"/>
              <a:t>Early </a:t>
            </a:r>
            <a:r>
              <a:rPr lang="en-US" sz="2400" dirty="0"/>
              <a:t>and timely diagnosis has immense effect on appropriate management of anxiety and depression along with its co-morbidities. </a:t>
            </a:r>
            <a:endParaRPr lang="en-US" sz="2400" dirty="0" smtClean="0"/>
          </a:p>
          <a:p>
            <a:pPr algn="just">
              <a:buFont typeface="Wingdings" panose="05000000000000000000" pitchFamily="2" charset="2"/>
              <a:buChar char="Ø"/>
            </a:pPr>
            <a:r>
              <a:rPr lang="en-US" sz="2400" dirty="0"/>
              <a:t>I</a:t>
            </a:r>
            <a:r>
              <a:rPr lang="en-US" sz="2400" dirty="0" smtClean="0"/>
              <a:t>t </a:t>
            </a:r>
            <a:r>
              <a:rPr lang="en-US" sz="2400" dirty="0"/>
              <a:t>is of utmost importance to develop a predictive model for automated diagnosis of anxiety and depression among them. </a:t>
            </a:r>
            <a:endParaRPr lang="en-US" sz="2400" dirty="0" smtClean="0"/>
          </a:p>
          <a:p>
            <a:pPr algn="just">
              <a:buFont typeface="Wingdings" panose="05000000000000000000" pitchFamily="2" charset="2"/>
              <a:buChar char="Ø"/>
            </a:pPr>
            <a:r>
              <a:rPr lang="en-US" sz="2400" dirty="0"/>
              <a:t>A</a:t>
            </a:r>
            <a:r>
              <a:rPr lang="en-US" sz="2400" dirty="0" smtClean="0"/>
              <a:t>ims </a:t>
            </a:r>
            <a:r>
              <a:rPr lang="en-US" sz="2400" dirty="0"/>
              <a:t>to develop an appropriate predictive model, to diagnose anxiety and depression among older patient from socio-demographic and health-related factors, using machine learning technology. </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695355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3725</TotalTime>
  <Words>2408</Words>
  <Application>Microsoft Office PowerPoint</Application>
  <PresentationFormat>Widescreen</PresentationFormat>
  <Paragraphs>351</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vt:lpstr>
      <vt:lpstr>Calibri</vt:lpstr>
      <vt:lpstr>Century Gothic</vt:lpstr>
      <vt:lpstr>Times New Roman</vt:lpstr>
      <vt:lpstr>Wingdings</vt:lpstr>
      <vt:lpstr>Wingdings 3</vt:lpstr>
      <vt:lpstr>Wisp</vt:lpstr>
      <vt:lpstr>Prediction of Mental Health Using Machine Learning</vt:lpstr>
      <vt:lpstr>  Table of Contents</vt:lpstr>
      <vt:lpstr>      ABSTRACT</vt:lpstr>
      <vt:lpstr>       ABSTRACT</vt:lpstr>
      <vt:lpstr>      INTRODUCTION</vt:lpstr>
      <vt:lpstr>      INTRODUCTION</vt:lpstr>
      <vt:lpstr>      INDEX TERMS</vt:lpstr>
      <vt:lpstr>Literature Review</vt:lpstr>
      <vt:lpstr>Literature Review</vt:lpstr>
      <vt:lpstr> </vt:lpstr>
      <vt:lpstr>Literature Review</vt:lpstr>
      <vt:lpstr>Literature Review</vt:lpstr>
      <vt:lpstr>Literature Review</vt:lpstr>
      <vt:lpstr>      Dataset</vt:lpstr>
      <vt:lpstr>      Dataset</vt:lpstr>
      <vt:lpstr>Workflow</vt:lpstr>
      <vt:lpstr>Workflow</vt:lpstr>
      <vt:lpstr>Workflow</vt:lpstr>
      <vt:lpstr>    Methodology</vt:lpstr>
      <vt:lpstr>Proposed Model Algorithms KNN:</vt:lpstr>
      <vt:lpstr>Proposed Model Algorithms KNN:</vt:lpstr>
      <vt:lpstr>Proposed Model Algorithms  Random Forest:</vt:lpstr>
      <vt:lpstr>Proposed Model Algorithms  Random Forest:</vt:lpstr>
      <vt:lpstr>Proposed Model Algorithms Logistic Regression:</vt:lpstr>
      <vt:lpstr>Proposed Model Algorithms Logistic Regression:</vt:lpstr>
      <vt:lpstr>Proposed Model Algorithms Decision Tree:</vt:lpstr>
      <vt:lpstr>Proposed Model Algorithms Decision Tree:</vt:lpstr>
      <vt:lpstr>Proposed Model Algorithms Ada Boost:</vt:lpstr>
      <vt:lpstr>Prediction of Mental Health Using Machine Learning</vt:lpstr>
      <vt:lpstr>  Table of Contents</vt:lpstr>
      <vt:lpstr>Dataset Description</vt:lpstr>
      <vt:lpstr>Dataset Description</vt:lpstr>
      <vt:lpstr>Dataset Description</vt:lpstr>
      <vt:lpstr>Dataset Description</vt:lpstr>
      <vt:lpstr>Dataset Description</vt:lpstr>
      <vt:lpstr>Architecture</vt:lpstr>
      <vt:lpstr>Workflow</vt:lpstr>
      <vt:lpstr>Workflow</vt:lpstr>
      <vt:lpstr>Workflow</vt:lpstr>
      <vt:lpstr>Proposed Model</vt:lpstr>
      <vt:lpstr>Proposed Model</vt:lpstr>
      <vt:lpstr>Proposed Model Algorithms KNN:</vt:lpstr>
      <vt:lpstr>Proposed Model Algorithms KNN:</vt:lpstr>
      <vt:lpstr>Proposed Model Algorithms  Random Forest:</vt:lpstr>
      <vt:lpstr>Proposed Model Algorithms  Random Forest:</vt:lpstr>
      <vt:lpstr>Proposed Model Algorithms Logistic Regression:</vt:lpstr>
      <vt:lpstr>Proposed Model Algorithms Logistic Regression:</vt:lpstr>
      <vt:lpstr>Proposed Model Algorithms Decision Tree:</vt:lpstr>
      <vt:lpstr>Proposed Model Algorithms Decision Tree:</vt:lpstr>
      <vt:lpstr>Proposed Model Algorithms Bagging:</vt:lpstr>
      <vt:lpstr>Proposed Model Algorithms Bagging:</vt:lpstr>
      <vt:lpstr>Proposed Model Algorithms Bagging:</vt:lpstr>
      <vt:lpstr>Proposed Model Algorithms Boosting:</vt:lpstr>
      <vt:lpstr>Proposed Model Algorithms Boosting:</vt:lpstr>
      <vt:lpstr>Proposed Model Algorithms Stacking:</vt:lpstr>
      <vt:lpstr>Proposed Model Algorithms Stacking:</vt:lpstr>
      <vt:lpstr>Implementation and Result Discussion Logistic Regression</vt:lpstr>
      <vt:lpstr>Implementation and Result Discussion KNN</vt:lpstr>
      <vt:lpstr>Implementation and Result Discussion Decision Tree</vt:lpstr>
      <vt:lpstr>Implementation and Result Discussion Random Forest</vt:lpstr>
      <vt:lpstr>Implementation and Result Discussion Stacking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Ensembling of Different Machine Learning Classifiers</dc:title>
  <dc:creator>Microsoft account</dc:creator>
  <cp:lastModifiedBy>Lenovo</cp:lastModifiedBy>
  <cp:revision>250</cp:revision>
  <dcterms:created xsi:type="dcterms:W3CDTF">2021-02-18T13:11:00Z</dcterms:created>
  <dcterms:modified xsi:type="dcterms:W3CDTF">2022-04-27T10:07:48Z</dcterms:modified>
</cp:coreProperties>
</file>