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1" r:id="rId4"/>
    <p:sldId id="264" r:id="rId5"/>
    <p:sldId id="266" r:id="rId6"/>
    <p:sldId id="265" r:id="rId7"/>
    <p:sldId id="267" r:id="rId8"/>
    <p:sldId id="263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D4E51-212D-4334-857A-8A720CCDF227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4F452-40A6-461C-977E-507001406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100392"/>
            <a:ext cx="11941575" cy="73920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3770920" y="804339"/>
            <a:ext cx="477566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65135"/>
            <a:ext cx="11941575" cy="739204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2956596" y="804339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11347"/>
            <a:ext cx="11941575" cy="739204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37321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9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0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51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7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5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100392"/>
            <a:ext cx="11941575" cy="7392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770920" y="804339"/>
            <a:ext cx="477566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65135"/>
            <a:ext cx="11941575" cy="7392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956596" y="804339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7030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1125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65135"/>
            <a:ext cx="11941575" cy="739204"/>
          </a:xfrm>
          <a:prstGeom prst="rect">
            <a:avLst/>
          </a:prstGeom>
        </p:spPr>
      </p:pic>
      <p:sp>
        <p:nvSpPr>
          <p:cNvPr id="23" name="Rectangle 22"/>
          <p:cNvSpPr/>
          <p:nvPr userDrawn="1"/>
        </p:nvSpPr>
        <p:spPr>
          <a:xfrm>
            <a:off x="3770920" y="769082"/>
            <a:ext cx="477566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739530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448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006553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279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20218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46273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77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6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7D73342-7DAD-4228-A8E8-AE3B1F1D889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61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780" y="1831682"/>
            <a:ext cx="11199138" cy="189834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 smtClean="0"/>
              <a:t>Course Title : Project </a:t>
            </a:r>
            <a:r>
              <a:rPr lang="en-IN" sz="4400" b="1" dirty="0"/>
              <a:t>Management with Git</a:t>
            </a:r>
            <a:br>
              <a:rPr lang="en-IN" sz="4400" b="1" dirty="0"/>
            </a:br>
            <a:r>
              <a:rPr lang="en-IN" sz="4400" b="1" dirty="0"/>
              <a:t>Course </a:t>
            </a:r>
            <a:r>
              <a:rPr lang="en-IN" sz="4400" b="1" dirty="0" smtClean="0"/>
              <a:t>Code </a:t>
            </a:r>
            <a:r>
              <a:rPr lang="en-IN" sz="4400" b="1" dirty="0"/>
              <a:t>: </a:t>
            </a:r>
            <a:r>
              <a:rPr lang="en-IN" sz="4400" b="1" dirty="0" smtClean="0"/>
              <a:t>BCS358C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26723" y="4173648"/>
            <a:ext cx="4472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solidFill>
                  <a:schemeClr val="bg1"/>
                </a:solidFill>
              </a:rPr>
              <a:t>Faculty In Charge : </a:t>
            </a:r>
          </a:p>
          <a:p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2400" b="1" dirty="0" err="1" smtClean="0">
                <a:solidFill>
                  <a:schemeClr val="bg1"/>
                </a:solidFill>
              </a:rPr>
              <a:t>Mrs.</a:t>
            </a:r>
            <a:r>
              <a:rPr lang="en-GB" sz="2400" b="1" dirty="0" smtClean="0">
                <a:solidFill>
                  <a:schemeClr val="bg1"/>
                </a:solidFill>
              </a:rPr>
              <a:t> Sushma V</a:t>
            </a:r>
          </a:p>
          <a:p>
            <a:r>
              <a:rPr lang="en-GB" sz="2400" b="1" dirty="0" smtClean="0">
                <a:solidFill>
                  <a:schemeClr val="bg1"/>
                </a:solidFill>
              </a:rPr>
              <a:t>Assistant Professor,</a:t>
            </a:r>
          </a:p>
          <a:p>
            <a:r>
              <a:rPr lang="en-GB" sz="2400" b="1" dirty="0" smtClean="0">
                <a:solidFill>
                  <a:schemeClr val="bg1"/>
                </a:solidFill>
              </a:rPr>
              <a:t>Dept. of CSE, SIT, Mysuru.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2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69236" y="2967335"/>
            <a:ext cx="70535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58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55" y="1207095"/>
            <a:ext cx="10515600" cy="721553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 PRESCRIBED BY VTU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789" y="2236468"/>
            <a:ext cx="11767931" cy="4745176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CO1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basics commands related to git repository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the branches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CO3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commands related to Collaboration and Remote Repositories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CO4 -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the commands related to Git Tags, Releases and advanced git operations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CO5 -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and change the git history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55" y="1223146"/>
            <a:ext cx="10515600" cy="72155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- 1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755" y="2076098"/>
            <a:ext cx="10606847" cy="469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Setting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and Basic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-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a new Git repository in a directory. Create a new file and add it to the staging area and commit the changes with an appropriate commit message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Mapped : </a:t>
            </a:r>
          </a:p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1 -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basics commands related to git repository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2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55" y="1223146"/>
            <a:ext cx="10515600" cy="72155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– 2 &amp; 3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755" y="2057991"/>
            <a:ext cx="10606847" cy="469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Creating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Managing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Branches - Create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branch named "feature-branch." Switch to the "master" branch. Merge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"feature-branch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into "master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</a:p>
          <a:p>
            <a:pPr marL="0" indent="0">
              <a:buNone/>
            </a:pPr>
            <a:endParaRPr lang="en-GB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commands to stash your changes, switch branches, and then apply the stashed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Mapped : </a:t>
            </a:r>
          </a:p>
          <a:p>
            <a:pPr marL="0" indent="0">
              <a:buNone/>
            </a:pP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2 -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the branches</a:t>
            </a:r>
            <a:endParaRPr lang="en-GB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4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55" y="1223146"/>
            <a:ext cx="10515600" cy="72155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– 4, 5 &amp; 6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755" y="2039884"/>
            <a:ext cx="10606847" cy="46958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a remote Git repository to your local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the latest changes from a remote repository and rebase your local branch onto the updated remote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branch. </a:t>
            </a:r>
          </a:p>
          <a:p>
            <a:pPr marL="0" indent="0">
              <a:buNone/>
            </a:pPr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command to merge "feature-branch" into "master" while providing a custom commit message for the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Mapped : 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3 -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commands related to Collaboration and Remote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Repositories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254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55" y="1223146"/>
            <a:ext cx="10515600" cy="72155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– 7 &amp; 8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755" y="2162107"/>
            <a:ext cx="10606847" cy="46958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Write the command to create a lightweight Git tag named "v1.0" for a commit in your local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repository.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Write the command to cherry-pick a range of commits from "source-branch" to the current</a:t>
            </a:r>
          </a:p>
          <a:p>
            <a:pPr marL="0" indent="0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branch. </a:t>
            </a:r>
          </a:p>
          <a:p>
            <a:pPr marL="0" indent="0">
              <a:buNone/>
            </a:pPr>
            <a:endParaRPr lang="en-GB" sz="1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3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Mapped : </a:t>
            </a:r>
          </a:p>
          <a:p>
            <a:pPr marL="0" indent="0">
              <a:buNone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4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 the commands related to Git Tags, Releases and advanced git operations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4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55" y="1223146"/>
            <a:ext cx="10515600" cy="721553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– 9, 10, 11 &amp; 12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551" y="2420129"/>
            <a:ext cx="11751398" cy="4695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</a:p>
          <a:p>
            <a:pPr marL="0" indent="0" algn="just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commit ID, how would you use Git to view the details of that specific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commit, including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author, date, and commit message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Write the command to list all commits made by the author "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JohnDoe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between "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2023-01-01" and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"2023-12-31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." </a:t>
            </a:r>
          </a:p>
          <a:p>
            <a:pPr marL="0" indent="0" algn="just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Write the command to display the last five commits in the repository's history.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Write the command to undo the changes introduced by the commit with the ID "abc123". </a:t>
            </a:r>
          </a:p>
          <a:p>
            <a:pPr marL="0" indent="0">
              <a:buNone/>
            </a:pPr>
            <a:endParaRPr lang="en-GB" sz="6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Mapped : </a:t>
            </a:r>
          </a:p>
          <a:p>
            <a:pPr marL="0" indent="0">
              <a:buNone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 5 – Apply various Git commands to view and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the git history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19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81" y="1290391"/>
            <a:ext cx="11075504" cy="885557"/>
          </a:xfrm>
        </p:spPr>
        <p:txBody>
          <a:bodyPr/>
          <a:lstStyle/>
          <a:p>
            <a:pPr algn="ctr"/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 vs RBT Levels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73264"/>
              </p:ext>
            </p:extLst>
          </p:nvPr>
        </p:nvGraphicFramePr>
        <p:xfrm>
          <a:off x="1570273" y="2050524"/>
          <a:ext cx="8777838" cy="4754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581082"/>
                <a:gridCol w="2196756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</a:t>
                      </a:r>
                      <a:r>
                        <a:rPr lang="en-GB" sz="24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OUTCOMES 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RBT LEVELS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CO1 -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the basics commands related to git repository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CO2 -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manage the branches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CO3 -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Apply commands related to Collaboration and Remote Repositories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CO4 -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the commands related to Git Tags, Releases and advanced git operations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CO5 - </a:t>
                      </a: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various Git commands to view and change the git history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3 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8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167" y="1012579"/>
            <a:ext cx="8761413" cy="706964"/>
          </a:xfrm>
        </p:spPr>
        <p:txBody>
          <a:bodyPr/>
          <a:lstStyle/>
          <a:p>
            <a:pPr algn="ctr"/>
            <a:r>
              <a:rPr lang="en-GB" sz="4000" b="1" u="sng" dirty="0" smtClean="0"/>
              <a:t>CO – PO MAPPING </a:t>
            </a:r>
            <a:endParaRPr lang="en-IN" sz="4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678233"/>
              </p:ext>
            </p:extLst>
          </p:nvPr>
        </p:nvGraphicFramePr>
        <p:xfrm>
          <a:off x="861041" y="1727981"/>
          <a:ext cx="10510109" cy="50668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98090"/>
                <a:gridCol w="1048592"/>
                <a:gridCol w="134036"/>
                <a:gridCol w="547305"/>
                <a:gridCol w="771684"/>
                <a:gridCol w="598210"/>
                <a:gridCol w="561399"/>
                <a:gridCol w="690242"/>
                <a:gridCol w="717343"/>
                <a:gridCol w="700397"/>
                <a:gridCol w="767628"/>
                <a:gridCol w="719516"/>
                <a:gridCol w="691375"/>
                <a:gridCol w="656882"/>
                <a:gridCol w="707410"/>
              </a:tblGrid>
              <a:tr h="805429">
                <a:tc>
                  <a:txBody>
                    <a:bodyPr/>
                    <a:lstStyle/>
                    <a:p>
                      <a:pPr marL="185420" indent="-41275" algn="ctr">
                        <a:lnSpc>
                          <a:spcPct val="150000"/>
                        </a:lnSpc>
                        <a:spcBef>
                          <a:spcPts val="10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Code: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95885" marR="94615"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BCS358C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endParaRPr lang="en-IN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12">
                  <a:txBody>
                    <a:bodyPr/>
                    <a:lstStyle/>
                    <a:p>
                      <a:pPr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TITLE: </a:t>
                      </a:r>
                      <a:r>
                        <a:rPr lang="en-US" sz="28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r>
                        <a:rPr lang="en-US" sz="2800" b="1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 with GIT </a:t>
                      </a:r>
                      <a:endParaRPr lang="en-IN" sz="3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1275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ung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0640" algn="ctr">
                        <a:spcBef>
                          <a:spcPts val="590"/>
                        </a:spcBef>
                        <a:spcAft>
                          <a:spcPts val="0"/>
                        </a:spcAft>
                      </a:pP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ung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5636">
                <a:tc rowSpan="2">
                  <a:txBody>
                    <a:bodyPr/>
                    <a:lstStyle/>
                    <a:p>
                      <a:pPr marL="167005" indent="17780"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 of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9535" marR="70485" indent="77470" algn="ctr">
                        <a:lnSpc>
                          <a:spcPts val="115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Outcomes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13">
                  <a:txBody>
                    <a:bodyPr/>
                    <a:lstStyle/>
                    <a:p>
                      <a:pPr marL="1877695" marR="1874520" algn="ctr">
                        <a:lnSpc>
                          <a:spcPts val="105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 Outcomes</a:t>
                      </a:r>
                      <a:endParaRPr lang="en-IN" sz="2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7015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5885" marR="9017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149860" marR="55880" indent="-762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PO2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49860" marR="55245" indent="-762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PO3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0495" marR="55245" indent="-78105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PO4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0495" marR="54610" indent="-762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PO5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0495" marR="56515" indent="-78105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PO6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4780" marR="50165" indent="-78105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PO7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0" marR="11366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PO8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6210" marR="58420" indent="-78105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PO9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015" marR="53340" indent="-4572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PO10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0015" marR="53975" indent="-4572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PO11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19380" marR="55880" indent="-4572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PO12</a:t>
                      </a:r>
                      <a:endParaRPr lang="en-IN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05999">
                <a:tc>
                  <a:txBody>
                    <a:bodyPr/>
                    <a:lstStyle/>
                    <a:p>
                      <a:pPr marL="200025" marR="193675" algn="ctr">
                        <a:lnSpc>
                          <a:spcPts val="1095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05999">
                <a:tc>
                  <a:txBody>
                    <a:bodyPr/>
                    <a:lstStyle/>
                    <a:p>
                      <a:pPr marL="200025" marR="193675" algn="ctr">
                        <a:lnSpc>
                          <a:spcPts val="1075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05999">
                <a:tc>
                  <a:txBody>
                    <a:bodyPr/>
                    <a:lstStyle/>
                    <a:p>
                      <a:pPr marL="200025" marR="193675" algn="ctr">
                        <a:lnSpc>
                          <a:spcPts val="1085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05999">
                <a:tc>
                  <a:txBody>
                    <a:bodyPr/>
                    <a:lstStyle/>
                    <a:p>
                      <a:pPr marL="200025" marR="193675" algn="ctr">
                        <a:lnSpc>
                          <a:spcPts val="1085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CO-4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405999">
                <a:tc>
                  <a:txBody>
                    <a:bodyPr/>
                    <a:lstStyle/>
                    <a:p>
                      <a:pPr marL="200025" marR="193675" algn="ctr">
                        <a:lnSpc>
                          <a:spcPts val="1085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CO-5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323784">
                <a:tc>
                  <a:txBody>
                    <a:bodyPr/>
                    <a:lstStyle/>
                    <a:p>
                      <a:pPr marL="198755" marR="193675" algn="ctr">
                        <a:lnSpc>
                          <a:spcPts val="1075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805429">
                <a:tc>
                  <a:txBody>
                    <a:bodyPr/>
                    <a:lstStyle/>
                    <a:p>
                      <a:pPr marL="198755" marR="193675" algn="ctr">
                        <a:lnSpc>
                          <a:spcPct val="150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Avg. of POS 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 smtClean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64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5461</TotalTime>
  <Words>675</Words>
  <Application>Microsoft Office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Raleway</vt:lpstr>
      <vt:lpstr>Times New Roman</vt:lpstr>
      <vt:lpstr>Wingdings 3</vt:lpstr>
      <vt:lpstr>Ion Boardroom</vt:lpstr>
      <vt:lpstr>Course Title : Project Management with Git Course Code : BCS358C</vt:lpstr>
      <vt:lpstr>COURSE OUTCOMES PRESCRIBED BY VTU</vt:lpstr>
      <vt:lpstr>PROGRAM - 1</vt:lpstr>
      <vt:lpstr>PROGRAM – 2 &amp; 3</vt:lpstr>
      <vt:lpstr>PROGRAM – 4, 5 &amp; 6</vt:lpstr>
      <vt:lpstr>PROGRAM – 7 &amp; 8</vt:lpstr>
      <vt:lpstr>PROGRAM – 9, 10, 11 &amp; 12</vt:lpstr>
      <vt:lpstr>Course Outcomes vs RBT Levels</vt:lpstr>
      <vt:lpstr>CO – PO MAPPING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INTEL</cp:lastModifiedBy>
  <cp:revision>60</cp:revision>
  <dcterms:created xsi:type="dcterms:W3CDTF">2024-11-07T08:11:46Z</dcterms:created>
  <dcterms:modified xsi:type="dcterms:W3CDTF">2025-08-29T10:44:34Z</dcterms:modified>
</cp:coreProperties>
</file>