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6"/>
  </p:notesMasterIdLst>
  <p:sldIdLst>
    <p:sldId id="256" r:id="rId2"/>
    <p:sldId id="258" r:id="rId3"/>
    <p:sldId id="271" r:id="rId4"/>
    <p:sldId id="272" r:id="rId5"/>
    <p:sldId id="273" r:id="rId6"/>
    <p:sldId id="274" r:id="rId7"/>
    <p:sldId id="270" r:id="rId8"/>
    <p:sldId id="275" r:id="rId9"/>
    <p:sldId id="276" r:id="rId10"/>
    <p:sldId id="277" r:id="rId11"/>
    <p:sldId id="278" r:id="rId12"/>
    <p:sldId id="279" r:id="rId13"/>
    <p:sldId id="280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D4E51-212D-4334-857A-8A720CCDF227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4F452-40A6-461C-977E-507001406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01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923F103-BC34-4FE4-A40E-EDDEECFDA5D0}" type="datetimeFigureOut">
              <a:rPr lang="en-US" smtClean="0"/>
              <a:pPr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5212" y="100392"/>
            <a:ext cx="11941575" cy="73920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770920" y="804339"/>
            <a:ext cx="477566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/>
            <a:r>
              <a:rPr lang="en-GB" b="1" i="0" dirty="0" smtClean="0">
                <a:solidFill>
                  <a:srgbClr val="05103B"/>
                </a:solidFill>
                <a:effectLst/>
                <a:latin typeface="Raleway"/>
              </a:rPr>
              <a:t>Computer Science and Engineering (CSE)</a:t>
            </a:r>
            <a:endParaRPr lang="en-GB" b="1" i="0" dirty="0">
              <a:solidFill>
                <a:srgbClr val="05103B"/>
              </a:solidFill>
              <a:effectLst/>
              <a:latin typeface="Raleway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5212" y="65135"/>
            <a:ext cx="11941575" cy="739204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2956596" y="804339"/>
            <a:ext cx="640431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/>
            <a:r>
              <a:rPr lang="en-GB" b="1" i="0" dirty="0" smtClean="0">
                <a:solidFill>
                  <a:srgbClr val="05103B"/>
                </a:solidFill>
                <a:effectLst/>
                <a:latin typeface="Raleway"/>
              </a:rPr>
              <a:t>Department of Computer Science and Engineering (CSE)</a:t>
            </a:r>
            <a:endParaRPr lang="en-GB" b="1" i="0" dirty="0">
              <a:solidFill>
                <a:srgbClr val="05103B"/>
              </a:solidFill>
              <a:effectLst/>
              <a:latin typeface="Raleway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5212" y="11347"/>
            <a:ext cx="11941575" cy="73920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2956596" y="777445"/>
            <a:ext cx="640431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GB" b="1" i="0" dirty="0" smtClean="0">
                <a:solidFill>
                  <a:srgbClr val="05103B"/>
                </a:solidFill>
                <a:effectLst/>
                <a:latin typeface="Raleway"/>
              </a:rPr>
              <a:t>Department of Computer Science and Engineering (CSE)</a:t>
            </a:r>
            <a:endParaRPr lang="en-GB" b="1" i="0" dirty="0">
              <a:solidFill>
                <a:srgbClr val="05103B"/>
              </a:solidFill>
              <a:effectLst/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53194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3342-7DAD-4228-A8E8-AE3B1F1D8895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AB25-4EAB-4F8C-B25F-EE5EE283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08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D73342-7DAD-4228-A8E8-AE3B1F1D8895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E1AB25-4EAB-4F8C-B25F-EE5EE283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5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D73342-7DAD-4228-A8E8-AE3B1F1D8895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E1AB25-4EAB-4F8C-B25F-EE5EE283DF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68993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D73342-7DAD-4228-A8E8-AE3B1F1D8895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E1AB25-4EAB-4F8C-B25F-EE5EE283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42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3342-7DAD-4228-A8E8-AE3B1F1D8895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AB25-4EAB-4F8C-B25F-EE5EE283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89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3342-7DAD-4228-A8E8-AE3B1F1D8895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AB25-4EAB-4F8C-B25F-EE5EE283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034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3342-7DAD-4228-A8E8-AE3B1F1D8895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AB25-4EAB-4F8C-B25F-EE5EE283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23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D73342-7DAD-4228-A8E8-AE3B1F1D8895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E1AB25-4EAB-4F8C-B25F-EE5EE283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229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5212" y="100392"/>
            <a:ext cx="11941575" cy="73920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770920" y="804339"/>
            <a:ext cx="477566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/>
            <a:r>
              <a:rPr lang="en-GB" b="1" i="0" dirty="0" smtClean="0">
                <a:solidFill>
                  <a:srgbClr val="05103B"/>
                </a:solidFill>
                <a:effectLst/>
                <a:latin typeface="Raleway"/>
              </a:rPr>
              <a:t>Computer Science and Engineering (CSE)</a:t>
            </a:r>
            <a:endParaRPr lang="en-GB" b="1" i="0" dirty="0">
              <a:solidFill>
                <a:srgbClr val="05103B"/>
              </a:solidFill>
              <a:effectLst/>
              <a:latin typeface="Raleway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5212" y="65135"/>
            <a:ext cx="11941575" cy="73920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956596" y="804339"/>
            <a:ext cx="640431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/>
            <a:r>
              <a:rPr lang="en-GB" b="1" i="0" dirty="0" smtClean="0">
                <a:solidFill>
                  <a:srgbClr val="05103B"/>
                </a:solidFill>
                <a:effectLst/>
                <a:latin typeface="Raleway"/>
              </a:rPr>
              <a:t>Department of Computer Science and Engineering (CSE)</a:t>
            </a:r>
            <a:endParaRPr lang="en-GB" b="1" i="0" dirty="0">
              <a:solidFill>
                <a:srgbClr val="05103B"/>
              </a:solidFill>
              <a:effectLst/>
              <a:latin typeface="Raleway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5212" y="38241"/>
            <a:ext cx="11941575" cy="739204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2956596" y="777445"/>
            <a:ext cx="640431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/>
            <a:r>
              <a:rPr lang="en-GB" b="1" i="0" dirty="0" smtClean="0">
                <a:solidFill>
                  <a:srgbClr val="05103B"/>
                </a:solidFill>
                <a:effectLst/>
                <a:latin typeface="Raleway"/>
              </a:rPr>
              <a:t>Department of Computer Science and Engineering (CSE)</a:t>
            </a:r>
            <a:endParaRPr lang="en-GB" b="1" i="0" dirty="0">
              <a:solidFill>
                <a:srgbClr val="05103B"/>
              </a:solidFill>
              <a:effectLst/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170304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3342-7DAD-4228-A8E8-AE3B1F1D8895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AB25-4EAB-4F8C-B25F-EE5EE283DFB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5212" y="38241"/>
            <a:ext cx="11941575" cy="73920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2956596" y="777445"/>
            <a:ext cx="640431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GB" b="1" i="0" dirty="0" smtClean="0">
                <a:solidFill>
                  <a:srgbClr val="05103B"/>
                </a:solidFill>
                <a:effectLst/>
                <a:latin typeface="Raleway"/>
              </a:rPr>
              <a:t>Department of Computer Science and Engineering (CSE)</a:t>
            </a:r>
            <a:endParaRPr lang="en-GB" b="1" i="0" dirty="0">
              <a:solidFill>
                <a:srgbClr val="05103B"/>
              </a:solidFill>
              <a:effectLst/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165590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D73342-7DAD-4228-A8E8-AE3B1F1D8895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0E1AB25-4EAB-4F8C-B25F-EE5EE283DFB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5212" y="65135"/>
            <a:ext cx="11941575" cy="739204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3770920" y="769082"/>
            <a:ext cx="477566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/>
            <a:r>
              <a:rPr lang="en-GB" b="1" i="0" dirty="0" smtClean="0">
                <a:solidFill>
                  <a:srgbClr val="05103B"/>
                </a:solidFill>
                <a:effectLst/>
                <a:latin typeface="Raleway"/>
              </a:rPr>
              <a:t>Computer Science and Engineering (CSE)</a:t>
            </a:r>
            <a:endParaRPr lang="en-GB" b="1" i="0" dirty="0">
              <a:solidFill>
                <a:srgbClr val="05103B"/>
              </a:solidFill>
              <a:effectLst/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78395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3342-7DAD-4228-A8E8-AE3B1F1D8895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AB25-4EAB-4F8C-B25F-EE5EE283DFB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5212" y="38241"/>
            <a:ext cx="11941575" cy="739204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2956596" y="777445"/>
            <a:ext cx="640431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/>
            <a:r>
              <a:rPr lang="en-GB" b="1" i="0" dirty="0" smtClean="0">
                <a:solidFill>
                  <a:srgbClr val="05103B"/>
                </a:solidFill>
                <a:effectLst/>
                <a:latin typeface="Raleway"/>
              </a:rPr>
              <a:t>Department of Computer Science and Engineering (CSE)</a:t>
            </a:r>
            <a:endParaRPr lang="en-GB" b="1" i="0" dirty="0">
              <a:solidFill>
                <a:srgbClr val="05103B"/>
              </a:solidFill>
              <a:effectLst/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00844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3342-7DAD-4228-A8E8-AE3B1F1D8895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AB25-4EAB-4F8C-B25F-EE5EE283DFB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5212" y="38241"/>
            <a:ext cx="11941575" cy="73920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3006553" y="777445"/>
            <a:ext cx="640431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GB" b="1" i="0" dirty="0" smtClean="0">
                <a:solidFill>
                  <a:srgbClr val="05103B"/>
                </a:solidFill>
                <a:effectLst/>
                <a:latin typeface="Raleway"/>
              </a:rPr>
              <a:t>Department of Computer Science and Engineering (CSE)</a:t>
            </a:r>
            <a:endParaRPr lang="en-GB" b="1" i="0" dirty="0">
              <a:solidFill>
                <a:srgbClr val="05103B"/>
              </a:solidFill>
              <a:effectLst/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2906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3342-7DAD-4228-A8E8-AE3B1F1D8895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AB25-4EAB-4F8C-B25F-EE5EE283DFB2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5212" y="38241"/>
            <a:ext cx="11941575" cy="739204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2956596" y="777445"/>
            <a:ext cx="640431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pPr algn="ctr"/>
            <a:r>
              <a:rPr lang="en-GB" b="1" i="0" dirty="0" smtClean="0">
                <a:solidFill>
                  <a:srgbClr val="05103B"/>
                </a:solidFill>
                <a:effectLst/>
                <a:latin typeface="Raleway"/>
              </a:rPr>
              <a:t>Department of Computer Science and Engineering (CSE)</a:t>
            </a:r>
            <a:endParaRPr lang="en-GB" b="1" i="0" dirty="0">
              <a:solidFill>
                <a:srgbClr val="05103B"/>
              </a:solidFill>
              <a:effectLst/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8410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3342-7DAD-4228-A8E8-AE3B1F1D8895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AB25-4EAB-4F8C-B25F-EE5EE283DFB2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5212" y="38241"/>
            <a:ext cx="11941575" cy="739204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2956596" y="777445"/>
            <a:ext cx="640431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GB" b="1" i="0" dirty="0" smtClean="0">
                <a:solidFill>
                  <a:srgbClr val="05103B"/>
                </a:solidFill>
                <a:effectLst/>
                <a:latin typeface="Raleway"/>
              </a:rPr>
              <a:t>Department of Computer Science and Engineering (CSE)</a:t>
            </a:r>
            <a:endParaRPr lang="en-GB" b="1" i="0" dirty="0">
              <a:solidFill>
                <a:srgbClr val="05103B"/>
              </a:solidFill>
              <a:effectLst/>
              <a:latin typeface="Raleway"/>
            </a:endParaRPr>
          </a:p>
        </p:txBody>
      </p:sp>
    </p:spTree>
    <p:extLst>
      <p:ext uri="{BB962C8B-B14F-4D97-AF65-F5344CB8AC3E}">
        <p14:creationId xmlns:p14="http://schemas.microsoft.com/office/powerpoint/2010/main" val="378611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3342-7DAD-4228-A8E8-AE3B1F1D8895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AB25-4EAB-4F8C-B25F-EE5EE283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26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3342-7DAD-4228-A8E8-AE3B1F1D8895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AB25-4EAB-4F8C-B25F-EE5EE283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5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73342-7DAD-4228-A8E8-AE3B1F1D8895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1AB25-4EAB-4F8C-B25F-EE5EE283DF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11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  <p:sldLayoutId id="2147483661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8352" y="2064189"/>
            <a:ext cx="11199138" cy="896293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25077" y="4309030"/>
            <a:ext cx="4780229" cy="19389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Faculty In Charge : </a:t>
            </a:r>
          </a:p>
          <a:p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Prof. Sushma V</a:t>
            </a:r>
          </a:p>
          <a:p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</a:t>
            </a:r>
          </a:p>
          <a:p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SIT, Mysuru.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605" y="3956833"/>
            <a:ext cx="2064868" cy="2591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8025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40533" y="1319744"/>
            <a:ext cx="975722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External Scripting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is placed in a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separate .</a:t>
            </a:r>
            <a:r>
              <a:rPr kumimoji="0" 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linked to the HTML with &lt;script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="file.js"&gt;&lt;/script&gt;.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 for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reusability, cleaner code, and easier maintenance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5868" y="3173456"/>
            <a:ext cx="6096000" cy="28623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IN" dirty="0"/>
              <a:t>&lt;!DOCTYPE html&gt;</a:t>
            </a:r>
          </a:p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  &lt;title&gt;External JS Example&lt;/title&gt;</a:t>
            </a:r>
          </a:p>
          <a:p>
            <a:r>
              <a:rPr lang="en-IN" dirty="0"/>
              <a:t>  &lt;script </a:t>
            </a:r>
            <a:r>
              <a:rPr lang="en-IN" dirty="0" err="1"/>
              <a:t>src</a:t>
            </a:r>
            <a:r>
              <a:rPr lang="en-IN" dirty="0"/>
              <a:t>="script.js"&gt;&lt;/script&gt;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r>
              <a:rPr lang="en-IN" dirty="0"/>
              <a:t>  &lt;button </a:t>
            </a:r>
            <a:r>
              <a:rPr lang="en-IN" dirty="0" err="1"/>
              <a:t>onclick</a:t>
            </a:r>
            <a:r>
              <a:rPr lang="en-IN" dirty="0"/>
              <a:t>="greet()"&gt;Click Me&lt;/button&gt;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3540" y="5266915"/>
            <a:ext cx="4357735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function greet() {</a:t>
            </a:r>
          </a:p>
          <a:p>
            <a:r>
              <a:rPr lang="en-IN" dirty="0"/>
              <a:t>  alert("Hello from External Script!");</a:t>
            </a:r>
          </a:p>
          <a:p>
            <a:r>
              <a:rPr lang="en-IN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0" y="4419951"/>
            <a:ext cx="196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script.js</a:t>
            </a:r>
            <a:endParaRPr lang="en-IN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9144000" y="4789283"/>
            <a:ext cx="434566" cy="371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1592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8693" y="909229"/>
            <a:ext cx="8610600" cy="1293028"/>
          </a:xfrm>
        </p:spPr>
        <p:txBody>
          <a:bodyPr/>
          <a:lstStyle/>
          <a:p>
            <a:pPr algn="ctr"/>
            <a:r>
              <a:rPr lang="en-GB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SETUP 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99822" y="1772041"/>
            <a:ext cx="9914121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Server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development tool (an extension and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package) that automatically reloads your web page whenever you make changes to the code. It's super useful when building HTML, CSS, and JavaScript projects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Ways to Use Live </a:t>
            </a:r>
            <a:r>
              <a:rPr lang="en-GB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Server:</a:t>
            </a:r>
          </a:p>
          <a:p>
            <a:pPr marL="457200" lvl="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(Extension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</a:p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Open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Code.Go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Extensions (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Ctrl+Shift+X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).Search for "Live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Server“. Install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	Open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HTML file, right-click, and choose “Open with Live Server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”.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launch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project in the browser at http://127.0.0.1:5500/ (default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lvl="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 startAt="2"/>
            </a:pP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Package (for Node.js users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0888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ESLint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ESLint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popular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linter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tool that analyzes your code for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errors, bugs, and style issues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maintain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coding standards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across a project.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ESLint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published as a Node.js module on the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(Node Package Manager) repository.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34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315" y="901532"/>
            <a:ext cx="11081441" cy="1293028"/>
          </a:xfrm>
        </p:spPr>
        <p:txBody>
          <a:bodyPr/>
          <a:lstStyle/>
          <a:p>
            <a:pPr algn="ctr"/>
            <a:r>
              <a:rPr lang="en-GB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IDENTIFIERS 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given to elements in a program, such as: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Constants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basically a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 use to identify a piece of data or code.</a:t>
            </a:r>
          </a:p>
        </p:txBody>
      </p:sp>
    </p:spTree>
    <p:extLst>
      <p:ext uri="{BB962C8B-B14F-4D97-AF65-F5344CB8AC3E}">
        <p14:creationId xmlns:p14="http://schemas.microsoft.com/office/powerpoint/2010/main" val="4030701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569236" y="2967335"/>
            <a:ext cx="705353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perspectiveContrastingRightFacing"/>
              <a:lightRig rig="threePt" dir="t"/>
            </a:scene3d>
          </a:bodyPr>
          <a:lstStyle/>
          <a:p>
            <a:pPr algn="ctr"/>
            <a:r>
              <a:rPr lang="en-US" sz="96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</a:t>
            </a:r>
            <a:endParaRPr lang="en-US" sz="9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258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955" y="1207095"/>
            <a:ext cx="10515600" cy="721553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sz="3600" b="1" u="sng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6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789" y="2326741"/>
            <a:ext cx="11767931" cy="5282697"/>
          </a:xfrm>
        </p:spPr>
        <p:txBody>
          <a:bodyPr>
            <a:noAutofit/>
          </a:bodyPr>
          <a:lstStyle/>
          <a:p>
            <a:pPr algn="just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(often abbreviated as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 </a:t>
            </a:r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makes web pages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structures the content (like headings, paragraphs, buttons).</a:t>
            </a:r>
          </a:p>
          <a:p>
            <a:pPr lvl="1" algn="just"/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styles the content (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layouts, fonts).</a:t>
            </a:r>
          </a:p>
          <a:p>
            <a:pPr lvl="1" algn="just"/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adds 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(animations, form validation, interactivity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 algn="just"/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created in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1995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is now one of the most widely used languages, not just for web browsers, but also for </a:t>
            </a:r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servers, mobile apps, and desktop apps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26" name="Picture 2" descr="JavaScript | Coding Help Wikia | Fand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603" y="671623"/>
            <a:ext cx="1655118" cy="165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2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85800" y="1290831"/>
            <a:ext cx="10261349" cy="1293028"/>
          </a:xfr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GB" b="1" u="sng" dirty="0"/>
              <a:t>Scripting Language </a:t>
            </a:r>
            <a:r>
              <a:rPr lang="en-GB" b="1" u="sng" dirty="0" err="1"/>
              <a:t>vs</a:t>
            </a:r>
            <a:r>
              <a:rPr lang="en-GB" b="1" u="sng" dirty="0"/>
              <a:t> Programming Language</a:t>
            </a:r>
            <a:endParaRPr lang="en-IN" b="1" u="sng" dirty="0"/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685800" y="2833875"/>
            <a:ext cx="10820400" cy="4024125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scripting and programming languages are used to write code, but they differ in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they are used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Execution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Usually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machine code before execution. (e.g., C, C++, Java)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Scripting Language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Usually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by line at runtime. (e.g., Python, JavaScript, PHP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Purpose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Used to build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full-fledged applications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operating systems, drivers, and performance-heavy software.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Scripting Language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Mainly used to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tasks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control existing software, or add functionality.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129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Development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More complex, takes longer to write and debug.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Scripting Language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Simple, shorter development cycles, easy to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test.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C, C++, Java, Go, Rust.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Scripting Languages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PHP, Ruby, Bash, Perl.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14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425" y="1370955"/>
            <a:ext cx="10820400" cy="129302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JavaScript is Called a Scripting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31136" y="2808567"/>
            <a:ext cx="10911689" cy="390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Originally, JavaScript was created (in 1995) as a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client-side scripting language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add simple interactivity to web pages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was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interpreted by browsers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(line by line, no compilation needed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Typical uses were things like form validation, popups, or animations — small "scripts" rather than full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35340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945" y="1087927"/>
            <a:ext cx="10700442" cy="1293028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JavaScript is Also a Programming 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Language?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69577" y="2728337"/>
            <a:ext cx="1097317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 time, JavaScript evolved with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powerful engines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like Chrome’s V8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JavaScript can now run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outside the browser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build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full-fledged applications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(servers, APIs, mobile apps, desktop apps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supports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OOP (Object-Oriented Programming), Functional Programming, asynchronous programming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more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makes it capable of doing everything a "traditional programming language" does.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started as a scripting language (used inside browsers to control web pages).Today, it’s a full-fledged programming language that can be used for both scripting and application development.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08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338404" y="1533917"/>
            <a:ext cx="8610600" cy="883358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JavaScript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Runs?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40532" y="2991265"/>
            <a:ext cx="10820400" cy="4024125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Browser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Almost every modern web browser has a built-in JavaScript engine (like Chrome’s V8, Firefox’s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SpiderMonkey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Servers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Using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JavaScript can run outside the browser to handle backend logic.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722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853" y="1660406"/>
            <a:ext cx="11183293" cy="4024125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ways of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writting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 depending on the platform : 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 Scripting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Scripting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Scripting</a:t>
            </a:r>
          </a:p>
        </p:txBody>
      </p:sp>
    </p:spTree>
    <p:extLst>
      <p:ext uri="{BB962C8B-B14F-4D97-AF65-F5344CB8AC3E}">
        <p14:creationId xmlns:p14="http://schemas.microsoft.com/office/powerpoint/2010/main" val="4142175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205965" y="1545598"/>
            <a:ext cx="1098411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Inline Scripting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JavaScript code is written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directly inside an HTML element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an attribute like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onmouseover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Usually used for very small scripts.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 &lt;button </a:t>
            </a:r>
            <a:r>
              <a:rPr lang="en-GB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="alert('Hello Inline Script!')"&gt;Click Me&lt;/button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</a:t>
            </a:r>
            <a:r>
              <a:rPr lang="en-GB" sz="1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Scripting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written inside the same HTML file, within a &lt;script&gt; tag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Good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small/medium scripts on a single page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: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0" y="2973876"/>
            <a:ext cx="4384895" cy="36625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&lt;html&gt;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&lt;head&gt;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&lt;title&gt;Internal JS Example&lt;/title&gt;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&lt;script&gt;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function greet() {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alert("Hello from Internal Script!");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&lt;/script&gt;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&lt;/head&gt;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&lt;body&gt;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&lt;button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onclick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="greet()"&gt;Click Me&lt;/button&gt;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7565929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8398</TotalTime>
  <Words>900</Words>
  <Application>Microsoft Office PowerPoint</Application>
  <PresentationFormat>Widescreen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Raleway</vt:lpstr>
      <vt:lpstr>Times New Roman</vt:lpstr>
      <vt:lpstr>Wingdings</vt:lpstr>
      <vt:lpstr>Vapor Trail</vt:lpstr>
      <vt:lpstr>INTRODUCTION TO JAVASCRIPT</vt:lpstr>
      <vt:lpstr>What is javascript?</vt:lpstr>
      <vt:lpstr>Scripting Language vs Programming Language</vt:lpstr>
      <vt:lpstr>PowerPoint Presentation</vt:lpstr>
      <vt:lpstr>Why JavaScript is Called a Scripting Language?</vt:lpstr>
      <vt:lpstr>Why JavaScript is Also a Programming Language?</vt:lpstr>
      <vt:lpstr>Where JavaScript Runs?</vt:lpstr>
      <vt:lpstr>PowerPoint Presentation</vt:lpstr>
      <vt:lpstr>PowerPoint Presentation</vt:lpstr>
      <vt:lpstr>PowerPoint Presentation</vt:lpstr>
      <vt:lpstr>ENVIRONMENT SETUP </vt:lpstr>
      <vt:lpstr>PowerPoint Presentation</vt:lpstr>
      <vt:lpstr>IDENTIFIERS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INTEL</cp:lastModifiedBy>
  <cp:revision>85</cp:revision>
  <dcterms:created xsi:type="dcterms:W3CDTF">2024-11-07T08:11:46Z</dcterms:created>
  <dcterms:modified xsi:type="dcterms:W3CDTF">2025-08-29T03:56:06Z</dcterms:modified>
</cp:coreProperties>
</file>