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72" r:id="rId2"/>
    <p:sldId id="258" r:id="rId3"/>
    <p:sldId id="259" r:id="rId4"/>
    <p:sldId id="261" r:id="rId5"/>
    <p:sldId id="263" r:id="rId6"/>
    <p:sldId id="262" r:id="rId7"/>
    <p:sldId id="266" r:id="rId8"/>
    <p:sldId id="271" r:id="rId9"/>
    <p:sldId id="265" r:id="rId10"/>
    <p:sldId id="270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26F53-A1C6-46E4-A23B-F87F1B44D4C1}" v="34" dt="2023-10-10T16:28:23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8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44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4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0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6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1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9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1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50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B51387-DF62-4500-88D6-AEF5409C4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67FB93-E092-450C-8675-960F10D5C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light bulb with a wire plugged into a wall outlet&#10;&#10;Description automatically generated">
            <a:extLst>
              <a:ext uri="{FF2B5EF4-FFF2-40B4-BE49-F238E27FC236}">
                <a16:creationId xmlns:a16="http://schemas.microsoft.com/office/drawing/2014/main" id="{4F73338B-D3A1-617F-3C3F-7426FD9FA5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388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DF15455-079F-0E48-4F0D-BDC7A0C65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" y="0"/>
            <a:ext cx="5438775" cy="99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ENERGY CONSUMPTION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7E65CC-DFBC-4C03-1EA3-71EDDCB81163}"/>
              </a:ext>
            </a:extLst>
          </p:cNvPr>
          <p:cNvSpPr txBox="1"/>
          <p:nvPr/>
        </p:nvSpPr>
        <p:spPr>
          <a:xfrm flipH="1">
            <a:off x="3678437" y="5004318"/>
            <a:ext cx="680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083D0-9931-22E7-A8C8-7F2F6B3106B1}"/>
              </a:ext>
            </a:extLst>
          </p:cNvPr>
          <p:cNvSpPr txBox="1"/>
          <p:nvPr/>
        </p:nvSpPr>
        <p:spPr>
          <a:xfrm flipH="1">
            <a:off x="10481388" y="6350164"/>
            <a:ext cx="1639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Dt: 10/10/2023</a:t>
            </a:r>
          </a:p>
        </p:txBody>
      </p:sp>
    </p:spTree>
    <p:extLst>
      <p:ext uri="{BB962C8B-B14F-4D97-AF65-F5344CB8AC3E}">
        <p14:creationId xmlns:p14="http://schemas.microsoft.com/office/powerpoint/2010/main" val="309716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6133-1D3F-790C-1586-B0091EA2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810" y="394218"/>
            <a:ext cx="9922764" cy="1294228"/>
          </a:xfrm>
        </p:spPr>
        <p:txBody>
          <a:bodyPr>
            <a:normAutofit/>
          </a:bodyPr>
          <a:lstStyle/>
          <a:p>
            <a:r>
              <a:rPr lang="en-US" sz="4000" dirty="0"/>
              <a:t>Business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6DA9-1C81-BA97-1864-FB76086F5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483567"/>
            <a:ext cx="8694039" cy="4802933"/>
          </a:xfrm>
        </p:spPr>
        <p:txBody>
          <a:bodyPr>
            <a:normAutofit/>
          </a:bodyPr>
          <a:lstStyle/>
          <a:p>
            <a:r>
              <a:rPr lang="en-US" b="1" dirty="0"/>
              <a:t>ARIMA(2,1,0) </a:t>
            </a:r>
            <a:r>
              <a:rPr lang="en-US" dirty="0"/>
              <a:t>is our Best Model which is used to forecast Energy Consumption trends for Romania</a:t>
            </a:r>
          </a:p>
          <a:p>
            <a:r>
              <a:rPr lang="en-US" dirty="0"/>
              <a:t>Policy Recommendations</a:t>
            </a:r>
          </a:p>
          <a:p>
            <a:r>
              <a:rPr lang="en-US" dirty="0"/>
              <a:t>Price Prediction and Hedging Strategies</a:t>
            </a:r>
          </a:p>
          <a:p>
            <a:r>
              <a:rPr lang="en-US" dirty="0"/>
              <a:t>Better Decision Making</a:t>
            </a:r>
          </a:p>
          <a:p>
            <a:r>
              <a:rPr lang="en-US" dirty="0"/>
              <a:t>Handling Energy Demands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36575-D14D-AF36-7C53-E87DA307CC31}"/>
              </a:ext>
            </a:extLst>
          </p:cNvPr>
          <p:cNvSpPr txBox="1"/>
          <p:nvPr/>
        </p:nvSpPr>
        <p:spPr>
          <a:xfrm flipH="1">
            <a:off x="11055842" y="6304775"/>
            <a:ext cx="467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5275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9097-AFF0-158E-4DCE-B0696B98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236" y="2414220"/>
            <a:ext cx="4388156" cy="2400376"/>
          </a:xfrm>
        </p:spPr>
        <p:txBody>
          <a:bodyPr>
            <a:normAutofit/>
          </a:bodyPr>
          <a:lstStyle/>
          <a:p>
            <a:r>
              <a:rPr lang="en-US" sz="5600" dirty="0"/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EE166-49E7-7737-84A5-2458AC9E4C2C}"/>
              </a:ext>
            </a:extLst>
          </p:cNvPr>
          <p:cNvSpPr txBox="1"/>
          <p:nvPr/>
        </p:nvSpPr>
        <p:spPr>
          <a:xfrm flipH="1">
            <a:off x="11055842" y="6304775"/>
            <a:ext cx="467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2825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0DC026F-444B-46C9-BCBE-329183BF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4A90A-D864-C51E-D331-FBA67F3D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369026"/>
            <a:ext cx="10270671" cy="1188720"/>
          </a:xfrm>
        </p:spPr>
        <p:txBody>
          <a:bodyPr>
            <a:normAutofit/>
          </a:bodyPr>
          <a:lstStyle/>
          <a:p>
            <a:r>
              <a:rPr lang="en-US" sz="4000" dirty="0"/>
              <a:t>Problem Statement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5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F2B44-3BF9-8699-6BBF-2717BC5EF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920357"/>
            <a:ext cx="5701780" cy="397425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Need for a comprehensive understanding and prediction of Romania’s weekly electricity consumption patterns over a span of 4.5 years to guide efficient resource allocation, policy-making, and sustainable energy practices.</a:t>
            </a:r>
          </a:p>
        </p:txBody>
      </p:sp>
      <p:pic>
        <p:nvPicPr>
          <p:cNvPr id="38" name="Picture 37" descr="Graph on document with pen">
            <a:extLst>
              <a:ext uri="{FF2B5EF4-FFF2-40B4-BE49-F238E27FC236}">
                <a16:creationId xmlns:a16="http://schemas.microsoft.com/office/drawing/2014/main" id="{A106B551-D3A3-39F4-E3D4-91F0F386D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17" r="-2" b="-2"/>
          <a:stretch/>
        </p:blipFill>
        <p:spPr>
          <a:xfrm>
            <a:off x="7361853" y="1967010"/>
            <a:ext cx="4568891" cy="349805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52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98DDA1-7D4E-2C27-5F2A-D416F6AF39ED}"/>
              </a:ext>
            </a:extLst>
          </p:cNvPr>
          <p:cNvSpPr txBox="1"/>
          <p:nvPr/>
        </p:nvSpPr>
        <p:spPr>
          <a:xfrm flipH="1">
            <a:off x="11055842" y="6304775"/>
            <a:ext cx="467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2148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6299-ED8E-5746-6DAE-C249C036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3785596" cy="2042160"/>
          </a:xfrm>
        </p:spPr>
        <p:txBody>
          <a:bodyPr>
            <a:normAutofit/>
          </a:bodyPr>
          <a:lstStyle/>
          <a:p>
            <a:r>
              <a:rPr lang="en-US" sz="4000" dirty="0"/>
              <a:t>Data Description: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B88A-5E9D-1152-57FE-12A73B31B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089" y="2245220"/>
            <a:ext cx="3675826" cy="295750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700" dirty="0"/>
              <a:t>Source of Data: Kaggle.</a:t>
            </a:r>
          </a:p>
          <a:p>
            <a:pPr>
              <a:lnSpc>
                <a:spcPct val="120000"/>
              </a:lnSpc>
            </a:pPr>
            <a:r>
              <a:rPr lang="en-US" sz="1700" dirty="0"/>
              <a:t>Time Span: Weekly intervals from 2019 to 2023.</a:t>
            </a:r>
          </a:p>
          <a:p>
            <a:pPr>
              <a:lnSpc>
                <a:spcPct val="120000"/>
              </a:lnSpc>
            </a:pPr>
            <a:r>
              <a:rPr lang="en-US" sz="1700" dirty="0"/>
              <a:t>Data Focus: Electricity Consumption.</a:t>
            </a:r>
          </a:p>
          <a:p>
            <a:pPr>
              <a:lnSpc>
                <a:spcPct val="120000"/>
              </a:lnSpc>
            </a:pPr>
            <a:r>
              <a:rPr lang="en-US" sz="1700" dirty="0"/>
              <a:t>Measurement Unit: Kilowatts (kW).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137F7-BC2A-6A9A-5EBE-4EE46A1A1BE0}"/>
              </a:ext>
            </a:extLst>
          </p:cNvPr>
          <p:cNvSpPr txBox="1"/>
          <p:nvPr/>
        </p:nvSpPr>
        <p:spPr>
          <a:xfrm flipH="1">
            <a:off x="11055842" y="6304775"/>
            <a:ext cx="467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05131-4A20-E9D3-7088-B988ACF1B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010" y="2586933"/>
            <a:ext cx="5525138" cy="16841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680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219C-F9DA-6DE5-3028-D3C0CB13F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704" y="102256"/>
            <a:ext cx="9922764" cy="1294228"/>
          </a:xfrm>
        </p:spPr>
        <p:txBody>
          <a:bodyPr>
            <a:normAutofit/>
          </a:bodyPr>
          <a:lstStyle/>
          <a:p>
            <a:r>
              <a:rPr lang="en-US" sz="4000" dirty="0"/>
              <a:t>Time Series Exploration</a:t>
            </a:r>
          </a:p>
        </p:txBody>
      </p:sp>
      <p:pic>
        <p:nvPicPr>
          <p:cNvPr id="4" name="Picture 3" descr="A group of graphs showing the difference between two people&#10;&#10;Description automatically generated with medium confidence">
            <a:extLst>
              <a:ext uri="{FF2B5EF4-FFF2-40B4-BE49-F238E27FC236}">
                <a16:creationId xmlns:a16="http://schemas.microsoft.com/office/drawing/2014/main" id="{CA43C8CC-205C-F180-67FF-2F7C43B63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67" y="924425"/>
            <a:ext cx="3568648" cy="26021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graph of a seasonal cycle&#10;&#10;Description automatically generated">
            <a:extLst>
              <a:ext uri="{FF2B5EF4-FFF2-40B4-BE49-F238E27FC236}">
                <a16:creationId xmlns:a16="http://schemas.microsoft.com/office/drawing/2014/main" id="{DF93BD6B-191E-F379-C5B1-D138C4E0D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670" y="880653"/>
            <a:ext cx="3751120" cy="26021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graph of a graph showing the number of the year&#10;&#10;Description automatically generated with medium confidence">
            <a:extLst>
              <a:ext uri="{FF2B5EF4-FFF2-40B4-BE49-F238E27FC236}">
                <a16:creationId xmlns:a16="http://schemas.microsoft.com/office/drawing/2014/main" id="{B86B3C37-71AC-424B-D615-936F9C377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002" y="3876675"/>
            <a:ext cx="3651761" cy="26995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graph with blue lines&#10;&#10;Description automatically generated">
            <a:extLst>
              <a:ext uri="{FF2B5EF4-FFF2-40B4-BE49-F238E27FC236}">
                <a16:creationId xmlns:a16="http://schemas.microsoft.com/office/drawing/2014/main" id="{ADD620BE-B163-4B92-7037-670D1D134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670" y="3876675"/>
            <a:ext cx="3751120" cy="2762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5277EE-A86F-BB31-8346-2827C86E4860}"/>
              </a:ext>
            </a:extLst>
          </p:cNvPr>
          <p:cNvSpPr txBox="1"/>
          <p:nvPr/>
        </p:nvSpPr>
        <p:spPr>
          <a:xfrm flipH="1">
            <a:off x="11055842" y="6304775"/>
            <a:ext cx="467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4975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8038-B525-F9DE-E78B-ED7C0074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74" y="433594"/>
            <a:ext cx="10904982" cy="1294228"/>
          </a:xfrm>
        </p:spPr>
        <p:txBody>
          <a:bodyPr>
            <a:normAutofit/>
          </a:bodyPr>
          <a:lstStyle/>
          <a:p>
            <a:r>
              <a:rPr lang="en-US" sz="4000" dirty="0"/>
              <a:t>Additive Seasonal Exponential Smoothing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A83B12-EB1F-2841-3FEE-B7AF48D57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2" y="1508726"/>
            <a:ext cx="4069565" cy="3035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839C94-0900-B564-C3FD-F4C18754C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333" y="1508725"/>
            <a:ext cx="4040135" cy="3035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0E982C-B2F2-D3C0-1DC9-67F4C42F6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832482"/>
              </p:ext>
            </p:extLst>
          </p:nvPr>
        </p:nvGraphicFramePr>
        <p:xfrm>
          <a:off x="3235649" y="5259287"/>
          <a:ext cx="6104296" cy="1165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074">
                  <a:extLst>
                    <a:ext uri="{9D8B030D-6E8A-4147-A177-3AD203B41FA5}">
                      <a16:colId xmlns:a16="http://schemas.microsoft.com/office/drawing/2014/main" val="2423819647"/>
                    </a:ext>
                  </a:extLst>
                </a:gridCol>
                <a:gridCol w="1526074">
                  <a:extLst>
                    <a:ext uri="{9D8B030D-6E8A-4147-A177-3AD203B41FA5}">
                      <a16:colId xmlns:a16="http://schemas.microsoft.com/office/drawing/2014/main" val="3653211131"/>
                    </a:ext>
                  </a:extLst>
                </a:gridCol>
                <a:gridCol w="1526074">
                  <a:extLst>
                    <a:ext uri="{9D8B030D-6E8A-4147-A177-3AD203B41FA5}">
                      <a16:colId xmlns:a16="http://schemas.microsoft.com/office/drawing/2014/main" val="947477500"/>
                    </a:ext>
                  </a:extLst>
                </a:gridCol>
                <a:gridCol w="1526074">
                  <a:extLst>
                    <a:ext uri="{9D8B030D-6E8A-4147-A177-3AD203B41FA5}">
                      <a16:colId xmlns:a16="http://schemas.microsoft.com/office/drawing/2014/main" val="3608900807"/>
                    </a:ext>
                  </a:extLst>
                </a:gridCol>
              </a:tblGrid>
              <a:tr h="388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533773"/>
                  </a:ext>
                </a:extLst>
              </a:tr>
              <a:tr h="388373"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4377.03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4383.76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293729"/>
                  </a:ext>
                </a:extLst>
              </a:tr>
              <a:tr h="388373">
                <a:tc>
                  <a:txBody>
                    <a:bodyPr/>
                    <a:lstStyle/>
                    <a:p>
                      <a:r>
                        <a:rPr lang="en-US" dirty="0"/>
                        <a:t>Forecasted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121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A88C295-C39D-0BAC-585E-8715352FE877}"/>
              </a:ext>
            </a:extLst>
          </p:cNvPr>
          <p:cNvSpPr txBox="1"/>
          <p:nvPr/>
        </p:nvSpPr>
        <p:spPr>
          <a:xfrm flipH="1">
            <a:off x="11055842" y="6304775"/>
            <a:ext cx="467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2233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D2A5-5DAD-7273-FD1B-11E01B3D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754" y="503694"/>
            <a:ext cx="9890088" cy="10443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Winters Additive Exponential Smoothing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D71A0-21FD-DD01-3E65-16E39052D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64" y="1783720"/>
            <a:ext cx="4031356" cy="3004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1E53B3-CB96-26C5-6413-324A16231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4" y="1783719"/>
            <a:ext cx="4022827" cy="3004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19830E4-B166-8ACF-72CD-2404FB3D9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837645"/>
              </p:ext>
            </p:extLst>
          </p:nvPr>
        </p:nvGraphicFramePr>
        <p:xfrm>
          <a:off x="3235649" y="5259287"/>
          <a:ext cx="6104296" cy="1165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074">
                  <a:extLst>
                    <a:ext uri="{9D8B030D-6E8A-4147-A177-3AD203B41FA5}">
                      <a16:colId xmlns:a16="http://schemas.microsoft.com/office/drawing/2014/main" val="2423819647"/>
                    </a:ext>
                  </a:extLst>
                </a:gridCol>
                <a:gridCol w="1526074">
                  <a:extLst>
                    <a:ext uri="{9D8B030D-6E8A-4147-A177-3AD203B41FA5}">
                      <a16:colId xmlns:a16="http://schemas.microsoft.com/office/drawing/2014/main" val="3653211131"/>
                    </a:ext>
                  </a:extLst>
                </a:gridCol>
                <a:gridCol w="1526074">
                  <a:extLst>
                    <a:ext uri="{9D8B030D-6E8A-4147-A177-3AD203B41FA5}">
                      <a16:colId xmlns:a16="http://schemas.microsoft.com/office/drawing/2014/main" val="947477500"/>
                    </a:ext>
                  </a:extLst>
                </a:gridCol>
                <a:gridCol w="1526074">
                  <a:extLst>
                    <a:ext uri="{9D8B030D-6E8A-4147-A177-3AD203B41FA5}">
                      <a16:colId xmlns:a16="http://schemas.microsoft.com/office/drawing/2014/main" val="3608900807"/>
                    </a:ext>
                  </a:extLst>
                </a:gridCol>
              </a:tblGrid>
              <a:tr h="388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533773"/>
                  </a:ext>
                </a:extLst>
              </a:tr>
              <a:tr h="388373"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4371.99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4382.00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293729"/>
                  </a:ext>
                </a:extLst>
              </a:tr>
              <a:tr h="388373">
                <a:tc>
                  <a:txBody>
                    <a:bodyPr/>
                    <a:lstStyle/>
                    <a:p>
                      <a:r>
                        <a:rPr lang="en-US" dirty="0"/>
                        <a:t>Forecasted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121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3949C2-D0AC-FE4F-702B-9712F2D687DB}"/>
              </a:ext>
            </a:extLst>
          </p:cNvPr>
          <p:cNvSpPr txBox="1"/>
          <p:nvPr/>
        </p:nvSpPr>
        <p:spPr>
          <a:xfrm flipH="1">
            <a:off x="11055842" y="6428600"/>
            <a:ext cx="467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9291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8D7C74-E62C-68CE-45E4-B9AA4DE7B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297" y="684385"/>
            <a:ext cx="3765302" cy="27923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01C674-1B17-D252-C97F-92D530E0D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297" y="3852062"/>
            <a:ext cx="3765303" cy="27912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24948C5-3C79-9014-7446-4E5F5B6B1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15008"/>
              </p:ext>
            </p:extLst>
          </p:nvPr>
        </p:nvGraphicFramePr>
        <p:xfrm>
          <a:off x="317242" y="4946466"/>
          <a:ext cx="5906275" cy="754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255">
                  <a:extLst>
                    <a:ext uri="{9D8B030D-6E8A-4147-A177-3AD203B41FA5}">
                      <a16:colId xmlns:a16="http://schemas.microsoft.com/office/drawing/2014/main" val="3940422818"/>
                    </a:ext>
                  </a:extLst>
                </a:gridCol>
                <a:gridCol w="1181255">
                  <a:extLst>
                    <a:ext uri="{9D8B030D-6E8A-4147-A177-3AD203B41FA5}">
                      <a16:colId xmlns:a16="http://schemas.microsoft.com/office/drawing/2014/main" val="2430277264"/>
                    </a:ext>
                  </a:extLst>
                </a:gridCol>
                <a:gridCol w="1181255">
                  <a:extLst>
                    <a:ext uri="{9D8B030D-6E8A-4147-A177-3AD203B41FA5}">
                      <a16:colId xmlns:a16="http://schemas.microsoft.com/office/drawing/2014/main" val="300667838"/>
                    </a:ext>
                  </a:extLst>
                </a:gridCol>
                <a:gridCol w="1181255">
                  <a:extLst>
                    <a:ext uri="{9D8B030D-6E8A-4147-A177-3AD203B41FA5}">
                      <a16:colId xmlns:a16="http://schemas.microsoft.com/office/drawing/2014/main" val="1995959967"/>
                    </a:ext>
                  </a:extLst>
                </a:gridCol>
                <a:gridCol w="1181255">
                  <a:extLst>
                    <a:ext uri="{9D8B030D-6E8A-4147-A177-3AD203B41FA5}">
                      <a16:colId xmlns:a16="http://schemas.microsoft.com/office/drawing/2014/main" val="2232282362"/>
                    </a:ext>
                  </a:extLst>
                </a:gridCol>
              </a:tblGrid>
              <a:tr h="377286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322093"/>
                  </a:ext>
                </a:extLst>
              </a:tr>
              <a:tr h="377286">
                <a:tc>
                  <a:txBody>
                    <a:bodyPr/>
                    <a:lstStyle/>
                    <a:p>
                      <a:r>
                        <a:rPr lang="en-US" dirty="0"/>
                        <a:t>5305.363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5318.901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46929.90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33058.33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2004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D55C6EA-1E84-2A2F-318C-8651CF0D87BB}"/>
              </a:ext>
            </a:extLst>
          </p:cNvPr>
          <p:cNvSpPr txBox="1"/>
          <p:nvPr/>
        </p:nvSpPr>
        <p:spPr>
          <a:xfrm flipH="1">
            <a:off x="11055842" y="6304775"/>
            <a:ext cx="467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8F6673-CF9B-8D44-90DC-64476FFDECC9}"/>
              </a:ext>
            </a:extLst>
          </p:cNvPr>
          <p:cNvSpPr txBox="1">
            <a:spLocks/>
          </p:cNvSpPr>
          <p:nvPr/>
        </p:nvSpPr>
        <p:spPr>
          <a:xfrm>
            <a:off x="3049851" y="187382"/>
            <a:ext cx="3173668" cy="677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ARIMA(3,7)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2042F0-295D-35D0-E64E-8EE7DB17F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017" y="1638184"/>
            <a:ext cx="3802710" cy="26672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407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577310-B14B-75AD-3AA6-678AE1E96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36" y="1769352"/>
            <a:ext cx="4425727" cy="33192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D5CE06-B1B5-5FFC-B102-77831C865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142" y="1705222"/>
            <a:ext cx="4617983" cy="34475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E148661-3FDD-D16C-3E92-34B0D1608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92443"/>
              </p:ext>
            </p:extLst>
          </p:nvPr>
        </p:nvGraphicFramePr>
        <p:xfrm>
          <a:off x="2920481" y="5534261"/>
          <a:ext cx="6447455" cy="754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91">
                  <a:extLst>
                    <a:ext uri="{9D8B030D-6E8A-4147-A177-3AD203B41FA5}">
                      <a16:colId xmlns:a16="http://schemas.microsoft.com/office/drawing/2014/main" val="3940422818"/>
                    </a:ext>
                  </a:extLst>
                </a:gridCol>
                <a:gridCol w="1289491">
                  <a:extLst>
                    <a:ext uri="{9D8B030D-6E8A-4147-A177-3AD203B41FA5}">
                      <a16:colId xmlns:a16="http://schemas.microsoft.com/office/drawing/2014/main" val="2430277264"/>
                    </a:ext>
                  </a:extLst>
                </a:gridCol>
                <a:gridCol w="1289491">
                  <a:extLst>
                    <a:ext uri="{9D8B030D-6E8A-4147-A177-3AD203B41FA5}">
                      <a16:colId xmlns:a16="http://schemas.microsoft.com/office/drawing/2014/main" val="2735043562"/>
                    </a:ext>
                  </a:extLst>
                </a:gridCol>
                <a:gridCol w="1289491">
                  <a:extLst>
                    <a:ext uri="{9D8B030D-6E8A-4147-A177-3AD203B41FA5}">
                      <a16:colId xmlns:a16="http://schemas.microsoft.com/office/drawing/2014/main" val="786090690"/>
                    </a:ext>
                  </a:extLst>
                </a:gridCol>
                <a:gridCol w="1289491">
                  <a:extLst>
                    <a:ext uri="{9D8B030D-6E8A-4147-A177-3AD203B41FA5}">
                      <a16:colId xmlns:a16="http://schemas.microsoft.com/office/drawing/2014/main" val="467936475"/>
                    </a:ext>
                  </a:extLst>
                </a:gridCol>
              </a:tblGrid>
              <a:tr h="377286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322093"/>
                  </a:ext>
                </a:extLst>
              </a:tr>
              <a:tr h="377286">
                <a:tc>
                  <a:txBody>
                    <a:bodyPr/>
                    <a:lstStyle/>
                    <a:p>
                      <a:r>
                        <a:rPr lang="en-US" dirty="0"/>
                        <a:t>5305.3637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5318.9017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47180.68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32733.35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2004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C49E6BA-D23B-83E6-94A7-8DC847C218A8}"/>
              </a:ext>
            </a:extLst>
          </p:cNvPr>
          <p:cNvSpPr txBox="1"/>
          <p:nvPr/>
        </p:nvSpPr>
        <p:spPr>
          <a:xfrm flipH="1">
            <a:off x="11055842" y="6304775"/>
            <a:ext cx="467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DD1ECF-0750-F67F-72DC-AC263B8D04E2}"/>
              </a:ext>
            </a:extLst>
          </p:cNvPr>
          <p:cNvSpPr txBox="1">
            <a:spLocks/>
          </p:cNvSpPr>
          <p:nvPr/>
        </p:nvSpPr>
        <p:spPr>
          <a:xfrm>
            <a:off x="4430781" y="436579"/>
            <a:ext cx="3173668" cy="677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ARIMA(2,1,1)</a:t>
            </a:r>
          </a:p>
        </p:txBody>
      </p:sp>
    </p:spTree>
    <p:extLst>
      <p:ext uri="{BB962C8B-B14F-4D97-AF65-F5344CB8AC3E}">
        <p14:creationId xmlns:p14="http://schemas.microsoft.com/office/powerpoint/2010/main" val="101789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DF39-7A49-F396-C6F9-1C35D2F2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781" y="436579"/>
            <a:ext cx="3173668" cy="677790"/>
          </a:xfrm>
        </p:spPr>
        <p:txBody>
          <a:bodyPr>
            <a:normAutofit/>
          </a:bodyPr>
          <a:lstStyle/>
          <a:p>
            <a:r>
              <a:rPr lang="en-US" sz="4000" dirty="0"/>
              <a:t>ARIMA(2,1,0)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AD9A9-C258-2EF3-8C2E-B9771F8B9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4"/>
          <a:stretch/>
        </p:blipFill>
        <p:spPr>
          <a:xfrm>
            <a:off x="1356405" y="1642245"/>
            <a:ext cx="4486275" cy="33641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968232-F8E7-7BAE-DE83-6BAD2C870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119" y="1641961"/>
            <a:ext cx="4486276" cy="33647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3ABD82A-02AB-15DE-DC34-10799E59A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267531"/>
              </p:ext>
            </p:extLst>
          </p:nvPr>
        </p:nvGraphicFramePr>
        <p:xfrm>
          <a:off x="3235648" y="5450286"/>
          <a:ext cx="6076305" cy="754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261">
                  <a:extLst>
                    <a:ext uri="{9D8B030D-6E8A-4147-A177-3AD203B41FA5}">
                      <a16:colId xmlns:a16="http://schemas.microsoft.com/office/drawing/2014/main" val="3940422818"/>
                    </a:ext>
                  </a:extLst>
                </a:gridCol>
                <a:gridCol w="1215261">
                  <a:extLst>
                    <a:ext uri="{9D8B030D-6E8A-4147-A177-3AD203B41FA5}">
                      <a16:colId xmlns:a16="http://schemas.microsoft.com/office/drawing/2014/main" val="2430277264"/>
                    </a:ext>
                  </a:extLst>
                </a:gridCol>
                <a:gridCol w="1215261">
                  <a:extLst>
                    <a:ext uri="{9D8B030D-6E8A-4147-A177-3AD203B41FA5}">
                      <a16:colId xmlns:a16="http://schemas.microsoft.com/office/drawing/2014/main" val="1277286323"/>
                    </a:ext>
                  </a:extLst>
                </a:gridCol>
                <a:gridCol w="1215261">
                  <a:extLst>
                    <a:ext uri="{9D8B030D-6E8A-4147-A177-3AD203B41FA5}">
                      <a16:colId xmlns:a16="http://schemas.microsoft.com/office/drawing/2014/main" val="4247567729"/>
                    </a:ext>
                  </a:extLst>
                </a:gridCol>
                <a:gridCol w="1215261">
                  <a:extLst>
                    <a:ext uri="{9D8B030D-6E8A-4147-A177-3AD203B41FA5}">
                      <a16:colId xmlns:a16="http://schemas.microsoft.com/office/drawing/2014/main" val="2966111169"/>
                    </a:ext>
                  </a:extLst>
                </a:gridCol>
              </a:tblGrid>
              <a:tr h="377286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322093"/>
                  </a:ext>
                </a:extLst>
              </a:tr>
              <a:tr h="377286">
                <a:tc>
                  <a:txBody>
                    <a:bodyPr/>
                    <a:lstStyle/>
                    <a:p>
                      <a:r>
                        <a:rPr lang="en-US" dirty="0"/>
                        <a:t>5303.4586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5313.6121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47193.76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32709.99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2004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46EC2BA-656F-B7B9-616E-B455CA97FA56}"/>
              </a:ext>
            </a:extLst>
          </p:cNvPr>
          <p:cNvSpPr txBox="1"/>
          <p:nvPr/>
        </p:nvSpPr>
        <p:spPr>
          <a:xfrm flipH="1">
            <a:off x="11055842" y="6304775"/>
            <a:ext cx="467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34392701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Override1.xml><?xml version="1.0" encoding="utf-8"?>
<a:themeOverride xmlns:a="http://schemas.openxmlformats.org/drawingml/2006/main">
  <a:clrScheme name="Bjorn">
    <a:dk1>
      <a:sysClr val="windowText" lastClr="000000"/>
    </a:dk1>
    <a:lt1>
      <a:sysClr val="window" lastClr="FFFFFF"/>
    </a:lt1>
    <a:dk2>
      <a:srgbClr val="252747"/>
    </a:dk2>
    <a:lt2>
      <a:srgbClr val="ECE4E9"/>
    </a:lt2>
    <a:accent1>
      <a:srgbClr val="736EB6"/>
    </a:accent1>
    <a:accent2>
      <a:srgbClr val="AB5991"/>
    </a:accent2>
    <a:accent3>
      <a:srgbClr val="AC9F39"/>
    </a:accent3>
    <a:accent4>
      <a:srgbClr val="756029"/>
    </a:accent4>
    <a:accent5>
      <a:srgbClr val="E87850"/>
    </a:accent5>
    <a:accent6>
      <a:srgbClr val="C6922A"/>
    </a:accent6>
    <a:hlink>
      <a:srgbClr val="736EB6"/>
    </a:hlink>
    <a:folHlink>
      <a:srgbClr val="AB59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</TotalTime>
  <Words>193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Neue Haas Grotesk Text Pro</vt:lpstr>
      <vt:lpstr>BjornVTI</vt:lpstr>
      <vt:lpstr>PowerPoint Presentation</vt:lpstr>
      <vt:lpstr>Problem Statement</vt:lpstr>
      <vt:lpstr>Data Description:</vt:lpstr>
      <vt:lpstr>Time Series Exploration</vt:lpstr>
      <vt:lpstr>Additive Seasonal Exponential Smoothing Model</vt:lpstr>
      <vt:lpstr>Winters Additive Exponential Smoothing Model</vt:lpstr>
      <vt:lpstr>PowerPoint Presentation</vt:lpstr>
      <vt:lpstr>PowerPoint Presentation</vt:lpstr>
      <vt:lpstr>ARIMA(2,1,0)</vt:lpstr>
      <vt:lpstr>Business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CONSUMPTION</dc:title>
  <dc:creator>Chinta, Jasmitha</dc:creator>
  <cp:lastModifiedBy>Vavilala, Sushma</cp:lastModifiedBy>
  <cp:revision>2</cp:revision>
  <dcterms:created xsi:type="dcterms:W3CDTF">2023-10-10T01:12:02Z</dcterms:created>
  <dcterms:modified xsi:type="dcterms:W3CDTF">2024-07-08T01:02:46Z</dcterms:modified>
</cp:coreProperties>
</file>