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3" r:id="rId5"/>
    <p:sldId id="277" r:id="rId6"/>
    <p:sldId id="285" r:id="rId7"/>
    <p:sldId id="286" r:id="rId8"/>
    <p:sldId id="288" r:id="rId9"/>
    <p:sldId id="299" r:id="rId10"/>
    <p:sldId id="291" r:id="rId11"/>
    <p:sldId id="298" r:id="rId12"/>
    <p:sldId id="300" r:id="rId13"/>
    <p:sldId id="292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D8BEB2"/>
    <a:srgbClr val="753F2D"/>
    <a:srgbClr val="5E3324"/>
    <a:srgbClr val="8A4C34"/>
    <a:srgbClr val="815550"/>
    <a:srgbClr val="A3573E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80940" autoAdjust="0"/>
  </p:normalViewPr>
  <p:slideViewPr>
    <p:cSldViewPr snapToGrid="0">
      <p:cViewPr varScale="1">
        <p:scale>
          <a:sx n="60" d="100"/>
          <a:sy n="60" d="100"/>
        </p:scale>
        <p:origin x="840" y="4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experimented using different </a:t>
            </a:r>
            <a:r>
              <a:rPr lang="en-US" dirty="0" err="1"/>
              <a:t>svd</a:t>
            </a:r>
            <a:r>
              <a:rPr lang="en-US" dirty="0"/>
              <a:t> dimensions, text topics and various supervised learning techniques</a:t>
            </a:r>
          </a:p>
          <a:p>
            <a:endParaRPr lang="en-US" dirty="0"/>
          </a:p>
          <a:p>
            <a:r>
              <a:rPr lang="en-US" dirty="0"/>
              <a:t>During text parsing we went with default stop list</a:t>
            </a:r>
          </a:p>
          <a:p>
            <a:endParaRPr lang="en-US" dirty="0"/>
          </a:p>
          <a:p>
            <a:r>
              <a:rPr lang="en-US" dirty="0"/>
              <a:t>We used different term weights like </a:t>
            </a:r>
            <a:r>
              <a:rPr lang="en-US" dirty="0" err="1"/>
              <a:t>idf</a:t>
            </a:r>
            <a:r>
              <a:rPr lang="en-US" dirty="0"/>
              <a:t>, mutual info and inverse.</a:t>
            </a:r>
          </a:p>
          <a:p>
            <a:r>
              <a:rPr lang="en-US" dirty="0"/>
              <a:t>If we have a target variable, we had gone with mutual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34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used different term weights like </a:t>
            </a:r>
            <a:r>
              <a:rPr lang="en-US" dirty="0" err="1"/>
              <a:t>idf</a:t>
            </a:r>
            <a:r>
              <a:rPr lang="en-US" dirty="0"/>
              <a:t>, mutual information and inverse.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Since,  we have a target variable, we have gone with mutual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16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performing Mi, we wanted to check another weighted model as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text filter, we experimented frequency weighting with both binary log and non, we got best with 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08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26" y="373626"/>
            <a:ext cx="11071122" cy="1541521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fake news detection</a:t>
            </a:r>
          </a:p>
        </p:txBody>
      </p:sp>
      <p:pic>
        <p:nvPicPr>
          <p:cNvPr id="2" name="Google Shape;149;p1">
            <a:extLst>
              <a:ext uri="{FF2B5EF4-FFF2-40B4-BE49-F238E27FC236}">
                <a16:creationId xmlns:a16="http://schemas.microsoft.com/office/drawing/2014/main" id="{362749FF-D79D-2324-09FD-5E0096F5F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9248" y="373626"/>
            <a:ext cx="1580636" cy="1541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7017C-2F21-8AF0-77EA-3212952473FF}"/>
              </a:ext>
            </a:extLst>
          </p:cNvPr>
          <p:cNvSpPr txBox="1"/>
          <p:nvPr/>
        </p:nvSpPr>
        <p:spPr>
          <a:xfrm>
            <a:off x="11591865" y="61765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child with a pen in his mouth&#10;&#10;Description automatically generated">
            <a:extLst>
              <a:ext uri="{FF2B5EF4-FFF2-40B4-BE49-F238E27FC236}">
                <a16:creationId xmlns:a16="http://schemas.microsoft.com/office/drawing/2014/main" id="{970FF124-29E6-C284-4A80-2537BF9AA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6" y="2272585"/>
            <a:ext cx="4682519" cy="26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32A8-54A7-19F5-5E5A-C69741CA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83" y="120839"/>
            <a:ext cx="4846320" cy="168274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model 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A95C8-927E-AB71-7275-C6A9A1405E90}"/>
              </a:ext>
            </a:extLst>
          </p:cNvPr>
          <p:cNvSpPr txBox="1"/>
          <p:nvPr/>
        </p:nvSpPr>
        <p:spPr>
          <a:xfrm>
            <a:off x="11591865" y="61765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250563-5D89-78A2-B6B3-E74F0AD0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83" y="1357880"/>
            <a:ext cx="8191352" cy="4441789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0AE4264-F1DF-1BBC-8D5B-DAB221CC14B8}"/>
              </a:ext>
            </a:extLst>
          </p:cNvPr>
          <p:cNvSpPr/>
          <p:nvPr/>
        </p:nvSpPr>
        <p:spPr>
          <a:xfrm>
            <a:off x="5220929" y="2976719"/>
            <a:ext cx="137651" cy="1278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153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32A8-54A7-19F5-5E5A-C69741CA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671" y="317484"/>
            <a:ext cx="4846320" cy="78372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8E7FB-9862-24F7-44F0-568BEA41B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25532"/>
              </p:ext>
            </p:extLst>
          </p:nvPr>
        </p:nvGraphicFramePr>
        <p:xfrm>
          <a:off x="1484671" y="1200170"/>
          <a:ext cx="8259100" cy="1756485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2064775">
                  <a:extLst>
                    <a:ext uri="{9D8B030D-6E8A-4147-A177-3AD203B41FA5}">
                      <a16:colId xmlns:a16="http://schemas.microsoft.com/office/drawing/2014/main" val="3202022927"/>
                    </a:ext>
                  </a:extLst>
                </a:gridCol>
                <a:gridCol w="2064775">
                  <a:extLst>
                    <a:ext uri="{9D8B030D-6E8A-4147-A177-3AD203B41FA5}">
                      <a16:colId xmlns:a16="http://schemas.microsoft.com/office/drawing/2014/main" val="3209827748"/>
                    </a:ext>
                  </a:extLst>
                </a:gridCol>
                <a:gridCol w="2064775">
                  <a:extLst>
                    <a:ext uri="{9D8B030D-6E8A-4147-A177-3AD203B41FA5}">
                      <a16:colId xmlns:a16="http://schemas.microsoft.com/office/drawing/2014/main" val="1665847719"/>
                    </a:ext>
                  </a:extLst>
                </a:gridCol>
                <a:gridCol w="2064775">
                  <a:extLst>
                    <a:ext uri="{9D8B030D-6E8A-4147-A177-3AD203B41FA5}">
                      <a16:colId xmlns:a16="http://schemas.microsoft.com/office/drawing/2014/main" val="3277500327"/>
                    </a:ext>
                  </a:extLst>
                </a:gridCol>
              </a:tblGrid>
              <a:tr h="8420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Test:</a:t>
                      </a:r>
                      <a:b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ROC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Test: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Misclassification Rate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02231"/>
                  </a:ext>
                </a:extLst>
              </a:tr>
              <a:tr h="84208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Regression 6, Med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502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3323AA-73CE-E508-F81C-12CA279CD1EC}"/>
              </a:ext>
            </a:extLst>
          </p:cNvPr>
          <p:cNvSpPr txBox="1"/>
          <p:nvPr/>
        </p:nvSpPr>
        <p:spPr>
          <a:xfrm>
            <a:off x="11591865" y="61765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8622C-2E0C-0B61-EC7D-9A652AF89AA2}"/>
              </a:ext>
            </a:extLst>
          </p:cNvPr>
          <p:cNvSpPr txBox="1"/>
          <p:nvPr/>
        </p:nvSpPr>
        <p:spPr>
          <a:xfrm>
            <a:off x="1484671" y="3397443"/>
            <a:ext cx="9379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models with binary outputs, ROC is the selection parameter, we have determined that "Regression-6 (Medium, 100)" stands out as our best-performing model</a:t>
            </a:r>
          </a:p>
        </p:txBody>
      </p:sp>
    </p:spTree>
    <p:extLst>
      <p:ext uri="{BB962C8B-B14F-4D97-AF65-F5344CB8AC3E}">
        <p14:creationId xmlns:p14="http://schemas.microsoft.com/office/powerpoint/2010/main" val="1433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5447BC-4348-B4ED-960E-90361B94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485" y="211934"/>
            <a:ext cx="4846320" cy="11376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0CE53F2-4432-F304-BA87-EB993A8A8B57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1104555" y="932751"/>
            <a:ext cx="83338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reveals specific predictors that have a substantial impact on the dependent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predictors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TextTopic7_raw6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type of topic which show real news.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predictors </a:t>
            </a: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TextTopic7_raw14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type of topic which show fake news.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74FFB-8705-6C69-1F72-4CCF9F3438A8}"/>
              </a:ext>
            </a:extLst>
          </p:cNvPr>
          <p:cNvSpPr txBox="1"/>
          <p:nvPr/>
        </p:nvSpPr>
        <p:spPr>
          <a:xfrm>
            <a:off x="11591865" y="61765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890C2-B9A9-1C8F-C2EC-1672152D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48" y="3243729"/>
            <a:ext cx="10172748" cy="995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369FB-741B-917E-A147-97EDE228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48" y="4418834"/>
            <a:ext cx="10172748" cy="1191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B69D5A-7BB1-E706-FCDE-5BDBD63F498B}"/>
              </a:ext>
            </a:extLst>
          </p:cNvPr>
          <p:cNvSpPr/>
          <p:nvPr/>
        </p:nvSpPr>
        <p:spPr>
          <a:xfrm>
            <a:off x="1366684" y="3716594"/>
            <a:ext cx="10101712" cy="21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0D6EA-3A3C-FCB3-60BC-60FE8724133F}"/>
              </a:ext>
            </a:extLst>
          </p:cNvPr>
          <p:cNvSpPr/>
          <p:nvPr/>
        </p:nvSpPr>
        <p:spPr>
          <a:xfrm>
            <a:off x="1295648" y="4925961"/>
            <a:ext cx="10172748" cy="275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375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32A8-54A7-19F5-5E5A-C69741CA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67" y="425639"/>
            <a:ext cx="4846320" cy="168274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9099-860A-19DD-204E-19E46513F0E3}"/>
              </a:ext>
            </a:extLst>
          </p:cNvPr>
          <p:cNvSpPr txBox="1"/>
          <p:nvPr/>
        </p:nvSpPr>
        <p:spPr>
          <a:xfrm>
            <a:off x="1219201" y="1524000"/>
            <a:ext cx="8288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 for Reliable Information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rising concern over fake news underscores a growing demand for reliable information sources.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 and individuals are increasingly seeking tools to verify the authenticity of online content.</a:t>
            </a:r>
          </a:p>
          <a:p>
            <a:pPr lvl="1" algn="l"/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Decision Making: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data mining techniques, the project showcases the importance of data-driven decision-making in tackling complex societal issues.</a:t>
            </a:r>
          </a:p>
          <a:p>
            <a:pPr lvl="1"/>
            <a:endParaRPr lang="en-US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Market &amp; Applications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There's a potential market for such tools among news agencies, social media platforms, and educational sectors.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technology could be integrated into social media algorithms to flag or filter fake news content.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90F34-BE2F-767F-49D0-9958C74104A1}"/>
              </a:ext>
            </a:extLst>
          </p:cNvPr>
          <p:cNvSpPr txBox="1"/>
          <p:nvPr/>
        </p:nvSpPr>
        <p:spPr>
          <a:xfrm>
            <a:off x="11591865" y="61765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8155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480E5-9555-6CC5-B3D0-8E18E2EF15FE}"/>
              </a:ext>
            </a:extLst>
          </p:cNvPr>
          <p:cNvSpPr txBox="1"/>
          <p:nvPr/>
        </p:nvSpPr>
        <p:spPr>
          <a:xfrm>
            <a:off x="11591865" y="61765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0699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FA5CDFE-C428-CC45-AD4C-2BD8BB1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8" y="966413"/>
            <a:ext cx="2920181" cy="108852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E1109BD-6BFC-CDC6-427B-33D42761EF00}"/>
              </a:ext>
            </a:extLst>
          </p:cNvPr>
          <p:cNvSpPr txBox="1">
            <a:spLocks/>
          </p:cNvSpPr>
          <p:nvPr/>
        </p:nvSpPr>
        <p:spPr>
          <a:xfrm>
            <a:off x="3306240" y="402168"/>
            <a:ext cx="7707017" cy="1750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abundance of information on the internet, especially through social media, has led to a surge of fake news. This spread of false information threatens public perception, decision-making, and democratic societies. Manually verifying the vast amount of online content is impractical and time-consuming. Thus, an automated system to distinguish between real and fake news is essential to provide users with accurate information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53A675-421C-786A-AF46-06FD00283F19}"/>
              </a:ext>
            </a:extLst>
          </p:cNvPr>
          <p:cNvSpPr txBox="1">
            <a:spLocks/>
          </p:cNvSpPr>
          <p:nvPr/>
        </p:nvSpPr>
        <p:spPr>
          <a:xfrm>
            <a:off x="349044" y="4107820"/>
            <a:ext cx="2920181" cy="1088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A5427E2-6A1D-452C-D5EB-DEE851801DC1}"/>
              </a:ext>
            </a:extLst>
          </p:cNvPr>
          <p:cNvSpPr txBox="1">
            <a:spLocks/>
          </p:cNvSpPr>
          <p:nvPr/>
        </p:nvSpPr>
        <p:spPr>
          <a:xfrm>
            <a:off x="3344440" y="3810709"/>
            <a:ext cx="7630619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aims to contribute to media literacy by providing users with a tool that facilitates critical analysis of news articles. By promoting awareness and informed decision-making, the system will empower individuals to navigate the digital information landscape with confidence, fostering a more vigilant and discerning society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0B2D0-D37B-972F-1904-D9CECFE54ABA}"/>
              </a:ext>
            </a:extLst>
          </p:cNvPr>
          <p:cNvSpPr txBox="1"/>
          <p:nvPr/>
        </p:nvSpPr>
        <p:spPr>
          <a:xfrm>
            <a:off x="11591865" y="61765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31A1C-41E4-AC22-7DD6-E98499A4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976246"/>
            <a:ext cx="3471868" cy="1088529"/>
          </a:xfrm>
        </p:spPr>
        <p:txBody>
          <a:bodyPr/>
          <a:lstStyle/>
          <a:p>
            <a:r>
              <a:rPr lang="en-US" sz="4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8068741-0C7B-CD02-8EE2-A8EF0DDEC3A9}"/>
              </a:ext>
            </a:extLst>
          </p:cNvPr>
          <p:cNvSpPr txBox="1">
            <a:spLocks/>
          </p:cNvSpPr>
          <p:nvPr/>
        </p:nvSpPr>
        <p:spPr>
          <a:xfrm>
            <a:off x="698090" y="976246"/>
            <a:ext cx="3471868" cy="1088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2F20E-DC4B-B9CC-B509-8A813D253F6C}"/>
              </a:ext>
            </a:extLst>
          </p:cNvPr>
          <p:cNvSpPr txBox="1"/>
          <p:nvPr/>
        </p:nvSpPr>
        <p:spPr>
          <a:xfrm>
            <a:off x="4916128" y="314633"/>
            <a:ext cx="10038735" cy="667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Name of the person who authored the article.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Timestamp when the article was published.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Headline of the article.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Main body of the article.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Language in which the article is written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Website address where the article was published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Main_img_url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Web address of the main image in the article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Category of the article (e.g., bias, fake, etc.).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Designation of the article as "Real" or "Fake."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Title_without_stopwords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Title text stripped of common words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Text_without_stopwords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Main text stripped of common words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Hasimage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Indicator if the article includes images (1 for yes, 0 for no).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7D0CA-B98B-3925-E67F-B186A1205B8C}"/>
              </a:ext>
            </a:extLst>
          </p:cNvPr>
          <p:cNvSpPr txBox="1"/>
          <p:nvPr/>
        </p:nvSpPr>
        <p:spPr>
          <a:xfrm>
            <a:off x="11641027" y="6389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3EA94-D5DD-5EFC-4CA2-A8EBEB13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7" y="3492418"/>
            <a:ext cx="3928452" cy="1699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5B936-4E67-CC89-3DB2-2C290F566AFF}"/>
              </a:ext>
            </a:extLst>
          </p:cNvPr>
          <p:cNvSpPr txBox="1"/>
          <p:nvPr/>
        </p:nvSpPr>
        <p:spPr>
          <a:xfrm>
            <a:off x="403123" y="312308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4902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9906ADBF-6AD0-4D4D-1CEC-05EA0011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01" y="199497"/>
            <a:ext cx="10412902" cy="64974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 and 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3C149-EDCD-BBB5-A70C-A4F77453A8D0}"/>
              </a:ext>
            </a:extLst>
          </p:cNvPr>
          <p:cNvSpPr txBox="1"/>
          <p:nvPr/>
        </p:nvSpPr>
        <p:spPr>
          <a:xfrm>
            <a:off x="5181221" y="3187980"/>
            <a:ext cx="6548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Dataset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: 2097 records obtained from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kaggle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.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</a:b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Random Sample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: We cleaned the data and obtained 1863 records, which we will use for the analysis and model development.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</a:b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News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 Distribution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: Out of the 1863 records, 672 are Real news and the remaining 1190 records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are Fake new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s.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</a:b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Data Split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: Utilized a 50% training, 30% validation, and 20% testing split for model training and evaluation.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73F36-FE9E-CA18-9AB0-0D5D221B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3513" y="3672645"/>
            <a:ext cx="3904771" cy="244699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20E856-BE08-020C-FB02-9A438C7E858F}"/>
              </a:ext>
            </a:extLst>
          </p:cNvPr>
          <p:cNvSpPr txBox="1"/>
          <p:nvPr/>
        </p:nvSpPr>
        <p:spPr>
          <a:xfrm>
            <a:off x="11591865" y="61765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AB10F6-C44F-0240-F6F7-9F061855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3" y="1429851"/>
            <a:ext cx="8996516" cy="1467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B15FE3-877C-F272-44B0-4D634C5F23F7}"/>
              </a:ext>
            </a:extLst>
          </p:cNvPr>
          <p:cNvSpPr txBox="1"/>
          <p:nvPr/>
        </p:nvSpPr>
        <p:spPr>
          <a:xfrm>
            <a:off x="570272" y="103067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Data</a:t>
            </a:r>
          </a:p>
        </p:txBody>
      </p:sp>
    </p:spTree>
    <p:extLst>
      <p:ext uri="{BB962C8B-B14F-4D97-AF65-F5344CB8AC3E}">
        <p14:creationId xmlns:p14="http://schemas.microsoft.com/office/powerpoint/2010/main" val="17623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432A8-54A7-19F5-5E5A-C69741CA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136" y="168487"/>
            <a:ext cx="4846320" cy="168274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model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0A628-038E-ABA6-C32C-9132C89D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36" y="1368336"/>
            <a:ext cx="10394581" cy="5029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3E590-FAA5-8C11-F7E7-FA1E31A80A3E}"/>
              </a:ext>
            </a:extLst>
          </p:cNvPr>
          <p:cNvSpPr txBox="1"/>
          <p:nvPr/>
        </p:nvSpPr>
        <p:spPr>
          <a:xfrm>
            <a:off x="11709852" y="63979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407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AB22D3C-C27C-8C47-171A-6D3ACAECC446}"/>
              </a:ext>
            </a:extLst>
          </p:cNvPr>
          <p:cNvSpPr txBox="1">
            <a:spLocks/>
          </p:cNvSpPr>
          <p:nvPr/>
        </p:nvSpPr>
        <p:spPr>
          <a:xfrm>
            <a:off x="805704" y="346980"/>
            <a:ext cx="11386296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term weight as mutual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ED044-5B98-3CE2-07FF-D64CAD6E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6" y="1573143"/>
            <a:ext cx="7423355" cy="4503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6586E3-392C-3494-CBEA-73700FE4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99069"/>
              </p:ext>
            </p:extLst>
          </p:nvPr>
        </p:nvGraphicFramePr>
        <p:xfrm>
          <a:off x="8790039" y="2247218"/>
          <a:ext cx="2989006" cy="2010152"/>
        </p:xfrm>
        <a:graphic>
          <a:graphicData uri="http://schemas.openxmlformats.org/drawingml/2006/table">
            <a:tbl>
              <a:tblPr/>
              <a:tblGrid>
                <a:gridCol w="840228">
                  <a:extLst>
                    <a:ext uri="{9D8B030D-6E8A-4147-A177-3AD203B41FA5}">
                      <a16:colId xmlns:a16="http://schemas.microsoft.com/office/drawing/2014/main" val="4055698874"/>
                    </a:ext>
                  </a:extLst>
                </a:gridCol>
                <a:gridCol w="1033066">
                  <a:extLst>
                    <a:ext uri="{9D8B030D-6E8A-4147-A177-3AD203B41FA5}">
                      <a16:colId xmlns:a16="http://schemas.microsoft.com/office/drawing/2014/main" val="3370627111"/>
                    </a:ext>
                  </a:extLst>
                </a:gridCol>
                <a:gridCol w="1115712">
                  <a:extLst>
                    <a:ext uri="{9D8B030D-6E8A-4147-A177-3AD203B41FA5}">
                      <a16:colId xmlns:a16="http://schemas.microsoft.com/office/drawing/2014/main" val="3804551242"/>
                    </a:ext>
                  </a:extLst>
                </a:gridCol>
              </a:tblGrid>
              <a:tr h="502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 values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Test: ROC Index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54129"/>
                  </a:ext>
                </a:extLst>
              </a:tr>
              <a:tr h="251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High, 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01124"/>
                  </a:ext>
                </a:extLst>
              </a:tr>
              <a:tr h="25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95014"/>
                  </a:ext>
                </a:extLst>
              </a:tr>
              <a:tr h="251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Low, 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61612"/>
                  </a:ext>
                </a:extLst>
              </a:tr>
              <a:tr h="25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0.809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64616"/>
                  </a:ext>
                </a:extLst>
              </a:tr>
              <a:tr h="2512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Medium, 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0.829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208669"/>
                  </a:ext>
                </a:extLst>
              </a:tr>
              <a:tr h="25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0456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C94D00-7E4F-DD63-5C23-41F2D725926E}"/>
              </a:ext>
            </a:extLst>
          </p:cNvPr>
          <p:cNvSpPr txBox="1"/>
          <p:nvPr/>
        </p:nvSpPr>
        <p:spPr>
          <a:xfrm>
            <a:off x="11591865" y="61765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022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AB22D3C-C27C-8C47-171A-6D3ACAECC446}"/>
              </a:ext>
            </a:extLst>
          </p:cNvPr>
          <p:cNvSpPr txBox="1">
            <a:spLocks/>
          </p:cNvSpPr>
          <p:nvPr/>
        </p:nvSpPr>
        <p:spPr>
          <a:xfrm>
            <a:off x="805704" y="287986"/>
            <a:ext cx="11484619" cy="7198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term weight as </a:t>
            </a: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Freq weighting as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176A1-BC61-C5B2-6AE9-D95BEDC5C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04" y="1640637"/>
            <a:ext cx="7949286" cy="4504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EDDE02-38BA-D200-80D6-826B7620C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55691"/>
              </p:ext>
            </p:extLst>
          </p:nvPr>
        </p:nvGraphicFramePr>
        <p:xfrm>
          <a:off x="8976134" y="2458310"/>
          <a:ext cx="2931447" cy="2103857"/>
        </p:xfrm>
        <a:graphic>
          <a:graphicData uri="http://schemas.openxmlformats.org/drawingml/2006/table">
            <a:tbl>
              <a:tblPr/>
              <a:tblGrid>
                <a:gridCol w="824047">
                  <a:extLst>
                    <a:ext uri="{9D8B030D-6E8A-4147-A177-3AD203B41FA5}">
                      <a16:colId xmlns:a16="http://schemas.microsoft.com/office/drawing/2014/main" val="2735222889"/>
                    </a:ext>
                  </a:extLst>
                </a:gridCol>
                <a:gridCol w="1013173">
                  <a:extLst>
                    <a:ext uri="{9D8B030D-6E8A-4147-A177-3AD203B41FA5}">
                      <a16:colId xmlns:a16="http://schemas.microsoft.com/office/drawing/2014/main" val="3439449752"/>
                    </a:ext>
                  </a:extLst>
                </a:gridCol>
                <a:gridCol w="1094227">
                  <a:extLst>
                    <a:ext uri="{9D8B030D-6E8A-4147-A177-3AD203B41FA5}">
                      <a16:colId xmlns:a16="http://schemas.microsoft.com/office/drawing/2014/main" val="1602514188"/>
                    </a:ext>
                  </a:extLst>
                </a:gridCol>
              </a:tblGrid>
              <a:tr h="5259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SVD values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 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: ROC Index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335546"/>
                  </a:ext>
                </a:extLst>
              </a:tr>
              <a:tr h="2629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High, 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80434"/>
                  </a:ext>
                </a:extLst>
              </a:tr>
              <a:tr h="2629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46595"/>
                  </a:ext>
                </a:extLst>
              </a:tr>
              <a:tr h="2629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Low, 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308451"/>
                  </a:ext>
                </a:extLst>
              </a:tr>
              <a:tr h="2629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92900"/>
                  </a:ext>
                </a:extLst>
              </a:tr>
              <a:tr h="2629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Medium, 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20699"/>
                  </a:ext>
                </a:extLst>
              </a:tr>
              <a:tr h="2629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9941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38D72F-CE22-DEE4-533B-1F3001034372}"/>
              </a:ext>
            </a:extLst>
          </p:cNvPr>
          <p:cNvSpPr txBox="1"/>
          <p:nvPr/>
        </p:nvSpPr>
        <p:spPr>
          <a:xfrm>
            <a:off x="11591865" y="61765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4005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1944E6-92D7-BCC7-072E-B08A4315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9" y="238826"/>
            <a:ext cx="11485159" cy="655909"/>
          </a:xfrm>
        </p:spPr>
        <p:txBody>
          <a:bodyPr/>
          <a:lstStyle/>
          <a:p>
            <a:r>
              <a:rPr lang="en-US" sz="4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 words and their significance</a:t>
            </a:r>
          </a:p>
        </p:txBody>
      </p:sp>
      <p:sp>
        <p:nvSpPr>
          <p:cNvPr id="9" name="Google Shape;204;p6">
            <a:extLst>
              <a:ext uri="{FF2B5EF4-FFF2-40B4-BE49-F238E27FC236}">
                <a16:creationId xmlns:a16="http://schemas.microsoft.com/office/drawing/2014/main" id="{92AEC2B5-2609-3840-A9E5-F7097A06F531}"/>
              </a:ext>
            </a:extLst>
          </p:cNvPr>
          <p:cNvSpPr txBox="1"/>
          <p:nvPr/>
        </p:nvSpPr>
        <p:spPr>
          <a:xfrm>
            <a:off x="107071" y="875070"/>
            <a:ext cx="1148515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Stop Words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: Words that are excluded from analysis as they have high or low frequencies within the given records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Purpose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: Eliminating stop words helps improve the accuracy and reliability of the analysis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Additional Stop Words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rPr>
              <a:t>: We have tried a model using a new stop list that is created where the words that are in less than 10 documents and more than in 450 documents are present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entury Gothic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9D5A6-A100-41C8-B326-7C506845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58" y="3236739"/>
            <a:ext cx="7887383" cy="1592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BA5E9F-85AE-5C06-3ADD-7C182E96C356}"/>
              </a:ext>
            </a:extLst>
          </p:cNvPr>
          <p:cNvSpPr txBox="1"/>
          <p:nvPr/>
        </p:nvSpPr>
        <p:spPr>
          <a:xfrm>
            <a:off x="11591865" y="61765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D27D98-659B-CFA2-5CE7-C27B32D5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66" y="5018835"/>
            <a:ext cx="6271803" cy="1600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61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EE07F0-32F9-C671-E8AB-F9554C39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38" y="276520"/>
            <a:ext cx="10482269" cy="6460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Interpretable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91FC4A-4817-E5A3-B7D0-268E889E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1" y="1032144"/>
            <a:ext cx="10383946" cy="1141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1D6F90-B70D-FB26-734F-5803A9AF744A}"/>
              </a:ext>
            </a:extLst>
          </p:cNvPr>
          <p:cNvSpPr txBox="1"/>
          <p:nvPr/>
        </p:nvSpPr>
        <p:spPr>
          <a:xfrm>
            <a:off x="11591865" y="61765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pic>
        <p:nvPicPr>
          <p:cNvPr id="13" name="Picture 12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A1592F9D-769A-F3D0-8E3A-1BF0CDF2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1" y="2365686"/>
            <a:ext cx="4675362" cy="4285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2C5BE0-0434-B027-72FA-A2F994E1B52E}"/>
              </a:ext>
            </a:extLst>
          </p:cNvPr>
          <p:cNvSpPr txBox="1"/>
          <p:nvPr/>
        </p:nvSpPr>
        <p:spPr>
          <a:xfrm>
            <a:off x="5721835" y="2595320"/>
            <a:ext cx="45627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SVD inputs and raw text topic from analysis due to potential interpretation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analysis on text topic and text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cluster_probability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key variables for the study.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C41835-8522-A1C1-E528-FD1DF07E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99211"/>
              </p:ext>
            </p:extLst>
          </p:nvPr>
        </p:nvGraphicFramePr>
        <p:xfrm>
          <a:off x="6183950" y="4703431"/>
          <a:ext cx="4181172" cy="1473166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393724">
                  <a:extLst>
                    <a:ext uri="{9D8B030D-6E8A-4147-A177-3AD203B41FA5}">
                      <a16:colId xmlns:a16="http://schemas.microsoft.com/office/drawing/2014/main" val="3209827748"/>
                    </a:ext>
                  </a:extLst>
                </a:gridCol>
                <a:gridCol w="1393724">
                  <a:extLst>
                    <a:ext uri="{9D8B030D-6E8A-4147-A177-3AD203B41FA5}">
                      <a16:colId xmlns:a16="http://schemas.microsoft.com/office/drawing/2014/main" val="1665847719"/>
                    </a:ext>
                  </a:extLst>
                </a:gridCol>
                <a:gridCol w="1393724">
                  <a:extLst>
                    <a:ext uri="{9D8B030D-6E8A-4147-A177-3AD203B41FA5}">
                      <a16:colId xmlns:a16="http://schemas.microsoft.com/office/drawing/2014/main" val="3277500327"/>
                    </a:ext>
                  </a:extLst>
                </a:gridCol>
              </a:tblGrid>
              <a:tr h="6067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Test:</a:t>
                      </a:r>
                      <a:b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ROC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Test: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Misclassification Rate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02231"/>
                  </a:ext>
                </a:extLst>
              </a:tr>
              <a:tr h="55876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Reg-Meta(1)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5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3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Widescreen</PresentationFormat>
  <Paragraphs>138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Social Media fake news detection</vt:lpstr>
      <vt:lpstr>Problem statement</vt:lpstr>
      <vt:lpstr>DATA description</vt:lpstr>
      <vt:lpstr>Dataset overview and split</vt:lpstr>
      <vt:lpstr>Final model diagram</vt:lpstr>
      <vt:lpstr>PowerPoint Presentation</vt:lpstr>
      <vt:lpstr>PowerPoint Presentation</vt:lpstr>
      <vt:lpstr>Stop words and their significance</vt:lpstr>
      <vt:lpstr>Interpretable model</vt:lpstr>
      <vt:lpstr>Final model comparisons</vt:lpstr>
      <vt:lpstr>Best model</vt:lpstr>
      <vt:lpstr>Conclusion</vt:lpstr>
      <vt:lpstr>Business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2024-07-07T22:09:20Z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