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400"/>
              </a:spcAft>
              <a:buClr>
                <a:schemeClr val="dk1"/>
              </a:buClr>
              <a:buSzPts val="1100"/>
              <a:buFont typeface="Arial"/>
              <a:buNone/>
            </a:pPr>
            <a:r>
              <a:rPr lang="en" sz="1400">
                <a:solidFill>
                  <a:schemeClr val="dk1"/>
                </a:solidFill>
              </a:rPr>
              <a:t>Hi, in this video, I’ll be walking you through a cluster analysis of travel data that we’ve conducted, including insights extracted from the dataset and a detailed explanation of the code used to achieve this. We will be discussing clusters of travelers based on flight and hotel booking behaviors.</a:t>
            </a:r>
            <a:endParaRPr sz="14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bf0902071_0_2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bf0902071_0_2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We created clusters based on spending and travel patterns and tailored benefits to these segments to boost engagement.</a:t>
            </a:r>
            <a:endParaRPr/>
          </a:p>
          <a:p>
            <a:pPr indent="0" lvl="0" marL="0" rtl="0" algn="l">
              <a:spcBef>
                <a:spcPts val="0"/>
              </a:spcBef>
              <a:spcAft>
                <a:spcPts val="0"/>
              </a:spcAft>
              <a:buClr>
                <a:schemeClr val="dk1"/>
              </a:buClr>
              <a:buSzPts val="1100"/>
              <a:buFont typeface="Arial"/>
              <a:buNone/>
            </a:pPr>
            <a:r>
              <a:rPr lang="en"/>
              <a:t> The Silhouette Score is 0.48, indicating moderate separation between clusters.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bf0902071_0_2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bf0902071_0_2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successfully segmented TravelTide users into three distinct clusters based on their travel and spending patterns. Each cluster represents a unique customer profile with specific behaviors and preferences. Personalized marketing strategies can now be implemented tailored to these profiles to enhance engagement and drive loyalty. This targeted approach allows us to offer benefits and promotions that resonate with each cluster’s needs and preferences.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bf0902071_0_2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bf0902071_0_2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enhance clustering accuracy, we should incorporate behavioral data on customer interactions and preferences. It’s crucial to regularly monitor and adjust our clustering models to keep pace with evolving customer trends and market conditions. Additionally, leveraging cluster-specific insights allows us to craft targeted marketing campaigns and deliver personalized experiences, ensuring greater engagement and satisfaction.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bf0902071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bf0902071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is to analyze consumer behavior to enhance loyalty programs by segmenting customers based on travel profiles and expenditures, and tailoring benefits to each segment's needs.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bf0902071_0_2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bf0902071_0_2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a summary of the query overview: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PostgreSQL query retrieves data for users with more than seven sessions, including their demographics (birth year, gender, marital status) and travel metrics (total sessions, flights, and hotels). It also calculates the average flight fare and hotel costs, and lists the flights and hotels booked.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bf0902071_0_2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bf0902071_0_2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 are addressed by replacing numeric columns with mean values and categorical columns with mode or 'Unknown'. Outliers are managed by capping the average flight fare at the 95th percentile, and numeric columns are formatted appropriately for clustering.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bf0902071_0_2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bf0902071_0_2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 for clustering include average flight fare, hotel costs, session counts, and total flights and hotels booked. The data is scaled using 'StandardScaler' to ensure effective clustering.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bf0902071_0_2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bf0902071_0_2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applied KMeans clustering to segment customers based on their travel behavior.</a:t>
            </a:r>
            <a:endParaRPr/>
          </a:p>
          <a:p>
            <a:pPr indent="0" lvl="0" marL="0" rtl="0" algn="l">
              <a:spcBef>
                <a:spcPts val="0"/>
              </a:spcBef>
              <a:spcAft>
                <a:spcPts val="0"/>
              </a:spcAft>
              <a:buClr>
                <a:schemeClr val="dk1"/>
              </a:buClr>
              <a:buSzPts val="1100"/>
              <a:buFont typeface="Arial"/>
              <a:buNone/>
            </a:pPr>
            <a:r>
              <a:rPr lang="en"/>
              <a:t>To determine the optimal number of clusters, we used the Elbow Method and Silhouette Score, identifying 3 as the optimal number.</a:t>
            </a:r>
            <a:endParaRPr/>
          </a:p>
          <a:p>
            <a:pPr indent="0" lvl="0" marL="0" rtl="0" algn="l">
              <a:spcBef>
                <a:spcPts val="0"/>
              </a:spcBef>
              <a:spcAft>
                <a:spcPts val="0"/>
              </a:spcAft>
              <a:buClr>
                <a:schemeClr val="dk1"/>
              </a:buClr>
              <a:buSzPts val="1100"/>
              <a:buFont typeface="Arial"/>
              <a:buNone/>
            </a:pPr>
            <a:r>
              <a:rPr lang="en"/>
              <a:t> The Elbow Plot illustrates the decrease in inertia with more clusters, while the Silhouette Plot evaluates the distinctness of each cluster.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bf0902071_0_2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bf0902071_0_2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used PCA to reduce data dimensionality, which helps in visualizing clusters more clearly.</a:t>
            </a:r>
            <a:endParaRPr/>
          </a:p>
          <a:p>
            <a:pPr indent="0" lvl="0" marL="0" rtl="0" algn="l">
              <a:spcBef>
                <a:spcPts val="0"/>
              </a:spcBef>
              <a:spcAft>
                <a:spcPts val="0"/>
              </a:spcAft>
              <a:buClr>
                <a:schemeClr val="dk1"/>
              </a:buClr>
              <a:buSzPts val="1100"/>
              <a:buFont typeface="Arial"/>
              <a:buNone/>
            </a:pPr>
            <a:r>
              <a:rPr lang="en"/>
              <a:t> The two-dimensional plot shows customers positioned in the principal component space, making it easier to observe cluster patterns.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bf0902071_0_2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bf0902071_0_2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analyzed the distinct characteristics of each cluster to understand their unique travel behaviors.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Cluster 0 consists of value-conscious travelers who prioritize cost-efficiency and seek to maximize value.  </a:t>
            </a:r>
            <a:endParaRPr/>
          </a:p>
          <a:p>
            <a:pPr indent="0" lvl="0" marL="0" rtl="0" algn="l">
              <a:spcBef>
                <a:spcPts val="0"/>
              </a:spcBef>
              <a:spcAft>
                <a:spcPts val="0"/>
              </a:spcAft>
              <a:buClr>
                <a:schemeClr val="dk1"/>
              </a:buClr>
              <a:buSzPts val="1100"/>
              <a:buFont typeface="Arial"/>
              <a:buNone/>
            </a:pPr>
            <a:r>
              <a:rPr lang="en"/>
              <a:t>Cluster 1 includes moderate spenders who prefer convenience without significantly increasing their travel expenses.  </a:t>
            </a:r>
            <a:endParaRPr/>
          </a:p>
          <a:p>
            <a:pPr indent="0" lvl="0" marL="0" rtl="0" algn="l">
              <a:spcBef>
                <a:spcPts val="0"/>
              </a:spcBef>
              <a:spcAft>
                <a:spcPts val="0"/>
              </a:spcAft>
              <a:buClr>
                <a:schemeClr val="dk1"/>
              </a:buClr>
              <a:buSzPts val="1100"/>
              <a:buFont typeface="Arial"/>
              <a:buNone/>
            </a:pPr>
            <a:r>
              <a:rPr lang="en"/>
              <a:t>Cluster 2 represents luxury travelers who appreciate high-end perks that elevate their premium travel experiences.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bf0902071_0_2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bf0902071_0_2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tailored loyalty benefits for each cluster, offering perks like free checked bags, complimentary hotel meals, and exclusive discounts to enhance customer satisfaction and loyalty.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The visualization displays how these benefits are distributed among the different clusters, illustrating the allocation and impact of each benefit across the customer segments.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658325" y="942250"/>
            <a:ext cx="5448600" cy="12825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b="1" lang="en" sz="1600">
                <a:solidFill>
                  <a:srgbClr val="000000"/>
                </a:solidFill>
                <a:latin typeface="Arial"/>
                <a:ea typeface="Arial"/>
                <a:cs typeface="Arial"/>
                <a:sym typeface="Arial"/>
              </a:rPr>
              <a:t>Title:</a:t>
            </a:r>
            <a:r>
              <a:rPr lang="en" sz="1600">
                <a:solidFill>
                  <a:srgbClr val="000000"/>
                </a:solidFill>
                <a:latin typeface="Arial"/>
                <a:ea typeface="Arial"/>
                <a:cs typeface="Arial"/>
                <a:sym typeface="Arial"/>
              </a:rPr>
              <a:t> Data-Driven User Segmentation for TravelTide</a:t>
            </a:r>
            <a:endParaRPr sz="1600">
              <a:solidFill>
                <a:srgbClr val="000000"/>
              </a:solidFill>
              <a:latin typeface="Arial"/>
              <a:ea typeface="Arial"/>
              <a:cs typeface="Arial"/>
              <a:sym typeface="Arial"/>
            </a:endParaRPr>
          </a:p>
          <a:p>
            <a:pPr indent="0" lvl="0" marL="0" rtl="0" algn="l">
              <a:lnSpc>
                <a:spcPct val="115000"/>
              </a:lnSpc>
              <a:spcBef>
                <a:spcPts val="1600"/>
              </a:spcBef>
              <a:spcAft>
                <a:spcPts val="0"/>
              </a:spcAft>
              <a:buNone/>
            </a:pPr>
            <a:r>
              <a:rPr b="1" lang="en" sz="1600">
                <a:solidFill>
                  <a:srgbClr val="000000"/>
                </a:solidFill>
                <a:latin typeface="Arial"/>
                <a:ea typeface="Arial"/>
                <a:cs typeface="Arial"/>
                <a:sym typeface="Arial"/>
              </a:rPr>
              <a:t>Subtitle:</a:t>
            </a:r>
            <a:r>
              <a:rPr lang="en" sz="1600">
                <a:solidFill>
                  <a:srgbClr val="000000"/>
                </a:solidFill>
                <a:latin typeface="Arial"/>
                <a:ea typeface="Arial"/>
                <a:cs typeface="Arial"/>
                <a:sym typeface="Arial"/>
              </a:rPr>
              <a:t> Clustering and Analysis of User Travel Data</a:t>
            </a:r>
            <a:endParaRPr sz="1600">
              <a:solidFill>
                <a:srgbClr val="000000"/>
              </a:solidFill>
              <a:latin typeface="Arial"/>
              <a:ea typeface="Arial"/>
              <a:cs typeface="Arial"/>
              <a:sym typeface="Arial"/>
            </a:endParaRPr>
          </a:p>
          <a:p>
            <a:pPr indent="0" lvl="0" marL="0" rtl="0" algn="l">
              <a:lnSpc>
                <a:spcPct val="115000"/>
              </a:lnSpc>
              <a:spcBef>
                <a:spcPts val="1600"/>
              </a:spcBef>
              <a:spcAft>
                <a:spcPts val="0"/>
              </a:spcAft>
              <a:buNone/>
            </a:pPr>
            <a:r>
              <a:rPr b="1" lang="en" sz="1600">
                <a:solidFill>
                  <a:srgbClr val="000000"/>
                </a:solidFill>
                <a:latin typeface="Arial"/>
                <a:ea typeface="Arial"/>
                <a:cs typeface="Arial"/>
                <a:sym typeface="Arial"/>
              </a:rPr>
              <a:t>Presenter Name</a:t>
            </a:r>
            <a:r>
              <a:rPr lang="en" sz="1600">
                <a:solidFill>
                  <a:srgbClr val="000000"/>
                </a:solidFill>
                <a:latin typeface="Arial"/>
                <a:ea typeface="Arial"/>
                <a:cs typeface="Arial"/>
                <a:sym typeface="Arial"/>
              </a:rPr>
              <a:t>: Sushma Rai</a:t>
            </a:r>
            <a:endParaRPr sz="1600">
              <a:solidFill>
                <a:srgbClr val="000000"/>
              </a:solidFill>
              <a:latin typeface="Arial"/>
              <a:ea typeface="Arial"/>
              <a:cs typeface="Arial"/>
              <a:sym typeface="Arial"/>
            </a:endParaRPr>
          </a:p>
          <a:p>
            <a:pPr indent="0" lvl="0" marL="0" rtl="0" algn="l">
              <a:lnSpc>
                <a:spcPct val="115000"/>
              </a:lnSpc>
              <a:spcBef>
                <a:spcPts val="1600"/>
              </a:spcBef>
              <a:spcAft>
                <a:spcPts val="400"/>
              </a:spcAft>
              <a:buClr>
                <a:schemeClr val="dk1"/>
              </a:buClr>
              <a:buSzPts val="1100"/>
              <a:buFont typeface="Arial"/>
              <a:buNone/>
            </a:pPr>
            <a:r>
              <a:t/>
            </a:r>
            <a:endParaRPr sz="1600"/>
          </a:p>
        </p:txBody>
      </p:sp>
      <p:pic>
        <p:nvPicPr>
          <p:cNvPr id="65" name="Google Shape;65;p13"/>
          <p:cNvPicPr preferRelativeResize="0"/>
          <p:nvPr/>
        </p:nvPicPr>
        <p:blipFill>
          <a:blip r:embed="rId3">
            <a:alphaModFix/>
          </a:blip>
          <a:stretch>
            <a:fillRect/>
          </a:stretch>
        </p:blipFill>
        <p:spPr>
          <a:xfrm>
            <a:off x="6191950" y="2875100"/>
            <a:ext cx="2436950" cy="180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2865750" y="454700"/>
            <a:ext cx="3412500" cy="6504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3000">
                <a:solidFill>
                  <a:srgbClr val="000000"/>
                </a:solidFill>
                <a:latin typeface="Arial"/>
                <a:ea typeface="Arial"/>
                <a:cs typeface="Arial"/>
                <a:sym typeface="Arial"/>
              </a:rPr>
              <a:t>Results &amp; Metrics</a:t>
            </a:r>
            <a:endParaRPr sz="3000"/>
          </a:p>
        </p:txBody>
      </p:sp>
      <p:sp>
        <p:nvSpPr>
          <p:cNvPr id="124" name="Google Shape;124;p22"/>
          <p:cNvSpPr txBox="1"/>
          <p:nvPr>
            <p:ph idx="1" type="subTitle"/>
          </p:nvPr>
        </p:nvSpPr>
        <p:spPr>
          <a:xfrm>
            <a:off x="311700" y="1878550"/>
            <a:ext cx="8119200" cy="2457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a:solidFill>
                  <a:srgbClr val="000000"/>
                </a:solidFill>
                <a:latin typeface="Arial"/>
                <a:ea typeface="Arial"/>
                <a:cs typeface="Arial"/>
                <a:sym typeface="Arial"/>
              </a:rPr>
              <a:t>Key Results:</a:t>
            </a:r>
            <a:endParaRPr b="1">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a:solidFill>
                  <a:srgbClr val="000000"/>
                </a:solidFill>
                <a:latin typeface="Arial"/>
                <a:ea typeface="Arial"/>
                <a:cs typeface="Arial"/>
                <a:sym typeface="Arial"/>
              </a:rPr>
              <a:t>Clusters created based on spending and travel patterns.</a:t>
            </a:r>
            <a:endParaRPr>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Benefits mapped to customer segments to improve engagement.</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a:solidFill>
                  <a:srgbClr val="000000"/>
                </a:solidFill>
                <a:latin typeface="Arial"/>
                <a:ea typeface="Arial"/>
                <a:cs typeface="Arial"/>
                <a:sym typeface="Arial"/>
              </a:rPr>
              <a:t>Performance Metrics:</a:t>
            </a:r>
            <a:endParaRPr b="1">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b="1" lang="en">
                <a:solidFill>
                  <a:srgbClr val="000000"/>
                </a:solidFill>
                <a:latin typeface="Arial"/>
                <a:ea typeface="Arial"/>
                <a:cs typeface="Arial"/>
                <a:sym typeface="Arial"/>
              </a:rPr>
              <a:t>Silhouette Score</a:t>
            </a:r>
            <a:r>
              <a:rPr lang="en">
                <a:solidFill>
                  <a:srgbClr val="000000"/>
                </a:solidFill>
                <a:latin typeface="Arial"/>
                <a:ea typeface="Arial"/>
                <a:cs typeface="Arial"/>
                <a:sym typeface="Arial"/>
              </a:rPr>
              <a:t>: 0.48  (Moderate Separation)</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3346350" y="483050"/>
            <a:ext cx="24513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Conclusion</a:t>
            </a:r>
            <a:endParaRPr sz="3000"/>
          </a:p>
        </p:txBody>
      </p:sp>
      <p:sp>
        <p:nvSpPr>
          <p:cNvPr id="130" name="Google Shape;130;p23"/>
          <p:cNvSpPr txBox="1"/>
          <p:nvPr>
            <p:ph idx="1" type="subTitle"/>
          </p:nvPr>
        </p:nvSpPr>
        <p:spPr>
          <a:xfrm>
            <a:off x="311700" y="1878550"/>
            <a:ext cx="8218200" cy="9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Successfully segmented TravelTide users into </a:t>
            </a:r>
            <a:r>
              <a:rPr b="1" lang="en">
                <a:solidFill>
                  <a:srgbClr val="000000"/>
                </a:solidFill>
                <a:latin typeface="Arial"/>
                <a:ea typeface="Arial"/>
                <a:cs typeface="Arial"/>
                <a:sym typeface="Arial"/>
              </a:rPr>
              <a:t>3 clusters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Personalized marketing strategies can be deployed based on cluster profiles.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2524500" y="511400"/>
            <a:ext cx="4095000" cy="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Recommendations</a:t>
            </a:r>
            <a:endParaRPr sz="3040"/>
          </a:p>
        </p:txBody>
      </p:sp>
      <p:sp>
        <p:nvSpPr>
          <p:cNvPr id="136" name="Google Shape;136;p24"/>
          <p:cNvSpPr txBox="1"/>
          <p:nvPr>
            <p:ph idx="1" type="subTitle"/>
          </p:nvPr>
        </p:nvSpPr>
        <p:spPr>
          <a:xfrm>
            <a:off x="311700" y="1161800"/>
            <a:ext cx="8520600" cy="3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Incorporate Behavioral Data</a:t>
            </a:r>
            <a:r>
              <a:rPr lang="en">
                <a:solidFill>
                  <a:srgbClr val="000000"/>
                </a:solidFill>
                <a:latin typeface="Arial"/>
                <a:ea typeface="Arial"/>
                <a:cs typeface="Arial"/>
                <a:sym typeface="Arial"/>
              </a:rPr>
              <a:t>: Enhance clustering accuracy by integrating data on customer interactions and preferences.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latin typeface="Arial"/>
                <a:ea typeface="Arial"/>
                <a:cs typeface="Arial"/>
                <a:sym typeface="Arial"/>
              </a:rPr>
              <a:t>Monitor and Adjust Models</a:t>
            </a:r>
            <a:r>
              <a:rPr lang="en">
                <a:solidFill>
                  <a:srgbClr val="000000"/>
                </a:solidFill>
                <a:latin typeface="Arial"/>
                <a:ea typeface="Arial"/>
                <a:cs typeface="Arial"/>
                <a:sym typeface="Arial"/>
              </a:rPr>
              <a:t>: Regularly review and update clustering models to adapt to evolving customer trends and market conditions.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latin typeface="Arial"/>
                <a:ea typeface="Arial"/>
                <a:cs typeface="Arial"/>
                <a:sym typeface="Arial"/>
              </a:rPr>
              <a:t>Leverage Data for Personalization</a:t>
            </a:r>
            <a:r>
              <a:rPr lang="en">
                <a:solidFill>
                  <a:srgbClr val="000000"/>
                </a:solidFill>
                <a:latin typeface="Arial"/>
                <a:ea typeface="Arial"/>
                <a:cs typeface="Arial"/>
                <a:sym typeface="Arial"/>
              </a:rPr>
              <a:t>: Apply cluster-specific insights to create targeted marketing campaigns and personalized experiences.</a:t>
            </a: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subTitle"/>
          </p:nvPr>
        </p:nvSpPr>
        <p:spPr>
          <a:xfrm>
            <a:off x="637625" y="368400"/>
            <a:ext cx="8005800" cy="44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As for the specific goals, Travel Tide has to shed light on consumers’ behavior to improve the loyalty programs.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Objective:</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This is where user data must be leveraged to segment the customers next with a view to categorizing them based on their travel profiles and timely expenditure.</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It will also be necessary to tie benefits to each customer segment in accordance with a customer-based value proposition.</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subTitle"/>
          </p:nvPr>
        </p:nvSpPr>
        <p:spPr>
          <a:xfrm>
            <a:off x="240875" y="1269250"/>
            <a:ext cx="7410600" cy="3732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00"/>
                </a:solidFill>
                <a:latin typeface="Arial"/>
                <a:ea typeface="Arial"/>
                <a:cs typeface="Arial"/>
                <a:sym typeface="Arial"/>
              </a:rPr>
              <a:t>PostgreSQL database containing user, session, flight, and hotel booking data.</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a:solidFill>
                  <a:srgbClr val="000000"/>
                </a:solidFill>
                <a:latin typeface="Arial"/>
                <a:ea typeface="Arial"/>
                <a:cs typeface="Arial"/>
                <a:sym typeface="Arial"/>
              </a:rPr>
              <a:t>Query Overview:</a:t>
            </a:r>
            <a:endParaRPr b="1">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a:solidFill>
                  <a:srgbClr val="000000"/>
                </a:solidFill>
                <a:latin typeface="Arial"/>
                <a:ea typeface="Arial"/>
                <a:cs typeface="Arial"/>
                <a:sym typeface="Arial"/>
              </a:rPr>
              <a:t>Data fetched for users with more than 7 sessions.</a:t>
            </a:r>
            <a:endParaRPr>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Key fields include:</a:t>
            </a:r>
            <a:endParaRPr>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Demographics (birth year, gender, marital status)</a:t>
            </a:r>
            <a:endParaRPr>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Travel metrics (total sessions, total flights, total hotels)</a:t>
            </a:r>
            <a:endParaRPr>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Average flight fare, hotel costs</a:t>
            </a:r>
            <a:endParaRPr>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a:solidFill>
                  <a:srgbClr val="000000"/>
                </a:solidFill>
                <a:latin typeface="Arial"/>
                <a:ea typeface="Arial"/>
                <a:cs typeface="Arial"/>
                <a:sym typeface="Arial"/>
              </a:rPr>
              <a:t>Flights and hotels booked</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76" name="Google Shape;76;p15"/>
          <p:cNvSpPr txBox="1"/>
          <p:nvPr/>
        </p:nvSpPr>
        <p:spPr>
          <a:xfrm>
            <a:off x="3296700" y="325875"/>
            <a:ext cx="25506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Data Source</a:t>
            </a:r>
            <a:endParaRPr sz="3000">
              <a:solidFill>
                <a:schemeClr val="dk1"/>
              </a:solidFill>
              <a:latin typeface="Roboto"/>
              <a:ea typeface="Roboto"/>
              <a:cs typeface="Roboto"/>
              <a:sym typeface="Roboto"/>
            </a:endParaRPr>
          </a:p>
        </p:txBody>
      </p:sp>
      <p:pic>
        <p:nvPicPr>
          <p:cNvPr id="77" name="Google Shape;77;p15"/>
          <p:cNvPicPr preferRelativeResize="0"/>
          <p:nvPr/>
        </p:nvPicPr>
        <p:blipFill>
          <a:blip r:embed="rId3">
            <a:alphaModFix/>
          </a:blip>
          <a:stretch>
            <a:fillRect/>
          </a:stretch>
        </p:blipFill>
        <p:spPr>
          <a:xfrm>
            <a:off x="6019650" y="3401650"/>
            <a:ext cx="2857500" cy="160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400900"/>
            <a:ext cx="5412600" cy="6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Data Processing &amp; Cleaning</a:t>
            </a:r>
            <a:endParaRPr sz="3000"/>
          </a:p>
        </p:txBody>
      </p:sp>
      <p:sp>
        <p:nvSpPr>
          <p:cNvPr id="83" name="Google Shape;83;p16"/>
          <p:cNvSpPr txBox="1"/>
          <p:nvPr>
            <p:ph idx="1" type="subTitle"/>
          </p:nvPr>
        </p:nvSpPr>
        <p:spPr>
          <a:xfrm>
            <a:off x="311700" y="899850"/>
            <a:ext cx="8175900" cy="4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Handle missing values:</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All the numeric columns are replaced with the mean values.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Columns with categorical distribution which is filled by the mode or ‘Unknown’.</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Outlier Treatment:</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Set a maximum on the average flight fare to the 95th percentile in order to eliminate gross outliers from its analysis.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Data Transformation:</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The numeric columns are then casted to the right format that would be best suited for clustering.</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311700" y="942325"/>
            <a:ext cx="8175900" cy="3960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ctrTitle"/>
          </p:nvPr>
        </p:nvSpPr>
        <p:spPr>
          <a:xfrm>
            <a:off x="1438200" y="582250"/>
            <a:ext cx="6267600" cy="4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highlight>
                  <a:srgbClr val="FFFFFF"/>
                </a:highlight>
                <a:latin typeface="Arial"/>
                <a:ea typeface="Arial"/>
                <a:cs typeface="Arial"/>
                <a:sym typeface="Arial"/>
              </a:rPr>
              <a:t> Feature Selection for Clustering</a:t>
            </a:r>
            <a:endParaRPr sz="3000">
              <a:latin typeface="Arial"/>
              <a:ea typeface="Arial"/>
              <a:cs typeface="Arial"/>
              <a:sym typeface="Arial"/>
            </a:endParaRPr>
          </a:p>
        </p:txBody>
      </p:sp>
      <p:sp>
        <p:nvSpPr>
          <p:cNvPr id="90" name="Google Shape;90;p17"/>
          <p:cNvSpPr txBox="1"/>
          <p:nvPr>
            <p:ph idx="1" type="subTitle"/>
          </p:nvPr>
        </p:nvSpPr>
        <p:spPr>
          <a:xfrm>
            <a:off x="391950" y="1892725"/>
            <a:ext cx="8360100" cy="21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Key Features for Clustering:</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Average flight fare, hotel costs, and session counts.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Total flights and hotels booked.</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Feature Scaling:</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Used the ‘StandardScaler’ to scale the data for clustering.</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2412300" y="483050"/>
            <a:ext cx="4319400" cy="593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rgbClr val="000000"/>
              </a:buClr>
              <a:buSzPts val="358"/>
              <a:buFont typeface="Arial"/>
              <a:buNone/>
            </a:pPr>
            <a:r>
              <a:rPr lang="en" sz="3000">
                <a:solidFill>
                  <a:srgbClr val="000000"/>
                </a:solidFill>
                <a:highlight>
                  <a:srgbClr val="FFFFFF"/>
                </a:highlight>
                <a:latin typeface="Arial"/>
                <a:ea typeface="Arial"/>
                <a:cs typeface="Arial"/>
                <a:sym typeface="Arial"/>
              </a:rPr>
              <a:t>Clustering Approach</a:t>
            </a:r>
            <a:endParaRPr sz="3000">
              <a:latin typeface="Arial"/>
              <a:ea typeface="Arial"/>
              <a:cs typeface="Arial"/>
              <a:sym typeface="Arial"/>
            </a:endParaRPr>
          </a:p>
        </p:txBody>
      </p:sp>
      <p:sp>
        <p:nvSpPr>
          <p:cNvPr id="96" name="Google Shape;96;p18"/>
          <p:cNvSpPr txBox="1"/>
          <p:nvPr>
            <p:ph idx="1" type="subTitle"/>
          </p:nvPr>
        </p:nvSpPr>
        <p:spPr>
          <a:xfrm>
            <a:off x="340050" y="1269250"/>
            <a:ext cx="8246700" cy="3420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b="1" lang="en">
                <a:solidFill>
                  <a:srgbClr val="000000"/>
                </a:solidFill>
                <a:highlight>
                  <a:srgbClr val="FFFFFF"/>
                </a:highlight>
                <a:latin typeface="Arial"/>
                <a:ea typeface="Arial"/>
                <a:cs typeface="Arial"/>
                <a:sym typeface="Arial"/>
              </a:rPr>
              <a:t>Methodology</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rPr lang="en">
                <a:solidFill>
                  <a:srgbClr val="000000"/>
                </a:solidFill>
                <a:highlight>
                  <a:srgbClr val="FFFFFF"/>
                </a:highlight>
                <a:latin typeface="Arial"/>
                <a:ea typeface="Arial"/>
                <a:cs typeface="Arial"/>
                <a:sym typeface="Arial"/>
              </a:rPr>
              <a:t>When clustering the customers according to travel behaviour, KMeans was applied.</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latin typeface="Arial"/>
              <a:ea typeface="Arial"/>
              <a:cs typeface="Arial"/>
              <a:sym typeface="Arial"/>
            </a:endParaRPr>
          </a:p>
          <a:p>
            <a:pPr indent="0" lvl="0" marL="0" rtl="0" algn="l">
              <a:lnSpc>
                <a:spcPct val="80000"/>
              </a:lnSpc>
              <a:spcBef>
                <a:spcPts val="0"/>
              </a:spcBef>
              <a:spcAft>
                <a:spcPts val="0"/>
              </a:spcAft>
              <a:buSzPts val="358"/>
              <a:buNone/>
            </a:pPr>
            <a:r>
              <a:rPr b="1" lang="en">
                <a:solidFill>
                  <a:srgbClr val="000000"/>
                </a:solidFill>
                <a:highlight>
                  <a:srgbClr val="FFFFFF"/>
                </a:highlight>
                <a:latin typeface="Arial"/>
                <a:ea typeface="Arial"/>
                <a:cs typeface="Arial"/>
                <a:sym typeface="Arial"/>
              </a:rPr>
              <a:t>Evaluation</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rPr lang="en">
                <a:solidFill>
                  <a:srgbClr val="000000"/>
                </a:solidFill>
                <a:highlight>
                  <a:srgbClr val="FFFFFF"/>
                </a:highlight>
                <a:latin typeface="Arial"/>
                <a:ea typeface="Arial"/>
                <a:cs typeface="Arial"/>
                <a:sym typeface="Arial"/>
              </a:rPr>
              <a:t>Concerning the number of clusters to be used, two techniques were applied namely </a:t>
            </a:r>
            <a:r>
              <a:rPr b="1" lang="en">
                <a:solidFill>
                  <a:srgbClr val="000000"/>
                </a:solidFill>
                <a:highlight>
                  <a:srgbClr val="FFFFFF"/>
                </a:highlight>
                <a:latin typeface="Arial"/>
                <a:ea typeface="Arial"/>
                <a:cs typeface="Arial"/>
                <a:sym typeface="Arial"/>
              </a:rPr>
              <a:t>Elbow Method</a:t>
            </a:r>
            <a:r>
              <a:rPr lang="en">
                <a:solidFill>
                  <a:srgbClr val="000000"/>
                </a:solidFill>
                <a:highlight>
                  <a:srgbClr val="FFFFFF"/>
                </a:highlight>
                <a:latin typeface="Arial"/>
                <a:ea typeface="Arial"/>
                <a:cs typeface="Arial"/>
                <a:sym typeface="Arial"/>
              </a:rPr>
              <a:t> and </a:t>
            </a:r>
            <a:r>
              <a:rPr b="1" lang="en">
                <a:solidFill>
                  <a:srgbClr val="000000"/>
                </a:solidFill>
                <a:highlight>
                  <a:srgbClr val="FFFFFF"/>
                </a:highlight>
                <a:latin typeface="Arial"/>
                <a:ea typeface="Arial"/>
                <a:cs typeface="Arial"/>
                <a:sym typeface="Arial"/>
              </a:rPr>
              <a:t>Silhouette Score</a:t>
            </a:r>
            <a:endParaRPr b="1">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rPr lang="en">
                <a:solidFill>
                  <a:srgbClr val="000000"/>
                </a:solidFill>
                <a:highlight>
                  <a:srgbClr val="FFFFFF"/>
                </a:highlight>
                <a:latin typeface="Arial"/>
                <a:ea typeface="Arial"/>
                <a:cs typeface="Arial"/>
                <a:sym typeface="Arial"/>
              </a:rPr>
              <a:t>Optimal number of clusters chosen: </a:t>
            </a:r>
            <a:r>
              <a:rPr b="1" lang="en">
                <a:solidFill>
                  <a:srgbClr val="000000"/>
                </a:solidFill>
                <a:highlight>
                  <a:srgbClr val="FFFFFF"/>
                </a:highlight>
                <a:latin typeface="Arial"/>
                <a:ea typeface="Arial"/>
                <a:cs typeface="Arial"/>
                <a:sym typeface="Arial"/>
              </a:rPr>
              <a:t>3</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latin typeface="Arial"/>
              <a:ea typeface="Arial"/>
              <a:cs typeface="Arial"/>
              <a:sym typeface="Arial"/>
            </a:endParaRPr>
          </a:p>
          <a:p>
            <a:pPr indent="0" lvl="0" marL="0" rtl="0" algn="l">
              <a:lnSpc>
                <a:spcPct val="80000"/>
              </a:lnSpc>
              <a:spcBef>
                <a:spcPts val="0"/>
              </a:spcBef>
              <a:spcAft>
                <a:spcPts val="0"/>
              </a:spcAft>
              <a:buSzPts val="358"/>
              <a:buNone/>
            </a:pPr>
            <a:r>
              <a:rPr b="1" lang="en">
                <a:solidFill>
                  <a:srgbClr val="000000"/>
                </a:solidFill>
                <a:highlight>
                  <a:srgbClr val="FFFFFF"/>
                </a:highlight>
                <a:latin typeface="Arial"/>
                <a:ea typeface="Arial"/>
                <a:cs typeface="Arial"/>
                <a:sym typeface="Arial"/>
              </a:rPr>
              <a:t>Visualization</a:t>
            </a:r>
            <a:r>
              <a:rPr lang="en">
                <a:solidFill>
                  <a:srgbClr val="000000"/>
                </a:solidFill>
                <a:highlight>
                  <a:srgbClr val="FFFFFF"/>
                </a:highlight>
                <a:latin typeface="Arial"/>
                <a:ea typeface="Arial"/>
                <a:cs typeface="Arial"/>
                <a:sym typeface="Arial"/>
              </a:rPr>
              <a:t>:</a:t>
            </a:r>
            <a:endParaRPr>
              <a:solidFill>
                <a:srgbClr val="000000"/>
              </a:solidFill>
              <a:highlight>
                <a:srgbClr val="FFFFFF"/>
              </a:highlight>
              <a:latin typeface="Arial"/>
              <a:ea typeface="Arial"/>
              <a:cs typeface="Arial"/>
              <a:sym typeface="Arial"/>
            </a:endParaRPr>
          </a:p>
          <a:p>
            <a:pPr indent="0" lvl="0" marL="0" rtl="0" algn="l">
              <a:lnSpc>
                <a:spcPct val="80000"/>
              </a:lnSpc>
              <a:spcBef>
                <a:spcPts val="0"/>
              </a:spcBef>
              <a:spcAft>
                <a:spcPts val="0"/>
              </a:spcAft>
              <a:buNone/>
            </a:pPr>
            <a:r>
              <a:rPr b="1" lang="en">
                <a:solidFill>
                  <a:srgbClr val="000000"/>
                </a:solidFill>
                <a:latin typeface="Arial"/>
                <a:ea typeface="Arial"/>
                <a:cs typeface="Arial"/>
                <a:sym typeface="Arial"/>
              </a:rPr>
              <a:t>Elbow Plot</a:t>
            </a:r>
            <a:r>
              <a:rPr lang="en">
                <a:solidFill>
                  <a:srgbClr val="000000"/>
                </a:solidFill>
                <a:latin typeface="Arial"/>
                <a:ea typeface="Arial"/>
                <a:cs typeface="Arial"/>
                <a:sym typeface="Arial"/>
              </a:rPr>
              <a:t> shows the reduction in inertia as cluster count increases.</a:t>
            </a:r>
            <a:endParaRPr>
              <a:solidFill>
                <a:srgbClr val="000000"/>
              </a:solidFill>
              <a:latin typeface="Arial"/>
              <a:ea typeface="Arial"/>
              <a:cs typeface="Arial"/>
              <a:sym typeface="Arial"/>
            </a:endParaRPr>
          </a:p>
          <a:p>
            <a:pPr indent="0" lvl="0" marL="0" rtl="0" algn="l">
              <a:lnSpc>
                <a:spcPct val="80000"/>
              </a:lnSpc>
              <a:spcBef>
                <a:spcPts val="0"/>
              </a:spcBef>
              <a:spcAft>
                <a:spcPts val="0"/>
              </a:spcAft>
              <a:buNone/>
            </a:pPr>
            <a:r>
              <a:rPr b="1" lang="en">
                <a:solidFill>
                  <a:srgbClr val="000000"/>
                </a:solidFill>
                <a:latin typeface="Arial"/>
                <a:ea typeface="Arial"/>
                <a:cs typeface="Arial"/>
                <a:sym typeface="Arial"/>
              </a:rPr>
              <a:t>Silhouette Plot</a:t>
            </a:r>
            <a:r>
              <a:rPr lang="en">
                <a:solidFill>
                  <a:srgbClr val="000000"/>
                </a:solidFill>
                <a:latin typeface="Arial"/>
                <a:ea typeface="Arial"/>
                <a:cs typeface="Arial"/>
                <a:sym typeface="Arial"/>
              </a:rPr>
              <a:t> helps evaluate how well-separated the clusters are.</a:t>
            </a:r>
            <a:endParaRPr>
              <a:solidFill>
                <a:srgbClr val="000000"/>
              </a:solidFill>
              <a:latin typeface="Arial"/>
              <a:ea typeface="Arial"/>
              <a:cs typeface="Arial"/>
              <a:sym typeface="Arial"/>
            </a:endParaRPr>
          </a:p>
          <a:p>
            <a:pPr indent="0" lvl="0" marL="0" rtl="0" algn="l">
              <a:lnSpc>
                <a:spcPct val="80000"/>
              </a:lnSpc>
              <a:spcBef>
                <a:spcPts val="0"/>
              </a:spcBef>
              <a:spcAft>
                <a:spcPts val="0"/>
              </a:spcAft>
              <a:buSzPts val="358"/>
              <a:buNone/>
            </a:pPr>
            <a:r>
              <a:t/>
            </a:r>
            <a:endParaRPr>
              <a:solidFill>
                <a:srgbClr val="000000"/>
              </a:solidFill>
              <a:highlight>
                <a:srgbClr val="FFFFFF"/>
              </a:highlight>
              <a:latin typeface="Arial"/>
              <a:ea typeface="Arial"/>
              <a:cs typeface="Arial"/>
              <a:sym typeface="Arial"/>
            </a:endParaRPr>
          </a:p>
        </p:txBody>
      </p:sp>
      <p:pic>
        <p:nvPicPr>
          <p:cNvPr id="97" name="Google Shape;97;p18"/>
          <p:cNvPicPr preferRelativeResize="0"/>
          <p:nvPr/>
        </p:nvPicPr>
        <p:blipFill>
          <a:blip r:embed="rId3">
            <a:alphaModFix/>
          </a:blip>
          <a:stretch>
            <a:fillRect/>
          </a:stretch>
        </p:blipFill>
        <p:spPr>
          <a:xfrm>
            <a:off x="340050" y="1176050"/>
            <a:ext cx="7566475" cy="351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7"/>
                                        </p:tgtEl>
                                      </p:cBhvr>
                                    </p:animEffect>
                                    <p:set>
                                      <p:cBhvr>
                                        <p:cTn dur="1" fill="hold">
                                          <p:stCondLst>
                                            <p:cond delay="1000"/>
                                          </p:stCondLst>
                                        </p:cTn>
                                        <p:tgtEl>
                                          <p:spTgt spid="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1369650" y="497225"/>
            <a:ext cx="6404700" cy="6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000000"/>
                </a:solidFill>
                <a:highlight>
                  <a:srgbClr val="FFFFFF"/>
                </a:highlight>
                <a:latin typeface="Arial"/>
                <a:ea typeface="Arial"/>
                <a:cs typeface="Arial"/>
                <a:sym typeface="Arial"/>
              </a:rPr>
              <a:t>Principal Component Analysis (PCA)</a:t>
            </a:r>
            <a:endParaRPr sz="3000">
              <a:latin typeface="Arial"/>
              <a:ea typeface="Arial"/>
              <a:cs typeface="Arial"/>
              <a:sym typeface="Arial"/>
            </a:endParaRPr>
          </a:p>
        </p:txBody>
      </p:sp>
      <p:sp>
        <p:nvSpPr>
          <p:cNvPr id="103" name="Google Shape;103;p19"/>
          <p:cNvSpPr txBox="1"/>
          <p:nvPr>
            <p:ph idx="1" type="subTitle"/>
          </p:nvPr>
        </p:nvSpPr>
        <p:spPr>
          <a:xfrm>
            <a:off x="311700" y="1255100"/>
            <a:ext cx="8520600" cy="24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Purpose of PCA:</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Reduced data dimensionality to enhance the ability for visualizing the clusters of data.</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PCA Visualization:</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Two dimensional plot depicting customers in the principal component domain.</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104" name="Google Shape;104;p19"/>
          <p:cNvPicPr preferRelativeResize="0"/>
          <p:nvPr/>
        </p:nvPicPr>
        <p:blipFill>
          <a:blip r:embed="rId3">
            <a:alphaModFix/>
          </a:blip>
          <a:stretch>
            <a:fillRect/>
          </a:stretch>
        </p:blipFill>
        <p:spPr>
          <a:xfrm>
            <a:off x="425125" y="368425"/>
            <a:ext cx="7876800" cy="4576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ctrTitle"/>
          </p:nvPr>
        </p:nvSpPr>
        <p:spPr>
          <a:xfrm>
            <a:off x="1872750" y="568075"/>
            <a:ext cx="53985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000000"/>
                </a:solidFill>
                <a:highlight>
                  <a:srgbClr val="FFFFFF"/>
                </a:highlight>
                <a:latin typeface="Arial"/>
                <a:ea typeface="Arial"/>
                <a:cs typeface="Arial"/>
                <a:sym typeface="Arial"/>
              </a:rPr>
              <a:t>Cluster Analysis &amp; Insights</a:t>
            </a:r>
            <a:endParaRPr sz="3000"/>
          </a:p>
        </p:txBody>
      </p:sp>
      <p:sp>
        <p:nvSpPr>
          <p:cNvPr id="110" name="Google Shape;110;p20"/>
          <p:cNvSpPr txBox="1"/>
          <p:nvPr>
            <p:ph idx="1" type="subTitle"/>
          </p:nvPr>
        </p:nvSpPr>
        <p:spPr>
          <a:xfrm>
            <a:off x="311700" y="1306375"/>
            <a:ext cx="8558400" cy="32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Cluster Characteristics:</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00000"/>
                </a:solidFill>
                <a:highlight>
                  <a:srgbClr val="FFFFFF"/>
                </a:highlight>
                <a:latin typeface="Arial"/>
                <a:ea typeface="Arial"/>
                <a:cs typeface="Arial"/>
                <a:sym typeface="Arial"/>
              </a:rPr>
              <a:t>Determined the differences that exist between the clusters.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Summary of Clusters:</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Cluster 0</a:t>
            </a:r>
            <a:r>
              <a:rPr lang="en">
                <a:solidFill>
                  <a:srgbClr val="000000"/>
                </a:solidFill>
                <a:highlight>
                  <a:srgbClr val="FFFFFF"/>
                </a:highlight>
                <a:latin typeface="Arial"/>
                <a:ea typeface="Arial"/>
                <a:cs typeface="Arial"/>
                <a:sym typeface="Arial"/>
              </a:rPr>
              <a:t>: This group seeks to maximize value, aligning with their focus on cost-efficiency.</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Cluster 1</a:t>
            </a:r>
            <a:r>
              <a:rPr lang="en">
                <a:solidFill>
                  <a:srgbClr val="000000"/>
                </a:solidFill>
                <a:highlight>
                  <a:srgbClr val="FFFFFF"/>
                </a:highlight>
                <a:latin typeface="Arial"/>
                <a:ea typeface="Arial"/>
                <a:cs typeface="Arial"/>
                <a:sym typeface="Arial"/>
              </a:rPr>
              <a:t>: Provides convenience without significantly impacting their overall travel costs.</a:t>
            </a:r>
            <a:endParaRPr>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Cluster 2</a:t>
            </a:r>
            <a:r>
              <a:rPr lang="en">
                <a:solidFill>
                  <a:srgbClr val="000000"/>
                </a:solidFill>
                <a:highlight>
                  <a:srgbClr val="FFFFFF"/>
                </a:highlight>
                <a:latin typeface="Arial"/>
                <a:ea typeface="Arial"/>
                <a:cs typeface="Arial"/>
                <a:sym typeface="Arial"/>
              </a:rPr>
              <a:t>: High-end travelers who appreciate substantial perks that enhance their premium travel experience.</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2134800" y="525550"/>
            <a:ext cx="48744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rgbClr val="000000"/>
                </a:solidFill>
                <a:highlight>
                  <a:srgbClr val="FFFFFF"/>
                </a:highlight>
                <a:latin typeface="Arial"/>
                <a:ea typeface="Arial"/>
                <a:cs typeface="Arial"/>
                <a:sym typeface="Arial"/>
              </a:rPr>
              <a:t>Benefit Mapping to Clusters</a:t>
            </a:r>
            <a:endParaRPr sz="3000">
              <a:latin typeface="Arial"/>
              <a:ea typeface="Arial"/>
              <a:cs typeface="Arial"/>
              <a:sym typeface="Arial"/>
            </a:endParaRPr>
          </a:p>
        </p:txBody>
      </p:sp>
      <p:sp>
        <p:nvSpPr>
          <p:cNvPr id="116" name="Google Shape;116;p21"/>
          <p:cNvSpPr txBox="1"/>
          <p:nvPr>
            <p:ph idx="1" type="subTitle"/>
          </p:nvPr>
        </p:nvSpPr>
        <p:spPr>
          <a:xfrm>
            <a:off x="318750" y="1603925"/>
            <a:ext cx="8480400" cy="889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0000"/>
                </a:solidFill>
                <a:latin typeface="Arial"/>
                <a:ea typeface="Arial"/>
                <a:cs typeface="Arial"/>
                <a:sym typeface="Arial"/>
              </a:rPr>
              <a:t>Loyalty Benefits Assigned to Clusters:</a:t>
            </a:r>
            <a:endParaRPr b="1">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
                <a:solidFill>
                  <a:srgbClr val="000000"/>
                </a:solidFill>
                <a:latin typeface="Arial"/>
                <a:ea typeface="Arial"/>
                <a:cs typeface="Arial"/>
                <a:sym typeface="Arial"/>
              </a:rPr>
              <a:t>Tailored benefits such as free checked bags, free hotel meals, and exclusive discounts.</a:t>
            </a:r>
            <a:endParaRPr>
              <a:solidFill>
                <a:srgbClr val="000000"/>
              </a:solidFill>
              <a:highlight>
                <a:srgbClr val="FFFFFF"/>
              </a:highlight>
              <a:latin typeface="Arial"/>
              <a:ea typeface="Arial"/>
              <a:cs typeface="Arial"/>
              <a:sym typeface="Arial"/>
            </a:endParaRPr>
          </a:p>
        </p:txBody>
      </p:sp>
      <p:sp>
        <p:nvSpPr>
          <p:cNvPr id="117" name="Google Shape;117;p21"/>
          <p:cNvSpPr txBox="1"/>
          <p:nvPr/>
        </p:nvSpPr>
        <p:spPr>
          <a:xfrm>
            <a:off x="318750" y="2493725"/>
            <a:ext cx="2493900" cy="24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t>Benefit Distribution Plot:</a:t>
            </a:r>
            <a:endParaRPr b="1" sz="1600"/>
          </a:p>
          <a:p>
            <a:pPr indent="0" lvl="0" marL="0" rtl="0" algn="l">
              <a:lnSpc>
                <a:spcPct val="115000"/>
              </a:lnSpc>
              <a:spcBef>
                <a:spcPts val="1200"/>
              </a:spcBef>
              <a:spcAft>
                <a:spcPts val="1200"/>
              </a:spcAft>
              <a:buNone/>
            </a:pPr>
            <a:r>
              <a:rPr lang="en" sz="1600"/>
              <a:t>Visualization showing the distribution of benefits across different cluster</a:t>
            </a:r>
            <a:endParaRPr sz="1300">
              <a:solidFill>
                <a:schemeClr val="dk2"/>
              </a:solidFill>
              <a:latin typeface="Roboto"/>
              <a:ea typeface="Roboto"/>
              <a:cs typeface="Roboto"/>
              <a:sym typeface="Roboto"/>
            </a:endParaRPr>
          </a:p>
        </p:txBody>
      </p:sp>
      <p:pic>
        <p:nvPicPr>
          <p:cNvPr id="118" name="Google Shape;118;p21"/>
          <p:cNvPicPr preferRelativeResize="0"/>
          <p:nvPr/>
        </p:nvPicPr>
        <p:blipFill>
          <a:blip r:embed="rId3">
            <a:alphaModFix/>
          </a:blip>
          <a:stretch>
            <a:fillRect/>
          </a:stretch>
        </p:blipFill>
        <p:spPr>
          <a:xfrm>
            <a:off x="213625" y="255050"/>
            <a:ext cx="8480401" cy="473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