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1" d="100"/>
          <a:sy n="61" d="100"/>
        </p:scale>
        <p:origin x="4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493CCF-EA26-4C52-AD3C-D6555038A65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287694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493CCF-EA26-4C52-AD3C-D6555038A65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128253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493CCF-EA26-4C52-AD3C-D6555038A65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78743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493CCF-EA26-4C52-AD3C-D6555038A65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188607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93CCF-EA26-4C52-AD3C-D6555038A65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83459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493CCF-EA26-4C52-AD3C-D6555038A65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183995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493CCF-EA26-4C52-AD3C-D6555038A65B}"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421498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493CCF-EA26-4C52-AD3C-D6555038A65B}"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248001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93CCF-EA26-4C52-AD3C-D6555038A65B}"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219837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93CCF-EA26-4C52-AD3C-D6555038A65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48570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93CCF-EA26-4C52-AD3C-D6555038A65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23996-6BF3-479A-803A-4ABEFCF7212B}" type="slidenum">
              <a:rPr lang="en-IN" smtClean="0"/>
              <a:t>‹#›</a:t>
            </a:fld>
            <a:endParaRPr lang="en-IN"/>
          </a:p>
        </p:txBody>
      </p:sp>
    </p:spTree>
    <p:extLst>
      <p:ext uri="{BB962C8B-B14F-4D97-AF65-F5344CB8AC3E}">
        <p14:creationId xmlns:p14="http://schemas.microsoft.com/office/powerpoint/2010/main" val="286557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93CCF-EA26-4C52-AD3C-D6555038A65B}" type="datetimeFigureOut">
              <a:rPr lang="en-IN" smtClean="0"/>
              <a:t>10-10-2023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23996-6BF3-479A-803A-4ABEFCF7212B}" type="slidenum">
              <a:rPr lang="en-IN" smtClean="0"/>
              <a:t>‹#›</a:t>
            </a:fld>
            <a:endParaRPr lang="en-IN"/>
          </a:p>
        </p:txBody>
      </p:sp>
    </p:spTree>
    <p:extLst>
      <p:ext uri="{BB962C8B-B14F-4D97-AF65-F5344CB8AC3E}">
        <p14:creationId xmlns:p14="http://schemas.microsoft.com/office/powerpoint/2010/main" val="245780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020" y="-1193800"/>
            <a:ext cx="9144000" cy="2387600"/>
          </a:xfrm>
        </p:spPr>
        <p:txBody>
          <a:bodyPr>
            <a:normAutofit/>
          </a:bodyPr>
          <a:lstStyle/>
          <a:p>
            <a:r>
              <a:rPr lang="en-IN" sz="4000" b="1" u="sng" dirty="0"/>
              <a:t>FUTURE SALES </a:t>
            </a:r>
            <a:r>
              <a:rPr lang="en-IN" sz="4000" b="1" u="sng" dirty="0" smtClean="0"/>
              <a:t>PREDICTION USING MACHINE LEARNING</a:t>
            </a:r>
            <a:endParaRPr lang="en-IN" sz="4000" u="sng" dirty="0"/>
          </a:p>
        </p:txBody>
      </p:sp>
      <p:sp>
        <p:nvSpPr>
          <p:cNvPr id="3" name="Subtitle 2"/>
          <p:cNvSpPr>
            <a:spLocks noGrp="1"/>
          </p:cNvSpPr>
          <p:nvPr>
            <p:ph type="subTitle" idx="1"/>
          </p:nvPr>
        </p:nvSpPr>
        <p:spPr>
          <a:xfrm>
            <a:off x="1720311" y="1441342"/>
            <a:ext cx="8606725" cy="4819972"/>
          </a:xfrm>
        </p:spPr>
        <p:txBody>
          <a:bodyPr>
            <a:normAutofit fontScale="85000" lnSpcReduction="20000"/>
          </a:bodyPr>
          <a:lstStyle/>
          <a:p>
            <a:r>
              <a:rPr lang="en-IN" sz="3600" dirty="0" smtClean="0"/>
              <a:t>TEAM MEMBERS</a:t>
            </a:r>
          </a:p>
          <a:p>
            <a:r>
              <a:rPr lang="en-IN" sz="2900" dirty="0" smtClean="0"/>
              <a:t>                                                                                                                                                              </a:t>
            </a:r>
            <a:r>
              <a:rPr lang="en-IN" sz="2900" dirty="0" err="1" smtClean="0"/>
              <a:t>Srudhi</a:t>
            </a:r>
            <a:r>
              <a:rPr lang="en-IN" sz="2900" dirty="0" smtClean="0"/>
              <a:t> A</a:t>
            </a:r>
          </a:p>
          <a:p>
            <a:r>
              <a:rPr lang="en-IN" sz="2900" dirty="0" smtClean="0"/>
              <a:t>                                                                                                                                                                    </a:t>
            </a:r>
            <a:r>
              <a:rPr lang="en-IN" sz="2900" dirty="0" err="1" smtClean="0"/>
              <a:t>Sushmitha</a:t>
            </a:r>
            <a:r>
              <a:rPr lang="en-IN" sz="2900" dirty="0" smtClean="0"/>
              <a:t> S</a:t>
            </a:r>
          </a:p>
          <a:p>
            <a:r>
              <a:rPr lang="en-IN" sz="2900" dirty="0" smtClean="0"/>
              <a:t>                                                                                                                                                                           </a:t>
            </a:r>
            <a:r>
              <a:rPr lang="en-IN" sz="2900" dirty="0" err="1" smtClean="0"/>
              <a:t>Saleeka</a:t>
            </a:r>
            <a:r>
              <a:rPr lang="en-IN" sz="2900" dirty="0" smtClean="0"/>
              <a:t> </a:t>
            </a:r>
            <a:r>
              <a:rPr lang="en-IN" sz="2900" dirty="0" err="1" smtClean="0"/>
              <a:t>Barwin</a:t>
            </a:r>
            <a:r>
              <a:rPr lang="en-IN" sz="2900" dirty="0" smtClean="0"/>
              <a:t> P</a:t>
            </a:r>
          </a:p>
          <a:p>
            <a:r>
              <a:rPr lang="en-IN" sz="2900" dirty="0" smtClean="0"/>
              <a:t>                                                                                                                                                                  </a:t>
            </a:r>
            <a:r>
              <a:rPr lang="en-IN" sz="2900" dirty="0" err="1" smtClean="0"/>
              <a:t>Thanisha</a:t>
            </a:r>
            <a:r>
              <a:rPr lang="en-IN" sz="2900" dirty="0" smtClean="0"/>
              <a:t> T</a:t>
            </a:r>
          </a:p>
          <a:p>
            <a:r>
              <a:rPr lang="en-IN" sz="2900" dirty="0" smtClean="0"/>
              <a:t>                                                                                                                                                                            </a:t>
            </a:r>
            <a:r>
              <a:rPr lang="en-IN" sz="2900" dirty="0" err="1" smtClean="0"/>
              <a:t>Aswathy</a:t>
            </a:r>
            <a:r>
              <a:rPr lang="en-IN" sz="2900" dirty="0" smtClean="0"/>
              <a:t> </a:t>
            </a:r>
            <a:r>
              <a:rPr lang="en-IN" sz="2900" dirty="0" err="1" smtClean="0"/>
              <a:t>Asoka</a:t>
            </a:r>
            <a:r>
              <a:rPr lang="en-IN" dirty="0" err="1" smtClean="0"/>
              <a:t>n</a:t>
            </a:r>
            <a:endParaRPr lang="en-IN" dirty="0" smtClean="0"/>
          </a:p>
          <a:p>
            <a:r>
              <a:rPr lang="en-IN" sz="4600" dirty="0" smtClean="0"/>
              <a:t>Phase 2 Submission Document</a:t>
            </a:r>
          </a:p>
          <a:p>
            <a:r>
              <a:rPr lang="en-IN" sz="4600" dirty="0" smtClean="0"/>
              <a:t>Project: Future Sales Prediction</a:t>
            </a:r>
          </a:p>
          <a:p>
            <a:endParaRPr lang="en-IN" dirty="0"/>
          </a:p>
        </p:txBody>
      </p:sp>
    </p:spTree>
    <p:extLst>
      <p:ext uri="{BB962C8B-B14F-4D97-AF65-F5344CB8AC3E}">
        <p14:creationId xmlns:p14="http://schemas.microsoft.com/office/powerpoint/2010/main" val="223449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02" y="473613"/>
            <a:ext cx="10515600" cy="1325563"/>
          </a:xfrm>
        </p:spPr>
        <p:txBody>
          <a:bodyPr>
            <a:normAutofit fontScale="90000"/>
          </a:bodyPr>
          <a:lstStyle/>
          <a:p>
            <a:pPr lvl="0" eaLnBrk="0" fontAlgn="base" hangingPunct="0">
              <a:lnSpc>
                <a:spcPct val="100000"/>
              </a:lnSpc>
              <a:spcAft>
                <a:spcPct val="0"/>
              </a:spcAft>
            </a:pPr>
            <a:r>
              <a:rPr kumimoji="0" lang="en-US" b="1" i="0" u="none" strike="noStrike" cap="none" normalizeH="0" baseline="0" dirty="0" smtClean="0">
                <a:ln>
                  <a:noFill/>
                </a:ln>
                <a:solidFill>
                  <a:srgbClr val="273239"/>
                </a:solidFill>
                <a:effectLst/>
                <a:latin typeface="Nunito"/>
              </a:rPr>
              <a:t/>
            </a:r>
            <a:br>
              <a:rPr kumimoji="0" lang="en-US" b="1" i="0" u="none" strike="noStrike" cap="none" normalizeH="0" baseline="0" dirty="0" smtClean="0">
                <a:ln>
                  <a:noFill/>
                </a:ln>
                <a:solidFill>
                  <a:srgbClr val="273239"/>
                </a:solidFill>
                <a:effectLst/>
                <a:latin typeface="Nunito"/>
              </a:rPr>
            </a:br>
            <a:r>
              <a:rPr lang="en-US" b="1" dirty="0">
                <a:solidFill>
                  <a:srgbClr val="273239"/>
                </a:solidFill>
                <a:latin typeface="Nunito"/>
              </a:rPr>
              <a:t/>
            </a:r>
            <a:br>
              <a:rPr lang="en-US" b="1" dirty="0">
                <a:solidFill>
                  <a:srgbClr val="273239"/>
                </a:solidFill>
                <a:latin typeface="Nunito"/>
              </a:rPr>
            </a:br>
            <a:r>
              <a:rPr kumimoji="0" lang="en-US" b="1" i="0" u="sng" strike="noStrike" cap="none" normalizeH="0" baseline="0" dirty="0" smtClean="0">
                <a:ln>
                  <a:noFill/>
                </a:ln>
                <a:solidFill>
                  <a:srgbClr val="273239"/>
                </a:solidFill>
                <a:effectLst/>
                <a:latin typeface="Nunito"/>
              </a:rPr>
              <a:t>Original data set for sales data for 5 years:</a:t>
            </a:r>
            <a:br>
              <a:rPr kumimoji="0" lang="en-US" b="1" i="0" u="sng" strike="noStrike" cap="none" normalizeH="0" baseline="0" dirty="0" smtClean="0">
                <a:ln>
                  <a:noFill/>
                </a:ln>
                <a:solidFill>
                  <a:srgbClr val="273239"/>
                </a:solidFill>
                <a:effectLst/>
                <a:latin typeface="Nunito"/>
              </a:rPr>
            </a:br>
            <a:r>
              <a:rPr kumimoji="0" lang="en-US" b="0" i="0" u="none" strike="noStrike" cap="none" normalizeH="0" baseline="0" dirty="0" smtClean="0">
                <a:ln>
                  <a:noFill/>
                </a:ln>
                <a:solidFill>
                  <a:srgbClr val="273239"/>
                </a:solidFill>
                <a:effectLst/>
                <a:latin typeface="Nunito"/>
              </a:rPr>
              <a:t>  </a:t>
            </a:r>
            <a:r>
              <a:rPr kumimoji="0" lang="en-US" sz="57200" b="0" i="0" u="none" strike="noStrike" cap="none" normalizeH="0" baseline="0" dirty="0" smtClean="0">
                <a:ln>
                  <a:noFill/>
                </a:ln>
                <a:solidFill>
                  <a:srgbClr val="273239"/>
                </a:solidFill>
                <a:effectLst/>
                <a:latin typeface="Nunito"/>
              </a:rPr>
              <a:t/>
            </a:r>
            <a:br>
              <a:rPr kumimoji="0" lang="en-US" sz="57200" b="0" i="0" u="none" strike="noStrike" cap="none" normalizeH="0" baseline="0" dirty="0" smtClean="0">
                <a:ln>
                  <a:noFill/>
                </a:ln>
                <a:solidFill>
                  <a:srgbClr val="273239"/>
                </a:solidFill>
                <a:effectLst/>
                <a:latin typeface="Nunito"/>
              </a:rPr>
            </a:br>
            <a:r>
              <a:rPr kumimoji="0" lang="en-US" sz="2800" b="0" i="1" u="none" strike="noStrike" cap="none" normalizeH="0" baseline="0" dirty="0" smtClean="0">
                <a:ln>
                  <a:noFill/>
                </a:ln>
                <a:solidFill>
                  <a:srgbClr val="273239"/>
                </a:solidFill>
                <a:effectLst/>
                <a:latin typeface="Nunito"/>
              </a:rPr>
              <a:t>Sales data from Jan 2015 to Dec 2019</a:t>
            </a:r>
            <a:r>
              <a:rPr kumimoji="0" lang="en-US" b="0" i="0" u="none" strike="noStrike" cap="none" normalizeH="0" baseline="0" dirty="0" smtClean="0">
                <a:ln>
                  <a:noFill/>
                </a:ln>
                <a:solidFill>
                  <a:srgbClr val="273239"/>
                </a:solidFill>
                <a:effectLst/>
                <a:latin typeface="Nunito"/>
              </a:rPr>
              <a:t/>
            </a:r>
            <a:br>
              <a:rPr kumimoji="0" lang="en-US" b="0" i="0" u="none" strike="noStrike" cap="none" normalizeH="0" baseline="0" dirty="0" smtClean="0">
                <a:ln>
                  <a:noFill/>
                </a:ln>
                <a:solidFill>
                  <a:srgbClr val="273239"/>
                </a:solidFill>
                <a:effectLst/>
                <a:latin typeface="Nunito"/>
              </a:rPr>
            </a:br>
            <a:endParaRPr lang="en-IN" dirty="0"/>
          </a:p>
        </p:txBody>
      </p:sp>
      <p:pic>
        <p:nvPicPr>
          <p:cNvPr id="4" name="Picture 2" descr="https://media.geeksforgeeks.org/wp-content/uploads/20210628113059/dat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187" y="2510727"/>
            <a:ext cx="5362412" cy="321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05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233767" y="521188"/>
            <a:ext cx="11958233"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latin typeface="Consolas" panose="020B0609020204030204" pitchFamily="49" charset="0"/>
              </a:rPr>
              <a:t>from</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err="1" smtClean="0">
                <a:ln>
                  <a:noFill/>
                </a:ln>
                <a:solidFill>
                  <a:srgbClr val="000000"/>
                </a:solidFill>
                <a:effectLst/>
                <a:latin typeface="Consolas" panose="020B0609020204030204" pitchFamily="49" charset="0"/>
              </a:rPr>
              <a:t>tensorflow.keras.models</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import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Model</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latin typeface="Consolas" panose="020B0609020204030204" pitchFamily="49" charset="0"/>
              </a:rPr>
              <a:t>from</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err="1" smtClean="0">
                <a:ln>
                  <a:noFill/>
                </a:ln>
                <a:solidFill>
                  <a:srgbClr val="000000"/>
                </a:solidFill>
                <a:effectLst/>
                <a:latin typeface="Consolas" panose="020B0609020204030204" pitchFamily="49" charset="0"/>
              </a:rPr>
              <a:t>tensorflow.keras.layers</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import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0" i="0" u="none" strike="noStrike" cap="none" normalizeH="0" baseline="0" dirty="0" err="1" smtClean="0">
                <a:ln>
                  <a:noFill/>
                </a:ln>
                <a:solidFill>
                  <a:srgbClr val="000000"/>
                </a:solidFill>
                <a:effectLst/>
                <a:latin typeface="Consolas" panose="020B0609020204030204" pitchFamily="49" charset="0"/>
              </a:rPr>
              <a:t>Dense,LSTM,Flatten</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latin typeface="Consolas" panose="020B0609020204030204" pitchFamily="49" charset="0"/>
              </a:rPr>
              <a:t>from</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err="1" smtClean="0">
                <a:ln>
                  <a:noFill/>
                </a:ln>
                <a:solidFill>
                  <a:srgbClr val="000000"/>
                </a:solidFill>
                <a:effectLst/>
                <a:latin typeface="Consolas" panose="020B0609020204030204" pitchFamily="49" charset="0"/>
              </a:rPr>
              <a:t>tensorflow.keras.layers</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import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concatenate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latin typeface="Consolas" panose="020B0609020204030204" pitchFamily="49" charset="0"/>
              </a:rPr>
              <a:t>#an Input variable is made from every input array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input_day</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inp_day.shape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input_day</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input_mon</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inp_mon.shape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input_mon</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input_year</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inp_year.shape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input_year</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input_week</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inp_week.shape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input_week</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input_hol</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inp_hol.shape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input_hol</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input_day7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(inp7.shape[</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],inp7.shape[</a:t>
            </a:r>
            <a:r>
              <a:rPr kumimoji="0" lang="en-US" sz="2400" b="0" i="0" u="none" strike="noStrike" cap="none" normalizeH="0" baseline="0" dirty="0" smtClean="0">
                <a:ln>
                  <a:noFill/>
                </a:ln>
                <a:solidFill>
                  <a:srgbClr val="009900"/>
                </a:solidFill>
                <a:effectLst/>
                <a:latin typeface="Consolas" panose="020B0609020204030204" pitchFamily="49" charset="0"/>
              </a:rPr>
              <a:t>2</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'input_day7'</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input_day_prev</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inp_prev.shape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input_day_prev</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input_day_sess</a:t>
            </a:r>
            <a:r>
              <a:rPr kumimoji="0" lang="en-US" sz="2400" b="0" i="0" u="none" strike="noStrike" cap="none" normalizeH="0" baseline="0" dirty="0" smtClean="0">
                <a:ln>
                  <a:noFill/>
                </a:ln>
                <a:solidFill>
                  <a:srgbClr val="000000"/>
                </a:solidFill>
                <a:effectLst/>
                <a:latin typeface="Consolas" panose="020B0609020204030204" pitchFamily="49" charset="0"/>
              </a:rPr>
              <a:t>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FF1493"/>
                </a:solidFill>
                <a:effectLst/>
                <a:latin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rPr>
              <a:t>(shape</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inp_sess.shape</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],),name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input_day_sess</a:t>
            </a:r>
            <a:r>
              <a:rPr kumimoji="0" lang="en-US" sz="2400" b="0" i="0" u="none" strike="noStrike" cap="none" normalizeH="0" baseline="0" dirty="0" smtClean="0">
                <a:ln>
                  <a:noFill/>
                </a:ln>
                <a:solidFill>
                  <a:srgbClr val="0000FF"/>
                </a:solidFill>
                <a:effectLst/>
                <a:latin typeface="Consolas" panose="020B0609020204030204" pitchFamily="49" charset="0"/>
              </a:rPr>
              <a:t>‘</a:t>
            </a:r>
            <a:r>
              <a:rPr lang="en-US" sz="2400" dirty="0" smtClean="0">
                <a:solidFill>
                  <a:srgbClr val="000000"/>
                </a:solidFill>
                <a:latin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28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71773" y="250601"/>
            <a:ext cx="10874772"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x1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input_day</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x2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input_mon</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x3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input_year</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x4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input_week</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x5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input_hol</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x_6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)(input_day7)</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x__6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LSTM(</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,return_sequences</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808080"/>
                </a:solidFill>
                <a:effectLst/>
                <a:latin typeface="Consolas" panose="020B0609020204030204" pitchFamily="49" charset="0"/>
              </a:rPr>
              <a:t>True</a:t>
            </a:r>
            <a:r>
              <a:rPr kumimoji="0" lang="en-US" sz="2400" b="0" i="0" u="none" strike="noStrike" cap="none" normalizeH="0" baseline="0" dirty="0" smtClean="0">
                <a:ln>
                  <a:noFill/>
                </a:ln>
                <a:solidFill>
                  <a:srgbClr val="000000"/>
                </a:solidFill>
                <a:effectLst/>
                <a:latin typeface="Consolas" panose="020B0609020204030204" pitchFamily="49" charset="0"/>
              </a:rPr>
              <a:t>)(x_6)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x6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Flatten()(x__10)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x7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input_day_prev</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x8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5</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input_day_sess</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c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concatenate([x1,x2,x3,x4,x5,x6,x7,x8)</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layer1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64</a:t>
            </a:r>
            <a:r>
              <a:rPr kumimoji="0" lang="en-US" sz="2400" b="0" i="0" u="none" strike="noStrike" cap="none" normalizeH="0" baseline="0" dirty="0" smtClean="0">
                <a:ln>
                  <a:noFill/>
                </a:ln>
                <a:solidFill>
                  <a:srgbClr val="000000"/>
                </a:solidFill>
                <a:effectLst/>
                <a:latin typeface="Consolas" panose="020B0609020204030204" pitchFamily="49" charset="0"/>
              </a:rPr>
              <a:t>,activation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err="1" smtClean="0">
                <a:ln>
                  <a:noFill/>
                </a:ln>
                <a:solidFill>
                  <a:srgbClr val="0000FF"/>
                </a:solidFill>
                <a:effectLst/>
                <a:latin typeface="Consolas" panose="020B0609020204030204" pitchFamily="49" charset="0"/>
              </a:rPr>
              <a:t>relu</a:t>
            </a:r>
            <a:r>
              <a:rPr kumimoji="0" lang="en-US" sz="2400" b="0" i="0" u="none" strike="noStrike" cap="none" normalizeH="0" baseline="0" dirty="0" smtClean="0">
                <a:ln>
                  <a:noFill/>
                </a:ln>
                <a:solidFill>
                  <a:srgbClr val="0000FF"/>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)(c)</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outputs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Dense(</a:t>
            </a:r>
            <a:r>
              <a:rPr kumimoji="0" lang="en-US" sz="2400" b="0" i="0" u="none" strike="noStrike" cap="none" normalizeH="0" baseline="0" dirty="0" smtClean="0">
                <a:ln>
                  <a:noFill/>
                </a:ln>
                <a:solidFill>
                  <a:srgbClr val="009900"/>
                </a:solidFill>
                <a:effectLst/>
                <a:latin typeface="Consolas" panose="020B0609020204030204" pitchFamily="49" charset="0"/>
              </a:rPr>
              <a:t>1</a:t>
            </a:r>
            <a:r>
              <a:rPr kumimoji="0" lang="en-US" sz="2400" b="0" i="0" u="none" strike="noStrike" cap="none" normalizeH="0" baseline="0" dirty="0" smtClean="0">
                <a:ln>
                  <a:noFill/>
                </a:ln>
                <a:solidFill>
                  <a:srgbClr val="000000"/>
                </a:solidFill>
                <a:effectLst/>
                <a:latin typeface="Consolas" panose="020B0609020204030204" pitchFamily="49" charset="0"/>
              </a:rPr>
              <a:t>, activation</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rPr>
              <a:t>'sigmoid'</a:t>
            </a:r>
            <a:r>
              <a:rPr kumimoji="0" lang="en-US" sz="2400" b="0" i="0" u="none" strike="noStrike" cap="none" normalizeH="0" baseline="0" dirty="0" smtClean="0">
                <a:ln>
                  <a:noFill/>
                </a:ln>
                <a:solidFill>
                  <a:srgbClr val="000000"/>
                </a:solidFill>
                <a:effectLst/>
                <a:latin typeface="Consolas" panose="020B0609020204030204" pitchFamily="49" charset="0"/>
              </a:rPr>
              <a:t>)(layer)</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model </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273239"/>
                </a:solidFill>
                <a:effectLst/>
                <a:latin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rPr>
              <a:t>Model(inputs</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rPr>
              <a:t>input_day,input_mon,input_year</a:t>
            </a:r>
            <a:r>
              <a:rPr kumimoji="0" lang="en-US" sz="24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input_week,input_hol,input_day7,input_day_prev,input_day_sess],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rPr>
              <a:t>outputs</a:t>
            </a:r>
            <a:r>
              <a:rPr kumimoji="0" lang="en-US" sz="2400" b="1" i="0" u="none" strike="noStrike" cap="none" normalizeH="0" baseline="0" dirty="0" smtClean="0">
                <a:ln>
                  <a:noFill/>
                </a:ln>
                <a:solidFill>
                  <a:srgbClr val="006699"/>
                </a:solidFill>
                <a:effectLst/>
                <a:latin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rPr>
              <a:t>outputs)</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nsolas" panose="020B0609020204030204" pitchFamily="49" charset="0"/>
              </a:rPr>
              <a:t>model.summary</a:t>
            </a:r>
            <a:r>
              <a:rPr kumimoji="0" lang="en-US" sz="2400" b="0" i="0" u="none" strike="noStrike" cap="none" normalizeH="0" baseline="0" dirty="0" smtClean="0">
                <a:ln>
                  <a:noFill/>
                </a:ln>
                <a:solidFill>
                  <a:srgbClr val="000000"/>
                </a:solidFill>
                <a:effectLst/>
                <a:latin typeface="Consolas" panose="020B0609020204030204" pitchFamily="49" charset="0"/>
              </a:rPr>
              <a:t>()</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1334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0459172"/>
              </p:ext>
            </p:extLst>
          </p:nvPr>
        </p:nvGraphicFramePr>
        <p:xfrm>
          <a:off x="1" y="0"/>
          <a:ext cx="12305654" cy="6858000"/>
        </p:xfrm>
        <a:graphic>
          <a:graphicData uri="http://schemas.openxmlformats.org/drawingml/2006/table">
            <a:tbl>
              <a:tblPr/>
              <a:tblGrid>
                <a:gridCol w="12305654"/>
              </a:tblGrid>
              <a:tr h="6858000">
                <a:tc>
                  <a:txBody>
                    <a:bodyPr/>
                    <a:lstStyle/>
                    <a:p>
                      <a:pPr algn="l" rtl="0" fontAlgn="base"/>
                      <a:r>
                        <a:rPr lang="en-IN" sz="2000" b="0" i="0" dirty="0">
                          <a:effectLst/>
                          <a:latin typeface="Consolas" panose="020B0609020204030204" pitchFamily="49" charset="0"/>
                        </a:rPr>
                        <a:t>history = </a:t>
                      </a:r>
                      <a:r>
                        <a:rPr lang="en-IN" sz="2000" b="0" i="0" dirty="0" err="1">
                          <a:effectLst/>
                          <a:latin typeface="Consolas" panose="020B0609020204030204" pitchFamily="49" charset="0"/>
                        </a:rPr>
                        <a:t>model.fit</a:t>
                      </a:r>
                      <a:r>
                        <a:rPr lang="en-IN" sz="2000" b="0" i="0" dirty="0">
                          <a:effectLst/>
                          <a:latin typeface="Consolas" panose="020B0609020204030204" pitchFamily="49" charset="0"/>
                        </a:rPr>
                        <a:t>(</a:t>
                      </a:r>
                    </a:p>
                    <a:p>
                      <a:pPr algn="l" rtl="0" fontAlgn="base"/>
                      <a:r>
                        <a:rPr lang="en-IN" sz="2000" b="0" i="0" dirty="0">
                          <a:effectLst/>
                          <a:latin typeface="Consolas" panose="020B0609020204030204" pitchFamily="49" charset="0"/>
                        </a:rPr>
                        <a:t>           x = [inp_day,inp_mon,inp_year,inp_week,inp_hol,inp7,inp_prev,inp_sess],</a:t>
                      </a:r>
                    </a:p>
                    <a:p>
                      <a:pPr algn="l" rtl="0" fontAlgn="base"/>
                      <a:r>
                        <a:rPr lang="en-IN" sz="2000" b="0" i="0" dirty="0">
                          <a:effectLst/>
                          <a:latin typeface="Consolas" panose="020B0609020204030204" pitchFamily="49" charset="0"/>
                        </a:rPr>
                        <a:t>           y = out,</a:t>
                      </a:r>
                    </a:p>
                    <a:p>
                      <a:pPr algn="l" rtl="0" fontAlgn="base"/>
                      <a:r>
                        <a:rPr lang="en-IN" sz="2000" b="0" i="0" dirty="0">
                          <a:effectLst/>
                          <a:latin typeface="Consolas" panose="020B0609020204030204" pitchFamily="49" charset="0"/>
                        </a:rPr>
                        <a:t>           </a:t>
                      </a:r>
                      <a:r>
                        <a:rPr lang="en-IN" sz="2000" b="0" i="0" dirty="0" err="1">
                          <a:effectLst/>
                          <a:latin typeface="Consolas" panose="020B0609020204030204" pitchFamily="49" charset="0"/>
                        </a:rPr>
                        <a:t>batch_size</a:t>
                      </a:r>
                      <a:r>
                        <a:rPr lang="en-IN" sz="2000" b="0" i="0" dirty="0">
                          <a:effectLst/>
                          <a:latin typeface="Consolas" panose="020B0609020204030204" pitchFamily="49" charset="0"/>
                        </a:rPr>
                        <a:t>=16,</a:t>
                      </a:r>
                    </a:p>
                    <a:p>
                      <a:pPr algn="l" rtl="0" fontAlgn="base"/>
                      <a:r>
                        <a:rPr lang="en-IN" sz="2000" b="0" i="0" dirty="0">
                          <a:effectLst/>
                          <a:latin typeface="Consolas" panose="020B0609020204030204" pitchFamily="49" charset="0"/>
                        </a:rPr>
                        <a:t>           </a:t>
                      </a:r>
                      <a:r>
                        <a:rPr lang="en-IN" sz="2000" b="0" i="0" dirty="0" err="1">
                          <a:effectLst/>
                          <a:latin typeface="Consolas" panose="020B0609020204030204" pitchFamily="49" charset="0"/>
                        </a:rPr>
                        <a:t>steps_per_epoch</a:t>
                      </a:r>
                      <a:r>
                        <a:rPr lang="en-IN" sz="2000" b="0" i="0" dirty="0">
                          <a:effectLst/>
                          <a:latin typeface="Consolas" panose="020B0609020204030204" pitchFamily="49" charset="0"/>
                        </a:rPr>
                        <a:t>=50,</a:t>
                      </a:r>
                    </a:p>
                    <a:p>
                      <a:pPr algn="l" rtl="0" fontAlgn="base"/>
                      <a:r>
                        <a:rPr lang="en-IN" sz="2000" b="0" i="0" dirty="0">
                          <a:effectLst/>
                          <a:latin typeface="Consolas" panose="020B0609020204030204" pitchFamily="49" charset="0"/>
                        </a:rPr>
                        <a:t>           epochs = 15,</a:t>
                      </a:r>
                    </a:p>
                    <a:p>
                      <a:pPr algn="l" rtl="0" fontAlgn="base"/>
                      <a:r>
                        <a:rPr lang="en-IN" sz="2000" b="0" i="0" dirty="0">
                          <a:effectLst/>
                          <a:latin typeface="Consolas" panose="020B0609020204030204" pitchFamily="49" charset="0"/>
                        </a:rPr>
                        <a:t>           verbose=1,</a:t>
                      </a:r>
                    </a:p>
                    <a:p>
                      <a:pPr algn="l" rtl="0" fontAlgn="base"/>
                      <a:r>
                        <a:rPr lang="en-IN" sz="2000" b="0" i="0" dirty="0">
                          <a:effectLst/>
                          <a:latin typeface="Consolas" panose="020B0609020204030204" pitchFamily="49" charset="0"/>
                        </a:rPr>
                        <a:t>           shuffle =False</a:t>
                      </a:r>
                    </a:p>
                    <a:p>
                      <a:pPr algn="l" rtl="0" fontAlgn="base"/>
                      <a:r>
                        <a:rPr lang="en-IN" sz="2000" b="0" i="0" dirty="0">
                          <a:effectLst/>
                          <a:latin typeface="Consolas" panose="020B0609020204030204" pitchFamily="49" charset="0"/>
                        </a:rPr>
                        <a:t>           )</a:t>
                      </a:r>
                    </a:p>
                    <a:p>
                      <a:pPr algn="l" rtl="0" fontAlgn="base"/>
                      <a:r>
                        <a:rPr lang="en-IN" sz="2000" b="0" i="0" dirty="0">
                          <a:effectLst/>
                          <a:latin typeface="Consolas" panose="020B0609020204030204" pitchFamily="49" charset="0"/>
                        </a:rPr>
                        <a:t>#all the inputs were fed into the model and the training was completed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336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2"/>
          <p:cNvSpPr>
            <a:spLocks noGrp="1" noChangeArrowheads="1"/>
          </p:cNvSpPr>
          <p:nvPr>
            <p:ph idx="1"/>
          </p:nvPr>
        </p:nvSpPr>
        <p:spPr bwMode="auto">
          <a:xfrm>
            <a:off x="480447" y="770789"/>
            <a:ext cx="10554347"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6699"/>
                </a:solidFill>
                <a:effectLst/>
                <a:latin typeface="Consolas" panose="020B0609020204030204" pitchFamily="49" charset="0"/>
              </a:rPr>
              <a:t>def</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forecast_testing</a:t>
            </a:r>
            <a:r>
              <a:rPr kumimoji="0" lang="en-US" sz="2000" b="0" i="0" u="none" strike="noStrike" cap="none" normalizeH="0" baseline="0" dirty="0" smtClean="0">
                <a:ln>
                  <a:noFill/>
                </a:ln>
                <a:solidFill>
                  <a:srgbClr val="000000"/>
                </a:solidFill>
                <a:effectLst/>
                <a:latin typeface="Consolas" panose="020B0609020204030204" pitchFamily="49" charset="0"/>
              </a:rPr>
              <a:t>(date):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maxj</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FF1493"/>
                </a:solidFill>
                <a:effectLst/>
                <a:latin typeface="Consolas" panose="020B0609020204030204" pitchFamily="49" charset="0"/>
              </a:rPr>
              <a:t>max</a:t>
            </a:r>
            <a:r>
              <a:rPr kumimoji="0" lang="en-US" sz="2000" b="0" i="0" u="none" strike="noStrike" cap="none" normalizeH="0" baseline="0" dirty="0" smtClean="0">
                <a:ln>
                  <a:noFill/>
                </a:ln>
                <a:solidFill>
                  <a:srgbClr val="000000"/>
                </a:solidFill>
                <a:effectLst/>
                <a:latin typeface="Consolas" panose="020B0609020204030204" pitchFamily="49" charset="0"/>
              </a:rPr>
              <a:t>(traffic)</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out</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count</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1</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ind</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6699"/>
                </a:solidFill>
                <a:effectLst/>
                <a:latin typeface="Consolas" panose="020B0609020204030204" pitchFamily="49" charset="0"/>
              </a:rPr>
              <a:t>for</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i</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1" i="0" u="none" strike="noStrike" cap="none" normalizeH="0" baseline="0" dirty="0" smtClean="0">
                <a:ln>
                  <a:noFill/>
                </a:ln>
                <a:solidFill>
                  <a:srgbClr val="006699"/>
                </a:solidFill>
                <a:effectLst/>
                <a:latin typeface="Consolas" panose="020B0609020204030204" pitchFamily="49" charset="0"/>
              </a:rPr>
              <a:t>in</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list_row</a:t>
            </a:r>
            <a:r>
              <a:rPr kumimoji="0" lang="en-US" sz="2000" b="0" i="0" u="none" strike="noStrike" cap="none" normalizeH="0" baseline="0" dirty="0" smtClean="0">
                <a:ln>
                  <a:noFill/>
                </a:ln>
                <a:solidFill>
                  <a:srgbClr val="000000"/>
                </a:solidFill>
                <a:effectLst/>
                <a:latin typeface="Consolas" panose="020B0609020204030204" pitchFamily="49" charset="0"/>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count </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count</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1</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6699"/>
                </a:solidFill>
                <a:effectLst/>
                <a:latin typeface="Consolas" panose="020B0609020204030204" pitchFamily="49" charset="0"/>
              </a:rPr>
              <a:t>if</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i</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date: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ind</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count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t7</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t_prev</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rPr>
              <a:t>t_prev.append</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rPr>
              <a:t>list_row</a:t>
            </a:r>
            <a:r>
              <a:rPr kumimoji="0" lang="en-US" sz="2000" b="0" i="0" u="none" strike="noStrike" cap="none" normalizeH="0" baseline="0" dirty="0" smtClean="0">
                <a:ln>
                  <a:noFill/>
                </a:ln>
                <a:solidFill>
                  <a:srgbClr val="000000"/>
                </a:solidFill>
                <a:effectLst/>
                <a:latin typeface="Consolas" panose="020B0609020204030204" pitchFamily="49" charset="0"/>
              </a:rPr>
              <a:t>[ind</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365</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1</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for</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j </a:t>
            </a:r>
            <a:r>
              <a:rPr kumimoji="0" lang="en-US" sz="2000" b="1" i="0" u="none" strike="noStrike" cap="none" normalizeH="0" baseline="0" dirty="0" smtClean="0">
                <a:ln>
                  <a:noFill/>
                </a:ln>
                <a:solidFill>
                  <a:srgbClr val="006699"/>
                </a:solidFill>
                <a:effectLst/>
                <a:latin typeface="Consolas" panose="020B0609020204030204" pitchFamily="49" charset="0"/>
              </a:rPr>
              <a:t>in</a:t>
            </a: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FF1493"/>
                </a:solidFill>
                <a:effectLst/>
                <a:latin typeface="Consolas" panose="020B0609020204030204" pitchFamily="49" charset="0"/>
              </a:rPr>
              <a:t>range</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7</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t7.append(</a:t>
            </a:r>
            <a:r>
              <a:rPr kumimoji="0" lang="en-US" sz="2000" b="0" i="0" u="none" strike="noStrike" cap="none" normalizeH="0" baseline="0" dirty="0" err="1" smtClean="0">
                <a:ln>
                  <a:noFill/>
                </a:ln>
                <a:solidFill>
                  <a:srgbClr val="000000"/>
                </a:solidFill>
                <a:effectLst/>
                <a:latin typeface="Consolas" panose="020B0609020204030204" pitchFamily="49" charset="0"/>
              </a:rPr>
              <a:t>list_row</a:t>
            </a:r>
            <a:r>
              <a:rPr kumimoji="0" lang="en-US" sz="2000" b="0" i="0" u="none" strike="noStrike" cap="none" normalizeH="0" baseline="0" dirty="0" smtClean="0">
                <a:ln>
                  <a:noFill/>
                </a:ln>
                <a:solidFill>
                  <a:srgbClr val="000000"/>
                </a:solidFill>
                <a:effectLst/>
                <a:latin typeface="Consolas" panose="020B0609020204030204" pitchFamily="49" charset="0"/>
              </a:rPr>
              <a:t>[ind</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j</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365</a:t>
            </a:r>
            <a:r>
              <a:rPr kumimoji="0" lang="en-US" sz="2000" b="0" i="0" u="none" strike="noStrike" cap="none" normalizeH="0" baseline="0" dirty="0" smtClean="0">
                <a:ln>
                  <a:noFill/>
                </a:ln>
                <a:solidFill>
                  <a:srgbClr val="000000"/>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1</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result</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count</a:t>
            </a:r>
            <a:r>
              <a:rPr kumimoji="0" lang="en-US" sz="2000" b="1" i="0" u="none" strike="noStrike" cap="none" normalizeH="0" baseline="0" dirty="0" smtClean="0">
                <a:ln>
                  <a:noFill/>
                </a:ln>
                <a:solidFill>
                  <a:srgbClr val="006699"/>
                </a:solidFill>
                <a:effectLst/>
                <a:latin typeface="Consolas" panose="020B0609020204030204" pitchFamily="49" charset="0"/>
              </a:rPr>
              <a:t>=</a:t>
            </a:r>
            <a:r>
              <a:rPr kumimoji="0" lang="en-US" sz="2000" b="0" i="0" u="none" strike="noStrike" cap="none" normalizeH="0" baseline="0" dirty="0" smtClean="0">
                <a:ln>
                  <a:noFill/>
                </a:ln>
                <a:solidFill>
                  <a:srgbClr val="009900"/>
                </a:solidFill>
                <a:effectLst/>
                <a:latin typeface="Consolas" panose="020B0609020204030204" pitchFamily="49" charset="0"/>
              </a:rPr>
              <a:t>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93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953" y="960895"/>
            <a:ext cx="10950843" cy="5191932"/>
          </a:xfrm>
        </p:spPr>
        <p:txBody>
          <a:bodyPr>
            <a:normAutofit fontScale="62500" lnSpcReduction="20000"/>
          </a:bodyPr>
          <a:lstStyle/>
          <a:p>
            <a:pPr marL="0" lvl="0" indent="0" eaLnBrk="0" fontAlgn="base" hangingPunct="0">
              <a:lnSpc>
                <a:spcPct val="100000"/>
              </a:lnSpc>
              <a:spcBef>
                <a:spcPct val="0"/>
              </a:spcBef>
              <a:spcAft>
                <a:spcPct val="0"/>
              </a:spcAft>
              <a:buNone/>
            </a:pPr>
            <a:r>
              <a:rPr kumimoji="0" lang="en-US" sz="3600" b="1" i="0" u="none" strike="noStrike" cap="none" normalizeH="0" baseline="0" dirty="0" smtClean="0">
                <a:ln>
                  <a:noFill/>
                </a:ln>
                <a:solidFill>
                  <a:srgbClr val="006699"/>
                </a:solidFill>
                <a:effectLst/>
                <a:latin typeface="Consolas" panose="020B0609020204030204" pitchFamily="49" charset="0"/>
              </a:rPr>
              <a:t>for</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i</a:t>
            </a:r>
            <a:r>
              <a:rPr kumimoji="0" lang="en-US" sz="3600" b="0" i="0" u="none" strike="noStrike" cap="none" normalizeH="0" baseline="0" dirty="0" smtClean="0">
                <a:ln>
                  <a:noFill/>
                </a:ln>
                <a:solidFill>
                  <a:srgbClr val="000000"/>
                </a:solidFill>
                <a:effectLst/>
                <a:latin typeface="Consolas" panose="020B0609020204030204" pitchFamily="49" charset="0"/>
              </a:rPr>
              <a:t> </a:t>
            </a:r>
            <a:r>
              <a:rPr kumimoji="0" lang="en-US" sz="3600" b="1" i="0" u="none" strike="noStrike" cap="none" normalizeH="0" baseline="0" dirty="0" smtClean="0">
                <a:ln>
                  <a:noFill/>
                </a:ln>
                <a:solidFill>
                  <a:srgbClr val="006699"/>
                </a:solidFill>
                <a:effectLst/>
                <a:latin typeface="Consolas" panose="020B0609020204030204" pitchFamily="49" charset="0"/>
              </a:rPr>
              <a:t>in</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list_date</a:t>
            </a:r>
            <a:r>
              <a:rPr kumimoji="0" lang="en-US" sz="3600" b="0" i="0" u="none" strike="noStrike" cap="none" normalizeH="0" baseline="0" dirty="0" smtClean="0">
                <a:ln>
                  <a:noFill/>
                </a:ln>
                <a:solidFill>
                  <a:srgbClr val="000000"/>
                </a:solidFill>
                <a:effectLst/>
                <a:latin typeface="Consolas" panose="020B0609020204030204" pitchFamily="49" charset="0"/>
              </a:rPr>
              <a:t>[ind</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364</a:t>
            </a:r>
            <a:r>
              <a:rPr kumimoji="0" lang="en-US" sz="3600" b="0" i="0" u="none" strike="noStrike" cap="none" normalizeH="0" baseline="0" dirty="0" smtClean="0">
                <a:ln>
                  <a:noFill/>
                </a:ln>
                <a:solidFill>
                  <a:srgbClr val="000000"/>
                </a:solidFill>
                <a:effectLst/>
                <a:latin typeface="Consolas" panose="020B0609020204030204" pitchFamily="49" charset="0"/>
              </a:rPr>
              <a:t>:ind</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2</a:t>
            </a:r>
            <a:r>
              <a:rPr kumimoji="0" lang="en-US" sz="3600" b="0" i="0" u="none" strike="noStrike" cap="none" normalizeH="0" baseline="0" dirty="0" smtClean="0">
                <a:ln>
                  <a:noFill/>
                </a:ln>
                <a:solidFill>
                  <a:srgbClr val="000000"/>
                </a:solidFill>
                <a:effectLst/>
                <a:latin typeface="Consolas" panose="020B0609020204030204" pitchFamily="49" charset="0"/>
              </a:rPr>
              <a:t>]:</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d1,d2,d3,week2,h,sess </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FF1493"/>
                </a:solidFill>
                <a:effectLst/>
                <a:latin typeface="Consolas" panose="020B0609020204030204" pitchFamily="49" charset="0"/>
              </a:rPr>
              <a:t>input</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i</a:t>
            </a:r>
            <a:r>
              <a:rPr kumimoji="0" lang="en-US" sz="3600" b="0" i="0" u="none" strike="noStrike" cap="none" normalizeH="0" baseline="0" dirty="0" smtClean="0">
                <a:ln>
                  <a:noFill/>
                </a:ln>
                <a:solidFill>
                  <a:srgbClr val="000000"/>
                </a:solidFill>
                <a:effectLst/>
                <a:latin typeface="Consolas" panose="020B0609020204030204" pitchFamily="49" charset="0"/>
              </a:rPr>
              <a:t>)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t_7 </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np.array</a:t>
            </a:r>
            <a:r>
              <a:rPr kumimoji="0" lang="en-US" sz="3600" b="0" i="0" u="none" strike="noStrike" cap="none" normalizeH="0" baseline="0" dirty="0" smtClean="0">
                <a:ln>
                  <a:noFill/>
                </a:ln>
                <a:solidFill>
                  <a:srgbClr val="000000"/>
                </a:solidFill>
                <a:effectLst/>
                <a:latin typeface="Consolas" panose="020B0609020204030204" pitchFamily="49" charset="0"/>
              </a:rPr>
              <a:t>([t7])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t_7 </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t_7.reshape(</a:t>
            </a:r>
            <a:r>
              <a:rPr kumimoji="0" lang="en-US" sz="3600" b="0" i="0" u="none" strike="noStrike" cap="none" normalizeH="0" baseline="0" dirty="0" smtClean="0">
                <a:ln>
                  <a:noFill/>
                </a:ln>
                <a:solidFill>
                  <a:srgbClr val="009900"/>
                </a:solidFill>
                <a:effectLst/>
                <a:latin typeface="Consolas" panose="020B0609020204030204" pitchFamily="49" charset="0"/>
              </a:rPr>
              <a:t>1</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7</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1</a:t>
            </a:r>
            <a:r>
              <a:rPr kumimoji="0" lang="en-US" sz="3600" b="0" i="0" u="none" strike="noStrike" cap="none" normalizeH="0" baseline="0" dirty="0" smtClean="0">
                <a:ln>
                  <a:noFill/>
                </a:ln>
                <a:solidFill>
                  <a:srgbClr val="000000"/>
                </a:solidFill>
                <a:effectLst/>
                <a:latin typeface="Consolas" panose="020B0609020204030204" pitchFamily="49" charset="0"/>
              </a:rPr>
              <a:t>)</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t_prev</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0000"/>
                </a:solidFill>
                <a:effectLst/>
                <a:latin typeface="Consolas" panose="020B0609020204030204" pitchFamily="49" charset="0"/>
              </a:rPr>
              <a:t>[]</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t_prev.append</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list_row</a:t>
            </a:r>
            <a:r>
              <a:rPr kumimoji="0" lang="en-US" sz="3600" b="0" i="0" u="none" strike="noStrike" cap="none" normalizeH="0" baseline="0" dirty="0" smtClean="0">
                <a:ln>
                  <a:noFill/>
                </a:ln>
                <a:solidFill>
                  <a:srgbClr val="000000"/>
                </a:solidFill>
                <a:effectLst/>
                <a:latin typeface="Consolas" panose="020B0609020204030204" pitchFamily="49" charset="0"/>
              </a:rPr>
              <a:t>[ind</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730</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0000"/>
                </a:solidFill>
                <a:effectLst/>
                <a:latin typeface="Consolas" panose="020B0609020204030204" pitchFamily="49" charset="0"/>
              </a:rPr>
              <a:t>count][</a:t>
            </a:r>
            <a:r>
              <a:rPr kumimoji="0" lang="en-US" sz="3600" b="0" i="0" u="none" strike="noStrike" cap="none" normalizeH="0" baseline="0" dirty="0" smtClean="0">
                <a:ln>
                  <a:noFill/>
                </a:ln>
                <a:solidFill>
                  <a:srgbClr val="009900"/>
                </a:solidFill>
                <a:effectLst/>
                <a:latin typeface="Consolas" panose="020B0609020204030204" pitchFamily="49" charset="0"/>
              </a:rPr>
              <a:t>1</a:t>
            </a:r>
            <a:r>
              <a:rPr kumimoji="0" lang="en-US" sz="3600" b="0" i="0" u="none" strike="noStrike" cap="none" normalizeH="0" baseline="0" dirty="0" smtClean="0">
                <a:ln>
                  <a:noFill/>
                </a:ln>
                <a:solidFill>
                  <a:srgbClr val="000000"/>
                </a:solidFill>
                <a:effectLst/>
                <a:latin typeface="Consolas" panose="020B0609020204030204" pitchFamily="49" charset="0"/>
              </a:rPr>
              <a:t>])</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t_prev</a:t>
            </a:r>
            <a:r>
              <a:rPr kumimoji="0" lang="en-US" sz="3600" b="0" i="0" u="none" strike="noStrike" cap="none" normalizeH="0" baseline="0" dirty="0" smtClean="0">
                <a:ln>
                  <a:noFill/>
                </a:ln>
                <a:solidFill>
                  <a:srgbClr val="000000"/>
                </a:solidFill>
                <a:effectLst/>
                <a:latin typeface="Consolas" panose="020B0609020204030204" pitchFamily="49" charset="0"/>
              </a:rPr>
              <a:t> </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np.array</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t_prev</a:t>
            </a:r>
            <a:r>
              <a:rPr lang="en-US" sz="3600" dirty="0">
                <a:solidFill>
                  <a:srgbClr val="000000"/>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y_out</a:t>
            </a:r>
            <a:r>
              <a:rPr kumimoji="0" lang="en-US" sz="3600" b="0" i="0" u="none" strike="noStrike" cap="none" normalizeH="0" baseline="0" dirty="0" smtClean="0">
                <a:ln>
                  <a:noFill/>
                </a:ln>
                <a:solidFill>
                  <a:srgbClr val="000000"/>
                </a:solidFill>
                <a:effectLst/>
                <a:latin typeface="Consolas" panose="020B0609020204030204" pitchFamily="49" charset="0"/>
              </a:rPr>
              <a:t> </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model.predict</a:t>
            </a:r>
            <a:r>
              <a:rPr kumimoji="0" lang="en-US" sz="3600" b="0" i="0" u="none" strike="noStrike" cap="none" normalizeH="0" baseline="0" dirty="0" smtClean="0">
                <a:ln>
                  <a:noFill/>
                </a:ln>
                <a:solidFill>
                  <a:srgbClr val="000000"/>
                </a:solidFill>
                <a:effectLst/>
                <a:latin typeface="Consolas" panose="020B0609020204030204" pitchFamily="49" charset="0"/>
              </a:rPr>
              <a:t>([d1,d2,d3,week2,h,t_7,t_prev,sess])</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8200"/>
                </a:solidFill>
                <a:effectLst/>
                <a:latin typeface="Consolas" panose="020B0609020204030204" pitchFamily="49" charset="0"/>
              </a:rPr>
              <a:t>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1" i="0" u="none" strike="noStrike" cap="none" normalizeH="0" baseline="0" dirty="0" smtClean="0">
                <a:ln>
                  <a:noFill/>
                </a:ln>
                <a:solidFill>
                  <a:srgbClr val="006699"/>
                </a:solidFill>
                <a:effectLst/>
                <a:latin typeface="Consolas" panose="020B0609020204030204" pitchFamily="49" charset="0"/>
              </a:rPr>
              <a:t>print</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y_out</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maxj</a:t>
            </a:r>
            <a:r>
              <a:rPr kumimoji="0" lang="en-US" sz="3600" b="0" i="0" u="none" strike="noStrike" cap="none" normalizeH="0" baseline="0" dirty="0" smtClean="0">
                <a:ln>
                  <a:noFill/>
                </a:ln>
                <a:solidFill>
                  <a:srgbClr val="000000"/>
                </a:solidFill>
                <a:effectLst/>
                <a:latin typeface="Consolas" panose="020B0609020204030204" pitchFamily="49" charset="0"/>
              </a:rPr>
              <a:t>)</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t7.pop(</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t7.append(</a:t>
            </a:r>
            <a:r>
              <a:rPr kumimoji="0" lang="en-US" sz="3600" b="0" i="0" u="none" strike="noStrike" cap="none" normalizeH="0" baseline="0" dirty="0" err="1" smtClean="0">
                <a:ln>
                  <a:noFill/>
                </a:ln>
                <a:solidFill>
                  <a:srgbClr val="000000"/>
                </a:solidFill>
                <a:effectLst/>
                <a:latin typeface="Consolas" panose="020B0609020204030204" pitchFamily="49" charset="0"/>
              </a:rPr>
              <a:t>y_out</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err="1" smtClean="0">
                <a:ln>
                  <a:noFill/>
                </a:ln>
                <a:solidFill>
                  <a:srgbClr val="000000"/>
                </a:solidFill>
                <a:effectLst/>
                <a:latin typeface="Consolas" panose="020B0609020204030204" pitchFamily="49" charset="0"/>
              </a:rPr>
              <a:t>result.append</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y_out</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0</a:t>
            </a:r>
            <a:r>
              <a:rPr kumimoji="0" lang="en-US" sz="3600" b="0" i="0" u="none" strike="noStrike" cap="none" normalizeH="0" baseline="0" dirty="0" smtClean="0">
                <a:ln>
                  <a:noFill/>
                </a:ln>
                <a:solidFill>
                  <a:srgbClr val="000000"/>
                </a:solidFill>
                <a:effectLst/>
                <a:latin typeface="Consolas" panose="020B0609020204030204" pitchFamily="49" charset="0"/>
              </a:rPr>
              <a:t>]</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err="1" smtClean="0">
                <a:ln>
                  <a:noFill/>
                </a:ln>
                <a:solidFill>
                  <a:srgbClr val="000000"/>
                </a:solidFill>
                <a:effectLst/>
                <a:latin typeface="Consolas" panose="020B0609020204030204" pitchFamily="49" charset="0"/>
              </a:rPr>
              <a:t>maxj</a:t>
            </a:r>
            <a:r>
              <a:rPr kumimoji="0" lang="en-US" sz="3600" b="0" i="0" u="none" strike="noStrike" cap="none" normalizeH="0" baseline="0" dirty="0" smtClean="0">
                <a:ln>
                  <a:noFill/>
                </a:ln>
                <a:solidFill>
                  <a:srgbClr val="000000"/>
                </a:solidFill>
                <a:effectLst/>
                <a:latin typeface="Consolas" panose="020B0609020204030204" pitchFamily="49" charset="0"/>
              </a:rPr>
              <a:t>) </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count</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0000"/>
                </a:solidFill>
                <a:effectLst/>
                <a:latin typeface="Consolas" panose="020B0609020204030204" pitchFamily="49" charset="0"/>
              </a:rPr>
              <a:t>count</a:t>
            </a:r>
            <a:r>
              <a:rPr kumimoji="0" lang="en-US" sz="3600" b="1" i="0" u="none" strike="noStrike" cap="none" normalizeH="0" baseline="0" dirty="0" smtClean="0">
                <a:ln>
                  <a:noFill/>
                </a:ln>
                <a:solidFill>
                  <a:srgbClr val="006699"/>
                </a:solidFill>
                <a:effectLst/>
                <a:latin typeface="Consolas" panose="020B0609020204030204" pitchFamily="49" charset="0"/>
              </a:rPr>
              <a:t>+</a:t>
            </a:r>
            <a:r>
              <a:rPr kumimoji="0" lang="en-US" sz="3600" b="0" i="0" u="none" strike="noStrike" cap="none" normalizeH="0" baseline="0" dirty="0" smtClean="0">
                <a:ln>
                  <a:noFill/>
                </a:ln>
                <a:solidFill>
                  <a:srgbClr val="009900"/>
                </a:solidFill>
                <a:effectLst/>
                <a:latin typeface="Consolas" panose="020B0609020204030204" pitchFamily="49" charset="0"/>
              </a:rPr>
              <a:t>1</a:t>
            </a:r>
            <a:endParaRPr kumimoji="0" lang="en-US" sz="36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1" i="0" u="none" strike="noStrike" cap="none" normalizeH="0" baseline="0" dirty="0" smtClean="0">
                <a:ln>
                  <a:noFill/>
                </a:ln>
                <a:solidFill>
                  <a:srgbClr val="006699"/>
                </a:solidFill>
                <a:effectLst/>
                <a:latin typeface="Consolas" panose="020B0609020204030204" pitchFamily="49" charset="0"/>
              </a:rPr>
              <a:t>return</a:t>
            </a:r>
            <a:r>
              <a:rPr kumimoji="0" lang="en-US" sz="3600" b="0" i="0" u="none" strike="noStrike" cap="none" normalizeH="0" baseline="0" dirty="0" smtClean="0">
                <a:ln>
                  <a:noFill/>
                </a:ln>
                <a:solidFill>
                  <a:srgbClr val="273239"/>
                </a:solidFill>
                <a:effectLst/>
                <a:latin typeface="Consolas" panose="020B0609020204030204" pitchFamily="49" charset="0"/>
              </a:rPr>
              <a:t> </a:t>
            </a:r>
            <a:r>
              <a:rPr kumimoji="0" lang="en-US" sz="3600" b="0" i="0" u="none" strike="noStrike" cap="none" normalizeH="0" baseline="0" dirty="0" smtClean="0">
                <a:ln>
                  <a:noFill/>
                </a:ln>
                <a:solidFill>
                  <a:srgbClr val="000000"/>
                </a:solidFill>
                <a:effectLst/>
                <a:latin typeface="Consolas" panose="020B0609020204030204" pitchFamily="49" charset="0"/>
              </a:rPr>
              <a:t>result</a:t>
            </a:r>
            <a:endParaRPr kumimoji="0" lang="en-US" sz="3600" b="0" i="0" u="none" strike="noStrike" cap="none" normalizeH="0" baseline="0" dirty="0" smtClean="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6549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74083" y="227906"/>
            <a:ext cx="1104383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onsolas" panose="020B0609020204030204" pitchFamily="49" charset="0"/>
              </a:rPr>
              <a:t>plt.plot</a:t>
            </a:r>
            <a:r>
              <a:rPr kumimoji="0" lang="en-US" sz="1800" b="0" i="0" u="none" strike="noStrike" cap="none" normalizeH="0" baseline="0" dirty="0" smtClean="0">
                <a:ln>
                  <a:noFill/>
                </a:ln>
                <a:solidFill>
                  <a:srgbClr val="000000"/>
                </a:solidFill>
                <a:effectLst/>
                <a:latin typeface="Consolas" panose="020B0609020204030204" pitchFamily="49" charset="0"/>
              </a:rPr>
              <a:t>(</a:t>
            </a:r>
            <a:r>
              <a:rPr kumimoji="0" lang="en-US" sz="1800" b="0" i="0" u="none" strike="noStrike" cap="none" normalizeH="0" baseline="0" dirty="0" err="1" smtClean="0">
                <a:ln>
                  <a:noFill/>
                </a:ln>
                <a:solidFill>
                  <a:srgbClr val="000000"/>
                </a:solidFill>
                <a:effectLst/>
                <a:latin typeface="Consolas" panose="020B0609020204030204" pitchFamily="49" charset="0"/>
              </a:rPr>
              <a:t>result,color</a:t>
            </a:r>
            <a:r>
              <a:rPr kumimoji="0" lang="en-US" sz="1800" b="1" i="0" u="none" strike="noStrike" cap="none" normalizeH="0" baseline="0" dirty="0" smtClean="0">
                <a:ln>
                  <a:noFill/>
                </a:ln>
                <a:solidFill>
                  <a:srgbClr val="006699"/>
                </a:solidFill>
                <a:effectLst/>
                <a:latin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rPr>
              <a:t>'</a:t>
            </a:r>
            <a:r>
              <a:rPr kumimoji="0" lang="en-US" sz="1800" b="0" i="0" u="none" strike="noStrike" cap="none" normalizeH="0" baseline="0" dirty="0" err="1" smtClean="0">
                <a:ln>
                  <a:noFill/>
                </a:ln>
                <a:solidFill>
                  <a:srgbClr val="0000FF"/>
                </a:solidFill>
                <a:effectLst/>
                <a:latin typeface="Consolas" panose="020B0609020204030204" pitchFamily="49" charset="0"/>
              </a:rPr>
              <a:t>red'</a:t>
            </a:r>
            <a:r>
              <a:rPr kumimoji="0" lang="en-US" sz="1800" b="0" i="0" u="none" strike="noStrike" cap="none" normalizeH="0" baseline="0" dirty="0" err="1" smtClean="0">
                <a:ln>
                  <a:noFill/>
                </a:ln>
                <a:solidFill>
                  <a:srgbClr val="000000"/>
                </a:solidFill>
                <a:effectLst/>
                <a:latin typeface="Consolas" panose="020B0609020204030204" pitchFamily="49" charset="0"/>
              </a:rPr>
              <a:t>,label</a:t>
            </a:r>
            <a:r>
              <a:rPr kumimoji="0" lang="en-US" sz="1800" b="1" i="0" u="none" strike="noStrike" cap="none" normalizeH="0" baseline="0" dirty="0" smtClean="0">
                <a:ln>
                  <a:noFill/>
                </a:ln>
                <a:solidFill>
                  <a:srgbClr val="006699"/>
                </a:solidFill>
                <a:effectLst/>
                <a:latin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rPr>
              <a:t>'predicted'</a:t>
            </a:r>
            <a:r>
              <a:rPr kumimoji="0" lang="en-US" sz="18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onsolas" panose="020B0609020204030204" pitchFamily="49" charset="0"/>
              </a:rPr>
              <a:t>plt.plot</a:t>
            </a:r>
            <a:r>
              <a:rPr kumimoji="0" lang="en-US" sz="1800" b="0" i="0" u="none" strike="noStrike" cap="none" normalizeH="0" baseline="0" dirty="0" smtClean="0">
                <a:ln>
                  <a:noFill/>
                </a:ln>
                <a:solidFill>
                  <a:srgbClr val="000000"/>
                </a:solidFill>
                <a:effectLst/>
                <a:latin typeface="Consolas" panose="020B0609020204030204" pitchFamily="49" charset="0"/>
              </a:rPr>
              <a:t>(</a:t>
            </a:r>
            <a:r>
              <a:rPr kumimoji="0" lang="en-US" sz="1800" b="0" i="0" u="none" strike="noStrike" cap="none" normalizeH="0" baseline="0" dirty="0" err="1" smtClean="0">
                <a:ln>
                  <a:noFill/>
                </a:ln>
                <a:solidFill>
                  <a:srgbClr val="000000"/>
                </a:solidFill>
                <a:effectLst/>
                <a:latin typeface="Consolas" panose="020B0609020204030204" pitchFamily="49" charset="0"/>
              </a:rPr>
              <a:t>test_sales,color</a:t>
            </a:r>
            <a:r>
              <a:rPr kumimoji="0" lang="en-US" sz="1800" b="1" i="0" u="none" strike="noStrike" cap="none" normalizeH="0" baseline="0" dirty="0" smtClean="0">
                <a:ln>
                  <a:noFill/>
                </a:ln>
                <a:solidFill>
                  <a:srgbClr val="006699"/>
                </a:solidFill>
                <a:effectLst/>
                <a:latin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rPr>
              <a:t>'</a:t>
            </a:r>
            <a:r>
              <a:rPr kumimoji="0" lang="en-US" sz="1800" b="0" i="0" u="none" strike="noStrike" cap="none" normalizeH="0" baseline="0" dirty="0" err="1" smtClean="0">
                <a:ln>
                  <a:noFill/>
                </a:ln>
                <a:solidFill>
                  <a:srgbClr val="0000FF"/>
                </a:solidFill>
                <a:effectLst/>
                <a:latin typeface="Consolas" panose="020B0609020204030204" pitchFamily="49" charset="0"/>
              </a:rPr>
              <a:t>purple'</a:t>
            </a:r>
            <a:r>
              <a:rPr kumimoji="0" lang="en-US" sz="1800" b="0" i="0" u="none" strike="noStrike" cap="none" normalizeH="0" baseline="0" dirty="0" err="1" smtClean="0">
                <a:ln>
                  <a:noFill/>
                </a:ln>
                <a:solidFill>
                  <a:srgbClr val="000000"/>
                </a:solidFill>
                <a:effectLst/>
                <a:latin typeface="Consolas" panose="020B0609020204030204" pitchFamily="49" charset="0"/>
              </a:rPr>
              <a:t>,label</a:t>
            </a:r>
            <a:r>
              <a:rPr kumimoji="0" lang="en-US" sz="1800" b="1" i="0" u="none" strike="noStrike" cap="none" normalizeH="0" baseline="0" dirty="0" smtClean="0">
                <a:ln>
                  <a:noFill/>
                </a:ln>
                <a:solidFill>
                  <a:srgbClr val="006699"/>
                </a:solidFill>
                <a:effectLst/>
                <a:latin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rPr>
              <a:t>"actual"</a:t>
            </a:r>
            <a:r>
              <a:rPr kumimoji="0" lang="en-US" sz="18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onsolas" panose="020B0609020204030204" pitchFamily="49" charset="0"/>
              </a:rPr>
              <a:t>plt.xlabel</a:t>
            </a:r>
            <a:r>
              <a:rPr kumimoji="0" lang="en-US" sz="1800" b="0" i="0" u="none" strike="noStrike" cap="none" normalizeH="0" baseline="0" dirty="0" smtClean="0">
                <a:ln>
                  <a:noFill/>
                </a:ln>
                <a:solidFill>
                  <a:srgbClr val="000000"/>
                </a:solidFill>
                <a:effectLst/>
                <a:latin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rPr>
              <a:t>"Date"</a:t>
            </a:r>
            <a:r>
              <a:rPr kumimoji="0" lang="en-US" sz="18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onsolas" panose="020B0609020204030204" pitchFamily="49" charset="0"/>
              </a:rPr>
              <a:t>plt.ylabel</a:t>
            </a:r>
            <a:r>
              <a:rPr kumimoji="0" lang="en-US" sz="1800" b="0" i="0" u="none" strike="noStrike" cap="none" normalizeH="0" baseline="0" dirty="0" smtClean="0">
                <a:ln>
                  <a:noFill/>
                </a:ln>
                <a:solidFill>
                  <a:srgbClr val="000000"/>
                </a:solidFill>
                <a:effectLst/>
                <a:latin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rPr>
              <a:t>"Sales"</a:t>
            </a:r>
            <a:r>
              <a:rPr kumimoji="0" lang="en-US" sz="18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leg </a:t>
            </a:r>
            <a:r>
              <a:rPr kumimoji="0" lang="en-US" sz="1800" b="1" i="0" u="none" strike="noStrike" cap="none" normalizeH="0" baseline="0" dirty="0" smtClean="0">
                <a:ln>
                  <a:noFill/>
                </a:ln>
                <a:solidFill>
                  <a:srgbClr val="006699"/>
                </a:solidFill>
                <a:effectLst/>
                <a:latin typeface="Consolas" panose="020B0609020204030204" pitchFamily="49" charset="0"/>
              </a:rPr>
              <a:t>=</a:t>
            </a:r>
            <a:r>
              <a:rPr kumimoji="0" lang="en-US" sz="1800" b="0" i="0" u="none" strike="noStrike" cap="none" normalizeH="0" baseline="0" dirty="0" smtClean="0">
                <a:ln>
                  <a:noFill/>
                </a:ln>
                <a:solidFill>
                  <a:srgbClr val="273239"/>
                </a:solidFill>
                <a:effectLst/>
                <a:latin typeface="Consolas" panose="020B0609020204030204" pitchFamily="49" charset="0"/>
              </a:rPr>
              <a:t> </a:t>
            </a:r>
            <a:r>
              <a:rPr kumimoji="0" lang="en-US" sz="1800" b="0" i="0" u="none" strike="noStrike" cap="none" normalizeH="0" baseline="0" dirty="0" err="1" smtClean="0">
                <a:ln>
                  <a:noFill/>
                </a:ln>
                <a:solidFill>
                  <a:srgbClr val="000000"/>
                </a:solidFill>
                <a:effectLst/>
                <a:latin typeface="Consolas" panose="020B0609020204030204" pitchFamily="49" charset="0"/>
              </a:rPr>
              <a:t>plt.legend</a:t>
            </a:r>
            <a:r>
              <a:rPr kumimoji="0" lang="en-US" sz="18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onsolas" panose="020B0609020204030204" pitchFamily="49" charset="0"/>
              </a:rPr>
              <a:t>plt.show</a:t>
            </a:r>
            <a:r>
              <a:rPr kumimoji="0" lang="en-US" sz="18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endParaRPr>
          </a:p>
        </p:txBody>
      </p:sp>
      <p:pic>
        <p:nvPicPr>
          <p:cNvPr id="8202" name="Picture 10" descr="https://media.geeksforgeeks.org/wp-content/uploads/20210628110954/predict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16257"/>
            <a:ext cx="4833453" cy="4231038"/>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s://media.geeksforgeeks.org/wp-content/uploads/20210628110952/actu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459" y="2216257"/>
            <a:ext cx="4617904" cy="423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0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media.geeksforgeeks.org/wp-content/uploads/20210628110953/comparis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6258" y="278969"/>
            <a:ext cx="6819253" cy="49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5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43" y="500062"/>
            <a:ext cx="10515600" cy="1325563"/>
          </a:xfrm>
        </p:spPr>
        <p:txBody>
          <a:bodyPr/>
          <a:lstStyle/>
          <a:p>
            <a:r>
              <a:rPr lang="en-IN" u="sng" dirty="0" smtClean="0"/>
              <a:t>CONCLUSION</a:t>
            </a:r>
            <a:endParaRPr lang="en-IN" u="sng" dirty="0"/>
          </a:p>
        </p:txBody>
      </p:sp>
      <p:sp>
        <p:nvSpPr>
          <p:cNvPr id="3" name="Content Placeholder 2"/>
          <p:cNvSpPr>
            <a:spLocks noGrp="1"/>
          </p:cNvSpPr>
          <p:nvPr>
            <p:ph idx="1"/>
          </p:nvPr>
        </p:nvSpPr>
        <p:spPr/>
        <p:txBody>
          <a:bodyPr/>
          <a:lstStyle/>
          <a:p>
            <a:r>
              <a:rPr lang="en-US" dirty="0"/>
              <a:t>In conclusion, accurate future sales prediction is vital for any business to make informed decisions, allocate resources efficiently, and adapt to changing market conditions. To enhance the accuracy of sales predictions, it's essential to consider historical data, market trends, customer behavior, and emerging technologies like artificial intelligence and data analytics. By leveraging these tools and insights, businesses can better navigate the ever-evolving landscape of sales and ensure long-term success. Keep in mind that sales predictions are not set in stone and should be regularly reviewed and adjusted as new data becomes available, allowing companies to stay agile and responsive to the dynamic nature of the market.</a:t>
            </a:r>
            <a:endParaRPr lang="en-IN" dirty="0"/>
          </a:p>
        </p:txBody>
      </p:sp>
    </p:spTree>
    <p:extLst>
      <p:ext uri="{BB962C8B-B14F-4D97-AF65-F5344CB8AC3E}">
        <p14:creationId xmlns:p14="http://schemas.microsoft.com/office/powerpoint/2010/main" val="326741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33792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INTRODUCTION</a:t>
            </a:r>
            <a:endParaRPr lang="en-IN" u="sng" dirty="0"/>
          </a:p>
        </p:txBody>
      </p:sp>
      <p:sp>
        <p:nvSpPr>
          <p:cNvPr id="3" name="Content Placeholder 2"/>
          <p:cNvSpPr>
            <a:spLocks noGrp="1"/>
          </p:cNvSpPr>
          <p:nvPr>
            <p:ph idx="1"/>
          </p:nvPr>
        </p:nvSpPr>
        <p:spPr/>
        <p:txBody>
          <a:bodyPr>
            <a:normAutofit fontScale="92500" lnSpcReduction="20000"/>
          </a:bodyPr>
          <a:lstStyle/>
          <a:p>
            <a:r>
              <a:rPr lang="en-US" dirty="0"/>
              <a:t>Creating an introduction for a future sales prediction report or presentation is crucial to capture the audience's attention and set the stage for the insights to come. Here's an example of an introduction:</a:t>
            </a:r>
          </a:p>
          <a:p>
            <a:r>
              <a:rPr lang="en-US" dirty="0"/>
              <a:t>"Welcome to our future sales prediction report, where we embark on a journey to unlock the potential of data-driven insights. In today's dynamic business landscape, anticipating and understanding future sales trends is not just an advantage but a necessity. As we delve into this report, we will explore the patterns, trends, and market dynamics that will shape our sales strategies in the months and years to come. Our goal is to equip you with the knowledge and foresight needed to make informed decisions, optimize resources, and stay ahead in an ever-evolving marketplace. So, let's begin our exploration of the future of sales and unveil the opportunities and challenges that await us</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87586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ABSTRACTION</a:t>
            </a:r>
            <a:endParaRPr lang="en-IN" u="sng" dirty="0"/>
          </a:p>
        </p:txBody>
      </p:sp>
      <p:sp>
        <p:nvSpPr>
          <p:cNvPr id="3" name="Content Placeholder 2"/>
          <p:cNvSpPr>
            <a:spLocks noGrp="1"/>
          </p:cNvSpPr>
          <p:nvPr>
            <p:ph idx="1"/>
          </p:nvPr>
        </p:nvSpPr>
        <p:spPr/>
        <p:txBody>
          <a:bodyPr>
            <a:normAutofit fontScale="92500" lnSpcReduction="20000"/>
          </a:bodyPr>
          <a:lstStyle/>
          <a:p>
            <a:r>
              <a:rPr lang="en-US" dirty="0"/>
              <a:t>Sales Forecasting is the process of predicting future sales. It is the vital part of the financial planning of the business. Most of the companies heavily depend on the future prediction of the sales. Accurate sales empower the organizations to make informed business decisions and it will help to predict the short-term and long-term performances. A precise forecasting can avoid overestimating or underestimating of the future </a:t>
            </a:r>
            <a:r>
              <a:rPr lang="en-US" dirty="0" err="1"/>
              <a:t>sales,which</a:t>
            </a:r>
            <a:r>
              <a:rPr lang="en-US" dirty="0"/>
              <a:t> may leads to great loss to companies. </a:t>
            </a:r>
            <a:r>
              <a:rPr lang="en-US" dirty="0" err="1"/>
              <a:t>Tthe</a:t>
            </a:r>
            <a:r>
              <a:rPr lang="en-US" dirty="0"/>
              <a:t> past and current sales statistics is used to estimate the future performance. But it is difficult to deal with accuracy of sales forecasting by traditional forecasting. For this purpose, various Data Science and Machine Learning techniques have been discovered. In this work, we have taken Black Friday dataset and made a detailed analysis over the dataset. By </a:t>
            </a:r>
            <a:r>
              <a:rPr lang="en-US" dirty="0" err="1"/>
              <a:t>analyasing</a:t>
            </a:r>
            <a:r>
              <a:rPr lang="en-US" dirty="0"/>
              <a:t> the </a:t>
            </a:r>
            <a:r>
              <a:rPr lang="en-US" dirty="0" err="1"/>
              <a:t>peformance</a:t>
            </a:r>
            <a:r>
              <a:rPr lang="en-US" dirty="0"/>
              <a:t>, we have trying to suggest the suitable predictive algorithm to our problem statement</a:t>
            </a:r>
            <a:r>
              <a:rPr lang="en-US" dirty="0" smtClean="0"/>
              <a:t>.</a:t>
            </a:r>
            <a:br>
              <a:rPr lang="en-US" dirty="0" smtClean="0"/>
            </a:br>
            <a:endParaRPr lang="en-IN" dirty="0"/>
          </a:p>
        </p:txBody>
      </p:sp>
    </p:spTree>
    <p:extLst>
      <p:ext uri="{BB962C8B-B14F-4D97-AF65-F5344CB8AC3E}">
        <p14:creationId xmlns:p14="http://schemas.microsoft.com/office/powerpoint/2010/main" val="17908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624"/>
            <a:ext cx="10515600" cy="1325563"/>
          </a:xfrm>
        </p:spPr>
        <p:txBody>
          <a:bodyPr>
            <a:normAutofit fontScale="90000"/>
          </a:bodyPr>
          <a:lstStyle/>
          <a:p>
            <a:r>
              <a:rPr lang="en-US" dirty="0" smtClean="0"/>
              <a:t> </a:t>
            </a:r>
            <a:br>
              <a:rPr lang="en-US" dirty="0" smtClean="0"/>
            </a:br>
            <a:r>
              <a:rPr lang="en-US" u="sng" dirty="0" smtClean="0"/>
              <a:t>PROBLEM </a:t>
            </a:r>
            <a:r>
              <a:rPr lang="en-US" u="sng" dirty="0"/>
              <a:t>STATEMENT AND DESIGN THINKING</a:t>
            </a:r>
            <a:r>
              <a:rPr lang="en-US" b="0" u="sng" dirty="0" smtClean="0">
                <a:effectLst/>
              </a:rPr>
              <a:t/>
            </a:r>
            <a:br>
              <a:rPr lang="en-US" b="0" u="sng" dirty="0" smtClean="0">
                <a:effectLst/>
              </a:rPr>
            </a:b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dirty="0"/>
              <a:t>Most of the business organizations heavily depend on a knowledge base and demand prediction of sales trends. Sales forecasting is the process of estimating future sales. Accurate sales forecasts enable companies to make informed business decisions and predict short-term and long-term performances. The goal is to improve the accuracy from the existing project. So that the sales and profit could be increased for the companies. Choosing an efficient algorithm from </a:t>
            </a:r>
            <a:r>
              <a:rPr lang="en-US" dirty="0" err="1"/>
              <a:t>camparing</a:t>
            </a:r>
            <a:r>
              <a:rPr lang="en-US" dirty="0"/>
              <a:t> different algorithms to improve the prediction further more</a:t>
            </a:r>
            <a:r>
              <a:rPr lang="en-US" dirty="0" smtClean="0"/>
              <a:t>.</a:t>
            </a:r>
          </a:p>
          <a:p>
            <a:pPr fontAlgn="base"/>
            <a:r>
              <a:rPr lang="en-US" dirty="0"/>
              <a:t>Intelligent Sales Prediction using Machine Learning Techniques.</a:t>
            </a:r>
          </a:p>
          <a:p>
            <a:pPr fontAlgn="base"/>
            <a:r>
              <a:rPr lang="en-US" dirty="0"/>
              <a:t>Forecasting the Retail Sales </a:t>
            </a:r>
            <a:r>
              <a:rPr lang="en-US" dirty="0" smtClean="0"/>
              <a:t>Industry </a:t>
            </a:r>
            <a:r>
              <a:rPr lang="en-US" dirty="0"/>
              <a:t>Using Support Vector Machines.</a:t>
            </a:r>
          </a:p>
          <a:p>
            <a:pPr fontAlgn="base"/>
            <a:r>
              <a:rPr lang="en-US" dirty="0"/>
              <a:t>An Intelligent Model for Predicting the Sales of a Product.</a:t>
            </a:r>
          </a:p>
          <a:p>
            <a:pPr fontAlgn="base"/>
            <a:r>
              <a:rPr lang="en-US" dirty="0"/>
              <a:t>Sales Prediction For Big Mart.</a:t>
            </a:r>
          </a:p>
          <a:p>
            <a:pPr fontAlgn="base"/>
            <a:r>
              <a:rPr lang="en-US" dirty="0"/>
              <a:t>A Deep Learning Approach for the Prediction of Retail Store Sales.</a:t>
            </a:r>
          </a:p>
          <a:p>
            <a:pPr marL="0" indent="0">
              <a:buNone/>
            </a:pPr>
            <a:r>
              <a:rPr lang="en-US" dirty="0" smtClean="0"/>
              <a:t/>
            </a:r>
            <a:br>
              <a:rPr lang="en-US" dirty="0" smtClean="0"/>
            </a:br>
            <a:r>
              <a:rPr lang="en-US" dirty="0" smtClean="0"/>
              <a:t>      </a:t>
            </a:r>
            <a:endParaRPr lang="en-IN" dirty="0"/>
          </a:p>
        </p:txBody>
      </p:sp>
    </p:spTree>
    <p:extLst>
      <p:ext uri="{BB962C8B-B14F-4D97-AF65-F5344CB8AC3E}">
        <p14:creationId xmlns:p14="http://schemas.microsoft.com/office/powerpoint/2010/main" val="117745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213" y="287634"/>
            <a:ext cx="10515600" cy="1325563"/>
          </a:xfrm>
        </p:spPr>
        <p:txBody>
          <a:bodyPr/>
          <a:lstStyle/>
          <a:p>
            <a:r>
              <a:rPr lang="en-IN" u="sng" dirty="0"/>
              <a:t>DATA PREPROCESSING</a:t>
            </a:r>
            <a:br>
              <a:rPr lang="en-IN" u="sng" dirty="0"/>
            </a:br>
            <a:endParaRPr lang="en-IN" u="sng" dirty="0"/>
          </a:p>
        </p:txBody>
      </p:sp>
      <p:sp>
        <p:nvSpPr>
          <p:cNvPr id="3" name="Content Placeholder 2"/>
          <p:cNvSpPr>
            <a:spLocks noGrp="1"/>
          </p:cNvSpPr>
          <p:nvPr>
            <p:ph idx="1"/>
          </p:nvPr>
        </p:nvSpPr>
        <p:spPr/>
        <p:txBody>
          <a:bodyPr/>
          <a:lstStyle/>
          <a:p>
            <a:pPr marL="0" indent="0">
              <a:buNone/>
            </a:pPr>
            <a:r>
              <a:rPr lang="en-US" dirty="0"/>
              <a:t>This step is an important step in Data Mining Process. Because it </a:t>
            </a:r>
            <a:r>
              <a:rPr lang="en-US" dirty="0" smtClean="0"/>
              <a:t>improves </a:t>
            </a:r>
            <a:r>
              <a:rPr lang="en-US" dirty="0"/>
              <a:t>the quality of the experimental raw data</a:t>
            </a:r>
            <a:r>
              <a:rPr lang="en-US" dirty="0" smtClean="0"/>
              <a:t>.</a:t>
            </a:r>
          </a:p>
          <a:p>
            <a:r>
              <a:rPr lang="en-US" dirty="0" smtClean="0"/>
              <a:t>Data </a:t>
            </a:r>
            <a:r>
              <a:rPr lang="en-US" dirty="0"/>
              <a:t>Sources</a:t>
            </a:r>
          </a:p>
          <a:p>
            <a:r>
              <a:rPr lang="en-US" dirty="0"/>
              <a:t>Analytical Methods</a:t>
            </a:r>
          </a:p>
          <a:p>
            <a:r>
              <a:rPr lang="en-US" dirty="0"/>
              <a:t>Key Findings</a:t>
            </a:r>
          </a:p>
          <a:p>
            <a:r>
              <a:rPr lang="en-US" dirty="0"/>
              <a:t>Sales Projections</a:t>
            </a:r>
          </a:p>
          <a:p>
            <a:r>
              <a:rPr lang="en-US" dirty="0"/>
              <a:t>Recommendations</a:t>
            </a:r>
          </a:p>
          <a:p>
            <a:pPr marL="0" indent="0">
              <a:buNone/>
            </a:pPr>
            <a:endParaRPr lang="en-US" b="0" dirty="0" smtClean="0">
              <a:effectLst/>
            </a:endParaRPr>
          </a:p>
        </p:txBody>
      </p:sp>
    </p:spTree>
    <p:extLst>
      <p:ext uri="{BB962C8B-B14F-4D97-AF65-F5344CB8AC3E}">
        <p14:creationId xmlns:p14="http://schemas.microsoft.com/office/powerpoint/2010/main" val="2323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214" y="0"/>
            <a:ext cx="10515600" cy="1325563"/>
          </a:xfrm>
        </p:spPr>
        <p:txBody>
          <a:bodyPr>
            <a:normAutofit/>
          </a:bodyPr>
          <a:lstStyle/>
          <a:p>
            <a:r>
              <a:rPr lang="en-US" sz="2800" b="1" u="sng" dirty="0"/>
              <a:t>Data </a:t>
            </a:r>
            <a:r>
              <a:rPr lang="en-US" sz="2800" b="1" u="sng" dirty="0" smtClean="0"/>
              <a:t>Sources</a:t>
            </a:r>
            <a:endParaRPr lang="en-IN" sz="2800" u="sng" dirty="0"/>
          </a:p>
        </p:txBody>
      </p:sp>
      <p:sp>
        <p:nvSpPr>
          <p:cNvPr id="3" name="Content Placeholder 2"/>
          <p:cNvSpPr>
            <a:spLocks noGrp="1"/>
          </p:cNvSpPr>
          <p:nvPr>
            <p:ph idx="1"/>
          </p:nvPr>
        </p:nvSpPr>
        <p:spPr>
          <a:xfrm>
            <a:off x="714214" y="1027906"/>
            <a:ext cx="10515600" cy="4351338"/>
          </a:xfrm>
        </p:spPr>
        <p:txBody>
          <a:bodyPr>
            <a:normAutofit fontScale="32500" lnSpcReduction="20000"/>
          </a:bodyPr>
          <a:lstStyle/>
          <a:p>
            <a:pPr marL="0" indent="0">
              <a:buNone/>
            </a:pPr>
            <a:endParaRPr lang="en-US" dirty="0"/>
          </a:p>
          <a:p>
            <a:r>
              <a:rPr lang="en-US" sz="5100" dirty="0"/>
              <a:t>Discuss the data sources used for predictions, including historical sales data, market trends, customer data, and any other relevant sources</a:t>
            </a:r>
            <a:r>
              <a:rPr lang="en-US" dirty="0"/>
              <a:t>.</a:t>
            </a:r>
          </a:p>
          <a:p>
            <a:endParaRPr lang="en-US" b="1" dirty="0" smtClean="0"/>
          </a:p>
          <a:p>
            <a:pPr marL="0" indent="0">
              <a:buNone/>
            </a:pPr>
            <a:r>
              <a:rPr lang="en-US" sz="8000" u="sng" dirty="0" smtClean="0"/>
              <a:t>Analytical Methods</a:t>
            </a:r>
          </a:p>
          <a:p>
            <a:pPr marL="0" indent="0">
              <a:buNone/>
            </a:pPr>
            <a:endParaRPr lang="en-US" sz="4400" dirty="0"/>
          </a:p>
          <a:p>
            <a:r>
              <a:rPr lang="en-US" sz="5100" dirty="0"/>
              <a:t>Explain the analytical methods and tools used for prediction, such as machine learning algorithms, statistical models, or other techniques</a:t>
            </a:r>
            <a:r>
              <a:rPr lang="en-US" dirty="0"/>
              <a:t>.</a:t>
            </a:r>
          </a:p>
          <a:p>
            <a:endParaRPr lang="en-US" dirty="0" smtClean="0"/>
          </a:p>
          <a:p>
            <a:pPr marL="0" indent="0">
              <a:buNone/>
            </a:pPr>
            <a:r>
              <a:rPr lang="en-US" sz="8000" u="sng" dirty="0"/>
              <a:t>Key </a:t>
            </a:r>
            <a:r>
              <a:rPr lang="en-US" sz="8000" u="sng" dirty="0" smtClean="0"/>
              <a:t>Findings</a:t>
            </a:r>
          </a:p>
          <a:p>
            <a:endParaRPr lang="en-US" dirty="0"/>
          </a:p>
          <a:p>
            <a:r>
              <a:rPr lang="en-US" sz="6000" dirty="0"/>
              <a:t>Present the main findings from your analysis, highlighting significant trends, seasonality, and any patterns that emerged</a:t>
            </a:r>
          </a:p>
          <a:p>
            <a:pPr marL="0" indent="0">
              <a:buNone/>
            </a:pPr>
            <a:r>
              <a:rPr lang="en-US" sz="6000" dirty="0"/>
              <a:t/>
            </a:r>
            <a:br>
              <a:rPr lang="en-US" sz="6000" dirty="0"/>
            </a:br>
            <a:r>
              <a:rPr lang="en-US" dirty="0"/>
              <a:t/>
            </a:r>
            <a:br>
              <a:rPr lang="en-US" dirty="0"/>
            </a:br>
            <a:endParaRPr lang="en-IN" dirty="0"/>
          </a:p>
        </p:txBody>
      </p:sp>
    </p:spTree>
    <p:extLst>
      <p:ext uri="{BB962C8B-B14F-4D97-AF65-F5344CB8AC3E}">
        <p14:creationId xmlns:p14="http://schemas.microsoft.com/office/powerpoint/2010/main" val="42694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a:t>Sales Projections</a:t>
            </a:r>
            <a:endParaRPr lang="en-IN" sz="2800" u="sng" dirty="0"/>
          </a:p>
        </p:txBody>
      </p:sp>
      <p:sp>
        <p:nvSpPr>
          <p:cNvPr id="3" name="Content Placeholder 2"/>
          <p:cNvSpPr>
            <a:spLocks noGrp="1"/>
          </p:cNvSpPr>
          <p:nvPr>
            <p:ph idx="1"/>
          </p:nvPr>
        </p:nvSpPr>
        <p:spPr/>
        <p:txBody>
          <a:bodyPr>
            <a:normAutofit lnSpcReduction="10000"/>
          </a:bodyPr>
          <a:lstStyle/>
          <a:p>
            <a:r>
              <a:rPr lang="en-US" dirty="0"/>
              <a:t>Provide the future sales predictions. This could be in the form of graphs or tables, showing sales forecasts for various timeframes</a:t>
            </a:r>
            <a:r>
              <a:rPr lang="en-US" dirty="0" smtClean="0"/>
              <a:t>.</a:t>
            </a:r>
          </a:p>
          <a:p>
            <a:endParaRPr lang="en-US" dirty="0"/>
          </a:p>
          <a:p>
            <a:pPr marL="0" indent="0">
              <a:buNone/>
            </a:pPr>
            <a:r>
              <a:rPr lang="en-IN" sz="3000" u="sng" dirty="0" smtClean="0"/>
              <a:t>Recommendations</a:t>
            </a:r>
          </a:p>
          <a:p>
            <a:r>
              <a:rPr lang="en-US" sz="2600" dirty="0"/>
              <a:t>Offer actionable recommendations based on the predictions. What strategies should the company implement to capitalize on these insights?</a:t>
            </a:r>
          </a:p>
          <a:p>
            <a:pPr marL="0" indent="0">
              <a:buNone/>
            </a:pPr>
            <a:r>
              <a:rPr lang="en-US" sz="3100" dirty="0"/>
              <a:t/>
            </a:r>
            <a:br>
              <a:rPr lang="en-US" sz="3100" dirty="0"/>
            </a:br>
            <a:endParaRPr lang="en-US" sz="3100" dirty="0"/>
          </a:p>
          <a:p>
            <a:pPr marL="0" indent="0">
              <a:buNone/>
            </a:pPr>
            <a:r>
              <a:rPr lang="en-US" dirty="0"/>
              <a:t/>
            </a:r>
            <a:br>
              <a:rPr lang="en-US" dirty="0"/>
            </a:br>
            <a:endParaRPr lang="en-IN" dirty="0"/>
          </a:p>
        </p:txBody>
      </p:sp>
    </p:spTree>
    <p:extLst>
      <p:ext uri="{BB962C8B-B14F-4D97-AF65-F5344CB8AC3E}">
        <p14:creationId xmlns:p14="http://schemas.microsoft.com/office/powerpoint/2010/main" val="218788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5210" y="365125"/>
            <a:ext cx="10515600" cy="1325563"/>
          </a:xfrm>
        </p:spPr>
        <p:txBody>
          <a:bodyPr/>
          <a:lstStyle/>
          <a:p>
            <a:r>
              <a:rPr lang="en-IN" u="sng" dirty="0" smtClean="0"/>
              <a:t>CODINGS</a:t>
            </a:r>
            <a:r>
              <a:rPr lang="en-IN" dirty="0" smtClean="0"/>
              <a:t/>
            </a:r>
            <a:br>
              <a:rPr lang="en-IN" dirty="0" smtClean="0"/>
            </a:br>
            <a:r>
              <a:rPr lang="en-IN" dirty="0" smtClean="0"/>
              <a:t>                       </a:t>
            </a:r>
            <a:r>
              <a:rPr lang="en-IN" sz="2400" u="sng" dirty="0"/>
              <a:t>F</a:t>
            </a:r>
            <a:r>
              <a:rPr lang="en-IN" sz="2400" u="sng" dirty="0" smtClean="0"/>
              <a:t>uture </a:t>
            </a:r>
            <a:r>
              <a:rPr lang="en-IN" sz="2400" u="sng" dirty="0"/>
              <a:t>S</a:t>
            </a:r>
            <a:r>
              <a:rPr lang="en-IN" sz="2400" u="sng" dirty="0" smtClean="0"/>
              <a:t>ales </a:t>
            </a:r>
            <a:r>
              <a:rPr lang="en-IN" sz="2400" u="sng" dirty="0"/>
              <a:t>P</a:t>
            </a:r>
            <a:r>
              <a:rPr lang="en-IN" sz="2400" u="sng" dirty="0" smtClean="0"/>
              <a:t>rediction</a:t>
            </a:r>
            <a:endParaRPr lang="en-IN" sz="2400" u="sng" dirty="0"/>
          </a:p>
        </p:txBody>
      </p:sp>
      <p:sp>
        <p:nvSpPr>
          <p:cNvPr id="4" name="Rectangle 2"/>
          <p:cNvSpPr>
            <a:spLocks noGrp="1" noChangeArrowheads="1"/>
          </p:cNvSpPr>
          <p:nvPr>
            <p:ph idx="1"/>
          </p:nvPr>
        </p:nvSpPr>
        <p:spPr bwMode="auto">
          <a:xfrm>
            <a:off x="1318648" y="2124294"/>
            <a:ext cx="8863739"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anose="020B0609020204030204" pitchFamily="49" charset="0"/>
              </a:rPr>
              <a:t>import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pandas as </a:t>
            </a:r>
            <a:r>
              <a:rPr kumimoji="0" lang="en-US" b="0" i="0" u="none" strike="noStrike" cap="none" normalizeH="0" baseline="0" dirty="0" err="1" smtClean="0">
                <a:ln>
                  <a:noFill/>
                </a:ln>
                <a:solidFill>
                  <a:srgbClr val="000000"/>
                </a:solidFill>
                <a:effectLst/>
                <a:latin typeface="Consolas" panose="020B0609020204030204" pitchFamily="49" charset="0"/>
              </a:rPr>
              <a:t>pd</a:t>
            </a:r>
            <a:r>
              <a:rPr kumimoji="0" lang="en-US" b="0" i="0" u="none" strike="noStrike" cap="none" normalizeH="0" baseline="0" dirty="0" smtClean="0">
                <a:ln>
                  <a:noFill/>
                </a:ln>
                <a:solidFill>
                  <a:srgbClr val="000000"/>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anose="020B0609020204030204" pitchFamily="49" charset="0"/>
              </a:rPr>
              <a:t>import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csv</a:t>
            </a:r>
            <a:r>
              <a:rPr kumimoji="0" lang="en-US" b="0" i="0" u="none" strike="noStrike" cap="none" normalizeH="0" baseline="0" dirty="0" smtClean="0">
                <a:ln>
                  <a:noFill/>
                </a:ln>
                <a:solidFill>
                  <a:srgbClr val="000000"/>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anose="020B0609020204030204" pitchFamily="49" charset="0"/>
              </a:rPr>
              <a:t>import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numpy</a:t>
            </a:r>
            <a:r>
              <a:rPr kumimoji="0" lang="en-US" b="0" i="0" u="none" strike="noStrike" cap="none" normalizeH="0" baseline="0" dirty="0" smtClean="0">
                <a:ln>
                  <a:noFill/>
                </a:ln>
                <a:solidFill>
                  <a:srgbClr val="000000"/>
                </a:solidFill>
                <a:effectLst/>
                <a:latin typeface="Consolas" panose="020B0609020204030204" pitchFamily="49" charset="0"/>
              </a:rPr>
              <a:t> as </a:t>
            </a:r>
            <a:r>
              <a:rPr kumimoji="0" lang="en-US" b="0" i="0" u="none" strike="noStrike" cap="none" normalizeH="0" baseline="0" dirty="0" err="1" smtClean="0">
                <a:ln>
                  <a:noFill/>
                </a:ln>
                <a:solidFill>
                  <a:srgbClr val="000000"/>
                </a:solidFill>
                <a:effectLst/>
                <a:latin typeface="Consolas" panose="020B0609020204030204" pitchFamily="49" charset="0"/>
              </a:rPr>
              <a:t>np</a:t>
            </a:r>
            <a:r>
              <a:rPr kumimoji="0" lang="en-US" b="0" i="0" u="none" strike="noStrike" cap="none" normalizeH="0" baseline="0" dirty="0" smtClean="0">
                <a:ln>
                  <a:noFill/>
                </a:ln>
                <a:solidFill>
                  <a:srgbClr val="000000"/>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anose="020B0609020204030204" pitchFamily="49" charset="0"/>
              </a:rPr>
              <a:t>import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matplotlib.pyplot</a:t>
            </a:r>
            <a:r>
              <a:rPr kumimoji="0" lang="en-US" b="0" i="0" u="none" strike="noStrike" cap="none" normalizeH="0" baseline="0" dirty="0" smtClean="0">
                <a:ln>
                  <a:noFill/>
                </a:ln>
                <a:solidFill>
                  <a:srgbClr val="000000"/>
                </a:solidFill>
                <a:effectLst/>
                <a:latin typeface="Consolas" panose="020B0609020204030204" pitchFamily="49" charset="0"/>
              </a:rPr>
              <a:t> as </a:t>
            </a:r>
            <a:r>
              <a:rPr kumimoji="0" lang="en-US" b="0" i="0" u="none" strike="noStrike" cap="none" normalizeH="0" baseline="0" dirty="0" err="1" smtClean="0">
                <a:ln>
                  <a:noFill/>
                </a:ln>
                <a:solidFill>
                  <a:srgbClr val="000000"/>
                </a:solidFill>
                <a:effectLst/>
                <a:latin typeface="Consolas" panose="020B0609020204030204" pitchFamily="49" charset="0"/>
              </a:rPr>
              <a:t>plt</a:t>
            </a:r>
            <a:r>
              <a:rPr kumimoji="0" lang="en-US" b="0" i="0" u="none" strike="noStrike" cap="none" normalizeH="0" baseline="0" dirty="0" smtClean="0">
                <a:ln>
                  <a:noFill/>
                </a:ln>
                <a:solidFill>
                  <a:srgbClr val="000000"/>
                </a:solidFill>
                <a:effectLst/>
                <a:latin typeface="Consolas" panose="020B0609020204030204" pitchFamily="49" charset="0"/>
              </a:rPr>
              <a:t>        </a:t>
            </a:r>
            <a:endParaRPr lang="en-US"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anose="020B0609020204030204" pitchFamily="49" charset="0"/>
              </a:rPr>
              <a:t>import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tensorflow</a:t>
            </a:r>
            <a:r>
              <a:rPr kumimoji="0" lang="en-US" b="0" i="0" u="none" strike="noStrike" cap="none" normalizeH="0" baseline="0" dirty="0" smtClean="0">
                <a:ln>
                  <a:noFill/>
                </a:ln>
                <a:solidFill>
                  <a:srgbClr val="000000"/>
                </a:solidFill>
                <a:effectLst/>
                <a:latin typeface="Consolas" panose="020B0609020204030204" pitchFamily="49" charset="0"/>
              </a:rPr>
              <a:t> as </a:t>
            </a:r>
            <a:r>
              <a:rPr kumimoji="0" lang="en-US" b="0" i="0" u="none" strike="noStrike" cap="none" normalizeH="0" baseline="0" dirty="0" err="1" smtClean="0">
                <a:ln>
                  <a:noFill/>
                </a:ln>
                <a:solidFill>
                  <a:srgbClr val="000000"/>
                </a:solidFill>
                <a:effectLst/>
                <a:latin typeface="Consolas" panose="020B0609020204030204" pitchFamily="49" charset="0"/>
              </a:rPr>
              <a:t>tf</a:t>
            </a:r>
            <a:r>
              <a:rPr kumimoji="0" lang="en-US" b="0" i="0" u="none" strike="noStrike" cap="none" normalizeH="0" baseline="0" dirty="0" smtClean="0">
                <a:ln>
                  <a:noFill/>
                </a:ln>
                <a:solidFill>
                  <a:srgbClr val="000000"/>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anose="020B0609020204030204" pitchFamily="49" charset="0"/>
              </a:rPr>
              <a:t>from</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tensorflow</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1" i="0" u="none" strike="noStrike" cap="none" normalizeH="0" baseline="0" dirty="0" smtClean="0">
                <a:ln>
                  <a:noFill/>
                </a:ln>
                <a:solidFill>
                  <a:srgbClr val="006699"/>
                </a:solidFill>
                <a:effectLst/>
                <a:latin typeface="Consolas" panose="020B0609020204030204" pitchFamily="49" charset="0"/>
              </a:rPr>
              <a:t>import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keras</a:t>
            </a:r>
            <a:r>
              <a:rPr kumimoji="0" lang="en-US" b="0" i="0" u="none" strike="noStrike" cap="none" normalizeH="0" baseline="0" dirty="0" smtClean="0">
                <a:ln>
                  <a:noFill/>
                </a:ln>
                <a:solidFill>
                  <a:srgbClr val="000000"/>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rPr>
              <a:t>list_row,date,traffic</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1" i="0" u="none" strike="noStrike" cap="none" normalizeH="0" baseline="0" dirty="0" smtClean="0">
                <a:ln>
                  <a:noFill/>
                </a:ln>
                <a:solidFill>
                  <a:srgbClr val="006699"/>
                </a:solidFill>
                <a:effectLst/>
                <a:latin typeface="Consolas" panose="020B0609020204030204" pitchFamily="49" charset="0"/>
              </a:rPr>
              <a:t>=</a:t>
            </a:r>
            <a:r>
              <a:rPr kumimoji="0" lang="en-US" b="0" i="0" u="none" strike="noStrike" cap="none" normalizeH="0" baseline="0" dirty="0" smtClean="0">
                <a:ln>
                  <a:noFill/>
                </a:ln>
                <a:solidFill>
                  <a:srgbClr val="273239"/>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get_data</a:t>
            </a:r>
            <a:r>
              <a:rPr kumimoji="0" lang="en-US" b="0" i="0" u="none" strike="noStrike" cap="none" normalizeH="0" baseline="0" dirty="0" smtClean="0">
                <a:ln>
                  <a:noFill/>
                </a:ln>
                <a:solidFill>
                  <a:srgbClr val="000000"/>
                </a:solidFill>
                <a:effectLst/>
                <a:latin typeface="Consolas" panose="020B0609020204030204" pitchFamily="49" charset="0"/>
              </a:rPr>
              <a:t>(</a:t>
            </a:r>
            <a:r>
              <a:rPr kumimoji="0" lang="en-US" b="0" i="0" u="none" strike="noStrike" cap="none" normalizeH="0" baseline="0" dirty="0" smtClean="0">
                <a:ln>
                  <a:noFill/>
                </a:ln>
                <a:solidFill>
                  <a:srgbClr val="0000FF"/>
                </a:solidFill>
                <a:effectLst/>
                <a:latin typeface="Consolas" panose="020B0609020204030204" pitchFamily="49" charset="0"/>
              </a:rPr>
              <a:t>'/home/</a:t>
            </a:r>
            <a:r>
              <a:rPr kumimoji="0" lang="en-US" b="0" i="0" u="none" strike="noStrike" cap="none" normalizeH="0" baseline="0" dirty="0" err="1" smtClean="0">
                <a:ln>
                  <a:noFill/>
                </a:ln>
                <a:solidFill>
                  <a:srgbClr val="0000FF"/>
                </a:solidFill>
                <a:effectLst/>
                <a:latin typeface="Consolas" panose="020B0609020204030204" pitchFamily="49" charset="0"/>
              </a:rPr>
              <a:t>abh</a:t>
            </a:r>
            <a:r>
              <a:rPr kumimoji="0" lang="en-US" b="0" i="0" u="none" strike="noStrike" cap="none" normalizeH="0" baseline="0" dirty="0" smtClean="0">
                <a:ln>
                  <a:noFill/>
                </a:ln>
                <a:solidFill>
                  <a:srgbClr val="0000FF"/>
                </a:solidFill>
                <a:effectLst/>
                <a:latin typeface="Consolas" panose="020B0609020204030204" pitchFamily="49" charset="0"/>
              </a:rPr>
              <a:t>/Documents/Python/Untitled Folder/</a:t>
            </a:r>
            <a:r>
              <a:rPr kumimoji="0" lang="en-US" b="0" i="0" u="none" strike="noStrike" cap="none" normalizeH="0" baseline="0" dirty="0" err="1" smtClean="0">
                <a:ln>
                  <a:noFill/>
                </a:ln>
                <a:solidFill>
                  <a:srgbClr val="0000FF"/>
                </a:solidFill>
                <a:effectLst/>
                <a:latin typeface="Consolas" panose="020B0609020204030204" pitchFamily="49" charset="0"/>
              </a:rPr>
              <a:t>Sales_dataset</a:t>
            </a:r>
            <a:r>
              <a:rPr kumimoji="0" lang="en-US" sz="1100" b="0" i="0" u="none" strike="noStrike" cap="none" normalizeH="0" baseline="0" dirty="0" smtClean="0">
                <a:ln>
                  <a:noFill/>
                </a:ln>
                <a:solidFill>
                  <a:srgbClr val="0000FF"/>
                </a:solidFill>
                <a:effectLst/>
                <a:latin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747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1012</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Nunito</vt:lpstr>
      <vt:lpstr>Office Theme</vt:lpstr>
      <vt:lpstr>FUTURE SALES PREDICTION USING MACHINE LEARNING</vt:lpstr>
      <vt:lpstr>PowerPoint Presentation</vt:lpstr>
      <vt:lpstr>INTRODUCTION</vt:lpstr>
      <vt:lpstr>ABSTRACTION</vt:lpstr>
      <vt:lpstr>  PROBLEM STATEMENT AND DESIGN THINKING  </vt:lpstr>
      <vt:lpstr>DATA PREPROCESSING </vt:lpstr>
      <vt:lpstr>Data Sources</vt:lpstr>
      <vt:lpstr>Sales Projections</vt:lpstr>
      <vt:lpstr>CODINGS                        Future Sales Prediction</vt:lpstr>
      <vt:lpstr>  Original data set for sales data for 5 years:    Sales data from Jan 2015 to Dec 2019 </vt:lpstr>
      <vt:lpstr>PowerPoint Presentation</vt:lpstr>
      <vt:lpstr>PowerPoint Presentation</vt:lpstr>
      <vt:lpstr>PowerPoint Presentation</vt:lpstr>
      <vt:lpstr>PowerPoint Presentation</vt:lpstr>
      <vt:lpstr>PowerPoint Presentation</vt:lpstr>
      <vt:lpstr>plt.plot(result,color='red',label='predicted') plt.plot(test_sales,color='purple',label="actual") plt.xlabel("Date") plt.ylabel("Sales") leg = plt.legend() plt.show()</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Windows User</dc:creator>
  <cp:lastModifiedBy>Windows User</cp:lastModifiedBy>
  <cp:revision>8</cp:revision>
  <dcterms:created xsi:type="dcterms:W3CDTF">2023-10-10T05:58:40Z</dcterms:created>
  <dcterms:modified xsi:type="dcterms:W3CDTF">2023-10-10T07:00:03Z</dcterms:modified>
</cp:coreProperties>
</file>