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74" r:id="rId3"/>
    <p:sldId id="289" r:id="rId4"/>
    <p:sldId id="291" r:id="rId5"/>
    <p:sldId id="294" r:id="rId6"/>
    <p:sldId id="290" r:id="rId7"/>
    <p:sldId id="295" r:id="rId8"/>
    <p:sldId id="293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97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208" y="29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2DECB-C0D8-F54E-A47D-D94E1AF9A33B}" type="doc">
      <dgm:prSet loTypeId="urn:microsoft.com/office/officeart/2005/8/layout/process1" loCatId="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B9787BE-2FC0-1842-A275-A60DDB050B0C}">
      <dgm:prSet phldrT="[Text]" custT="1"/>
      <dgm:spPr/>
      <dgm:t>
        <a:bodyPr/>
        <a:lstStyle/>
        <a:p>
          <a:r>
            <a:rPr lang="en-US" sz="1800" dirty="0"/>
            <a:t>Exploratory Data Analysis</a:t>
          </a:r>
        </a:p>
      </dgm:t>
    </dgm:pt>
    <dgm:pt modelId="{2DCC7541-6155-7D4B-9B16-A84453BC31F8}" type="parTrans" cxnId="{5E7F1315-4DD4-C844-A5E1-052278EB66F6}">
      <dgm:prSet/>
      <dgm:spPr/>
      <dgm:t>
        <a:bodyPr/>
        <a:lstStyle/>
        <a:p>
          <a:endParaRPr lang="en-US"/>
        </a:p>
      </dgm:t>
    </dgm:pt>
    <dgm:pt modelId="{F9BD2A10-4813-964E-9E6D-AAD9AB3E823D}" type="sibTrans" cxnId="{5E7F1315-4DD4-C844-A5E1-052278EB66F6}">
      <dgm:prSet/>
      <dgm:spPr/>
      <dgm:t>
        <a:bodyPr/>
        <a:lstStyle/>
        <a:p>
          <a:endParaRPr lang="en-US"/>
        </a:p>
      </dgm:t>
    </dgm:pt>
    <dgm:pt modelId="{796C7A60-666A-D84F-B3C9-CDFE094D98D6}">
      <dgm:prSet phldrT="[Text]" custT="1"/>
      <dgm:spPr/>
      <dgm:t>
        <a:bodyPr/>
        <a:lstStyle/>
        <a:p>
          <a:r>
            <a:rPr lang="en-US" sz="1600" dirty="0"/>
            <a:t>Sales Transactions</a:t>
          </a:r>
        </a:p>
      </dgm:t>
    </dgm:pt>
    <dgm:pt modelId="{44E5086E-EBC3-0543-8441-0EE535331B26}" type="parTrans" cxnId="{F53B1092-5EFF-994F-A8FB-EA2CA01524A4}">
      <dgm:prSet/>
      <dgm:spPr/>
      <dgm:t>
        <a:bodyPr/>
        <a:lstStyle/>
        <a:p>
          <a:endParaRPr lang="en-US"/>
        </a:p>
      </dgm:t>
    </dgm:pt>
    <dgm:pt modelId="{6DBB2A63-0EF5-F24D-84D5-FE0EE4248A66}" type="sibTrans" cxnId="{F53B1092-5EFF-994F-A8FB-EA2CA01524A4}">
      <dgm:prSet/>
      <dgm:spPr/>
      <dgm:t>
        <a:bodyPr/>
        <a:lstStyle/>
        <a:p>
          <a:endParaRPr lang="en-US"/>
        </a:p>
      </dgm:t>
    </dgm:pt>
    <dgm:pt modelId="{71812EFB-00C0-0C4E-A499-624A5EF7B837}">
      <dgm:prSet phldrT="[Text]" custT="1"/>
      <dgm:spPr/>
      <dgm:t>
        <a:bodyPr/>
        <a:lstStyle/>
        <a:p>
          <a:r>
            <a:rPr lang="en-US" sz="1800" dirty="0"/>
            <a:t>Data Preprocessing</a:t>
          </a:r>
        </a:p>
      </dgm:t>
    </dgm:pt>
    <dgm:pt modelId="{F8AD6D27-B78F-8949-8F9C-424DE0224C13}" type="parTrans" cxnId="{613FC707-F94A-764D-B819-75A2E4AA3966}">
      <dgm:prSet/>
      <dgm:spPr/>
      <dgm:t>
        <a:bodyPr/>
        <a:lstStyle/>
        <a:p>
          <a:endParaRPr lang="en-US"/>
        </a:p>
      </dgm:t>
    </dgm:pt>
    <dgm:pt modelId="{7AD0FD57-277B-3249-BB6E-2AB8F9982FDC}" type="sibTrans" cxnId="{613FC707-F94A-764D-B819-75A2E4AA3966}">
      <dgm:prSet/>
      <dgm:spPr/>
      <dgm:t>
        <a:bodyPr/>
        <a:lstStyle/>
        <a:p>
          <a:endParaRPr lang="en-US"/>
        </a:p>
      </dgm:t>
    </dgm:pt>
    <dgm:pt modelId="{A45526EC-9E5B-284D-8C5E-4357EF68EC2D}">
      <dgm:prSet phldrT="[Text]" custT="1"/>
      <dgm:spPr/>
      <dgm:t>
        <a:bodyPr/>
        <a:lstStyle/>
        <a:p>
          <a:r>
            <a:rPr lang="en-US" sz="1600"/>
            <a:t>Segment customers based on consumer attributes</a:t>
          </a:r>
          <a:endParaRPr lang="en-US" sz="1600" dirty="0"/>
        </a:p>
      </dgm:t>
    </dgm:pt>
    <dgm:pt modelId="{F8DC0D33-5376-A447-A742-F7EEB29F0565}" type="parTrans" cxnId="{28479B0D-EDC3-D242-8ED4-FB69882C456A}">
      <dgm:prSet/>
      <dgm:spPr/>
      <dgm:t>
        <a:bodyPr/>
        <a:lstStyle/>
        <a:p>
          <a:endParaRPr lang="en-US"/>
        </a:p>
      </dgm:t>
    </dgm:pt>
    <dgm:pt modelId="{581164BE-1564-854A-83CF-15E6EFA9197C}" type="sibTrans" cxnId="{28479B0D-EDC3-D242-8ED4-FB69882C456A}">
      <dgm:prSet/>
      <dgm:spPr/>
      <dgm:t>
        <a:bodyPr/>
        <a:lstStyle/>
        <a:p>
          <a:endParaRPr lang="en-US"/>
        </a:p>
      </dgm:t>
    </dgm:pt>
    <dgm:pt modelId="{04CE26D5-7C2D-3B48-BFB8-D554075A1BE0}">
      <dgm:prSet phldrT="[Text]" custT="1"/>
      <dgm:spPr/>
      <dgm:t>
        <a:bodyPr/>
        <a:lstStyle/>
        <a:p>
          <a:r>
            <a:rPr lang="en-US" sz="1800" dirty="0"/>
            <a:t>Attribution model</a:t>
          </a:r>
        </a:p>
      </dgm:t>
    </dgm:pt>
    <dgm:pt modelId="{E2E607A3-5F7E-8845-9752-BEBE1C102911}" type="parTrans" cxnId="{7857DDEA-EBDF-374E-9320-CA9BF94E043C}">
      <dgm:prSet/>
      <dgm:spPr/>
      <dgm:t>
        <a:bodyPr/>
        <a:lstStyle/>
        <a:p>
          <a:endParaRPr lang="en-US"/>
        </a:p>
      </dgm:t>
    </dgm:pt>
    <dgm:pt modelId="{5F6315A5-C802-034F-8898-12F19A1D9F0C}" type="sibTrans" cxnId="{7857DDEA-EBDF-374E-9320-CA9BF94E043C}">
      <dgm:prSet/>
      <dgm:spPr/>
      <dgm:t>
        <a:bodyPr/>
        <a:lstStyle/>
        <a:p>
          <a:endParaRPr lang="en-US"/>
        </a:p>
      </dgm:t>
    </dgm:pt>
    <dgm:pt modelId="{1326F1E7-9879-9E4B-9F51-0EF59792CA27}">
      <dgm:prSet phldrT="[Text]" custT="1"/>
      <dgm:spPr/>
      <dgm:t>
        <a:bodyPr/>
        <a:lstStyle/>
        <a:p>
          <a:r>
            <a:rPr lang="en-US" sz="1800" dirty="0"/>
            <a:t>First touch and Last touch</a:t>
          </a:r>
        </a:p>
      </dgm:t>
    </dgm:pt>
    <dgm:pt modelId="{BDFB5875-7966-B246-8DF5-930B09B312BD}" type="parTrans" cxnId="{9E2A9F7B-7CF1-A346-A42C-A2C2B4E74C35}">
      <dgm:prSet/>
      <dgm:spPr/>
      <dgm:t>
        <a:bodyPr/>
        <a:lstStyle/>
        <a:p>
          <a:endParaRPr lang="en-US"/>
        </a:p>
      </dgm:t>
    </dgm:pt>
    <dgm:pt modelId="{C8AFF6E6-8F71-114B-8CF1-B0FFCA46601B}" type="sibTrans" cxnId="{9E2A9F7B-7CF1-A346-A42C-A2C2B4E74C35}">
      <dgm:prSet/>
      <dgm:spPr/>
      <dgm:t>
        <a:bodyPr/>
        <a:lstStyle/>
        <a:p>
          <a:endParaRPr lang="en-US"/>
        </a:p>
      </dgm:t>
    </dgm:pt>
    <dgm:pt modelId="{8830D10F-8EC6-B94F-A61D-0C2FB842CB1B}">
      <dgm:prSet phldrT="[Text]" custT="1"/>
      <dgm:spPr/>
      <dgm:t>
        <a:bodyPr/>
        <a:lstStyle/>
        <a:p>
          <a:r>
            <a:rPr lang="en-US" sz="1800" dirty="0"/>
            <a:t>Markov chain</a:t>
          </a:r>
        </a:p>
      </dgm:t>
    </dgm:pt>
    <dgm:pt modelId="{940EF55F-46BB-B84A-8F69-73E72978ECA0}" type="parTrans" cxnId="{1B6D0AB1-0A83-2546-B05A-DA24B99DA51B}">
      <dgm:prSet/>
      <dgm:spPr/>
      <dgm:t>
        <a:bodyPr/>
        <a:lstStyle/>
        <a:p>
          <a:endParaRPr lang="en-US"/>
        </a:p>
      </dgm:t>
    </dgm:pt>
    <dgm:pt modelId="{AA5A52EC-266C-9745-A3BC-D94EF8B2B093}" type="sibTrans" cxnId="{1B6D0AB1-0A83-2546-B05A-DA24B99DA51B}">
      <dgm:prSet/>
      <dgm:spPr/>
      <dgm:t>
        <a:bodyPr/>
        <a:lstStyle/>
        <a:p>
          <a:endParaRPr lang="en-US"/>
        </a:p>
      </dgm:t>
    </dgm:pt>
    <dgm:pt modelId="{BD5136EC-E3A6-EA48-9100-0F34CD3C10C4}">
      <dgm:prSet phldrT="[Text]" custT="1"/>
      <dgm:spPr/>
      <dgm:t>
        <a:bodyPr/>
        <a:lstStyle/>
        <a:p>
          <a:r>
            <a:rPr lang="en-US" sz="1600" dirty="0"/>
            <a:t>Conversions across different media channel (segmented by demographics and health attributes)</a:t>
          </a:r>
        </a:p>
      </dgm:t>
    </dgm:pt>
    <dgm:pt modelId="{99776584-9FAA-7143-9D93-B83DBCB3CD81}" type="parTrans" cxnId="{795EB714-45F0-D341-8EED-3886CDE7D5D9}">
      <dgm:prSet/>
      <dgm:spPr/>
      <dgm:t>
        <a:bodyPr/>
        <a:lstStyle/>
        <a:p>
          <a:endParaRPr lang="en-US"/>
        </a:p>
      </dgm:t>
    </dgm:pt>
    <dgm:pt modelId="{3BB3CE76-86EA-0D43-8785-7BDFA11E7396}" type="sibTrans" cxnId="{795EB714-45F0-D341-8EED-3886CDE7D5D9}">
      <dgm:prSet/>
      <dgm:spPr/>
      <dgm:t>
        <a:bodyPr/>
        <a:lstStyle/>
        <a:p>
          <a:endParaRPr lang="en-US"/>
        </a:p>
      </dgm:t>
    </dgm:pt>
    <dgm:pt modelId="{139D1260-4606-B740-BAD4-5AC358322C95}">
      <dgm:prSet phldrT="[Text]" custT="1"/>
      <dgm:spPr/>
      <dgm:t>
        <a:bodyPr/>
        <a:lstStyle/>
        <a:p>
          <a:endParaRPr lang="en-US" sz="1800" dirty="0"/>
        </a:p>
      </dgm:t>
    </dgm:pt>
    <dgm:pt modelId="{BEE3F532-B6AC-CE49-9DC8-884C32469D24}" type="parTrans" cxnId="{26028DF1-DFEF-B042-94D8-3D1B65D5BDAB}">
      <dgm:prSet/>
      <dgm:spPr/>
      <dgm:t>
        <a:bodyPr/>
        <a:lstStyle/>
        <a:p>
          <a:endParaRPr lang="en-US"/>
        </a:p>
      </dgm:t>
    </dgm:pt>
    <dgm:pt modelId="{5867B6CD-F98C-AF40-8833-A02B281AB178}" type="sibTrans" cxnId="{26028DF1-DFEF-B042-94D8-3D1B65D5BDAB}">
      <dgm:prSet/>
      <dgm:spPr/>
      <dgm:t>
        <a:bodyPr/>
        <a:lstStyle/>
        <a:p>
          <a:endParaRPr lang="en-US"/>
        </a:p>
      </dgm:t>
    </dgm:pt>
    <dgm:pt modelId="{B2E23130-CDA4-8C47-8A33-69C0E4551848}">
      <dgm:prSet phldrT="[Text]" custT="1"/>
      <dgm:spPr/>
      <dgm:t>
        <a:bodyPr/>
        <a:lstStyle/>
        <a:p>
          <a:r>
            <a:rPr lang="en-US" sz="1600" dirty="0"/>
            <a:t>Filter out customers based on existing customer segmentation</a:t>
          </a:r>
        </a:p>
      </dgm:t>
    </dgm:pt>
    <dgm:pt modelId="{7D0A83DA-A284-FC41-B019-79DE5E5AC8DE}" type="parTrans" cxnId="{9411EEBB-D23F-C241-94A7-0EF30D052C55}">
      <dgm:prSet/>
      <dgm:spPr/>
      <dgm:t>
        <a:bodyPr/>
        <a:lstStyle/>
        <a:p>
          <a:endParaRPr lang="en-US"/>
        </a:p>
      </dgm:t>
    </dgm:pt>
    <dgm:pt modelId="{A26F62D3-D0C2-074A-901B-F9970B0CA51B}" type="sibTrans" cxnId="{9411EEBB-D23F-C241-94A7-0EF30D052C55}">
      <dgm:prSet/>
      <dgm:spPr/>
      <dgm:t>
        <a:bodyPr/>
        <a:lstStyle/>
        <a:p>
          <a:endParaRPr lang="en-US"/>
        </a:p>
      </dgm:t>
    </dgm:pt>
    <dgm:pt modelId="{75DB697C-7B50-FC4D-896C-7F9AA220F04E}">
      <dgm:prSet phldrT="[Text]" custT="1"/>
      <dgm:spPr/>
      <dgm:t>
        <a:bodyPr/>
        <a:lstStyle/>
        <a:p>
          <a:r>
            <a:rPr lang="en-US" sz="1600" dirty="0"/>
            <a:t>Stich the purchase data to media attributes (i.e., at cookie level) </a:t>
          </a:r>
        </a:p>
      </dgm:t>
    </dgm:pt>
    <dgm:pt modelId="{C76A8345-8F9E-1440-BD4C-BA61ED8FFEF6}" type="parTrans" cxnId="{57779C16-BFAA-4B41-9C7C-875F48DA2AFD}">
      <dgm:prSet/>
      <dgm:spPr/>
      <dgm:t>
        <a:bodyPr/>
        <a:lstStyle/>
        <a:p>
          <a:endParaRPr lang="en-US"/>
        </a:p>
      </dgm:t>
    </dgm:pt>
    <dgm:pt modelId="{162131E3-2628-4A41-A99B-B2B8DB2CA417}" type="sibTrans" cxnId="{57779C16-BFAA-4B41-9C7C-875F48DA2AFD}">
      <dgm:prSet/>
      <dgm:spPr/>
      <dgm:t>
        <a:bodyPr/>
        <a:lstStyle/>
        <a:p>
          <a:endParaRPr lang="en-US"/>
        </a:p>
      </dgm:t>
    </dgm:pt>
    <dgm:pt modelId="{14E6FD71-6330-6E41-B88E-87D9A20CE987}">
      <dgm:prSet phldrT="[Text]" custT="1"/>
      <dgm:spPr/>
      <dgm:t>
        <a:bodyPr/>
        <a:lstStyle/>
        <a:p>
          <a:r>
            <a:rPr lang="en-US" sz="1600" dirty="0"/>
            <a:t>Identify how many customers can be identified.. </a:t>
          </a:r>
        </a:p>
      </dgm:t>
    </dgm:pt>
    <dgm:pt modelId="{42574693-D5BE-D64A-A286-0219666F618E}" type="parTrans" cxnId="{2EA34E60-4A5D-444C-8351-4E9A6913A507}">
      <dgm:prSet/>
      <dgm:spPr/>
      <dgm:t>
        <a:bodyPr/>
        <a:lstStyle/>
        <a:p>
          <a:endParaRPr lang="en-US"/>
        </a:p>
      </dgm:t>
    </dgm:pt>
    <dgm:pt modelId="{0A8EFAF3-70D0-A546-9289-F9BF29C120C1}" type="sibTrans" cxnId="{2EA34E60-4A5D-444C-8351-4E9A6913A507}">
      <dgm:prSet/>
      <dgm:spPr/>
      <dgm:t>
        <a:bodyPr/>
        <a:lstStyle/>
        <a:p>
          <a:endParaRPr lang="en-US"/>
        </a:p>
      </dgm:t>
    </dgm:pt>
    <dgm:pt modelId="{9B8E3E0F-5EB0-CE42-A90A-D570E1A31438}">
      <dgm:prSet phldrT="[Text]" custT="1"/>
      <dgm:spPr/>
      <dgm:t>
        <a:bodyPr/>
        <a:lstStyle/>
        <a:p>
          <a:r>
            <a:rPr lang="en-US" sz="1600"/>
            <a:t>How many conversions can be identified </a:t>
          </a:r>
          <a:endParaRPr lang="en-US" sz="1600" dirty="0"/>
        </a:p>
      </dgm:t>
    </dgm:pt>
    <dgm:pt modelId="{0B730375-4476-204E-BBAF-4D6BE9213BDD}" type="parTrans" cxnId="{95C43998-45C3-D841-98F0-11592D734C42}">
      <dgm:prSet/>
      <dgm:spPr/>
      <dgm:t>
        <a:bodyPr/>
        <a:lstStyle/>
        <a:p>
          <a:endParaRPr lang="en-US"/>
        </a:p>
      </dgm:t>
    </dgm:pt>
    <dgm:pt modelId="{1EAC2D4C-3FE4-F44D-AE3E-FB66202B701B}" type="sibTrans" cxnId="{95C43998-45C3-D841-98F0-11592D734C42}">
      <dgm:prSet/>
      <dgm:spPr/>
      <dgm:t>
        <a:bodyPr/>
        <a:lstStyle/>
        <a:p>
          <a:endParaRPr lang="en-US"/>
        </a:p>
      </dgm:t>
    </dgm:pt>
    <dgm:pt modelId="{78250C63-814F-9B4D-8FCD-B0CC13BDF307}">
      <dgm:prSet phldrT="[Text]" custT="1"/>
      <dgm:spPr/>
      <dgm:t>
        <a:bodyPr/>
        <a:lstStyle/>
        <a:p>
          <a:endParaRPr lang="en-US" sz="1800" dirty="0"/>
        </a:p>
      </dgm:t>
    </dgm:pt>
    <dgm:pt modelId="{89C60CA4-CBD7-8549-9E65-39BAC5F37BA4}" type="parTrans" cxnId="{B5EF95E8-D7F0-1048-935A-44A42D3E97D4}">
      <dgm:prSet/>
      <dgm:spPr/>
      <dgm:t>
        <a:bodyPr/>
        <a:lstStyle/>
        <a:p>
          <a:endParaRPr lang="en-US"/>
        </a:p>
      </dgm:t>
    </dgm:pt>
    <dgm:pt modelId="{BBB5A781-FB6A-CE47-826F-7376D8D157EB}" type="sibTrans" cxnId="{B5EF95E8-D7F0-1048-935A-44A42D3E97D4}">
      <dgm:prSet/>
      <dgm:spPr/>
      <dgm:t>
        <a:bodyPr/>
        <a:lstStyle/>
        <a:p>
          <a:endParaRPr lang="en-US"/>
        </a:p>
      </dgm:t>
    </dgm:pt>
    <dgm:pt modelId="{450C78A4-B5E7-5D4F-89D3-AA0839FC9749}">
      <dgm:prSet phldrT="[Text]" custT="1"/>
      <dgm:spPr/>
      <dgm:t>
        <a:bodyPr/>
        <a:lstStyle/>
        <a:p>
          <a:endParaRPr lang="en-US" sz="1800" dirty="0"/>
        </a:p>
      </dgm:t>
    </dgm:pt>
    <dgm:pt modelId="{0952DA08-A3A5-1C4A-938B-9E8A82746A5A}" type="parTrans" cxnId="{0C4DE149-CDFC-884B-A76D-D4CB86F9B7F9}">
      <dgm:prSet/>
      <dgm:spPr/>
      <dgm:t>
        <a:bodyPr/>
        <a:lstStyle/>
        <a:p>
          <a:endParaRPr lang="en-US"/>
        </a:p>
      </dgm:t>
    </dgm:pt>
    <dgm:pt modelId="{59A5204E-27AD-254D-8B5B-9028F21066BE}" type="sibTrans" cxnId="{0C4DE149-CDFC-884B-A76D-D4CB86F9B7F9}">
      <dgm:prSet/>
      <dgm:spPr/>
      <dgm:t>
        <a:bodyPr/>
        <a:lstStyle/>
        <a:p>
          <a:endParaRPr lang="en-US"/>
        </a:p>
      </dgm:t>
    </dgm:pt>
    <dgm:pt modelId="{D06F0D1B-C441-0240-AAF1-C2A9A4338EE8}">
      <dgm:prSet phldrT="[Text]" custT="1"/>
      <dgm:spPr/>
      <dgm:t>
        <a:bodyPr/>
        <a:lstStyle/>
        <a:p>
          <a:r>
            <a:rPr lang="en-US" sz="1800" dirty="0"/>
            <a:t>May be explore some supervised machine learning methods.</a:t>
          </a:r>
        </a:p>
      </dgm:t>
    </dgm:pt>
    <dgm:pt modelId="{D1A49C88-31AD-1844-A9DE-F4EBB87194B5}" type="parTrans" cxnId="{AE2A5527-A942-3544-B6D2-E85BA5DB6D6D}">
      <dgm:prSet/>
      <dgm:spPr/>
      <dgm:t>
        <a:bodyPr/>
        <a:lstStyle/>
        <a:p>
          <a:endParaRPr lang="en-US"/>
        </a:p>
      </dgm:t>
    </dgm:pt>
    <dgm:pt modelId="{F242C7FB-4010-284A-AFDF-91E028F50624}" type="sibTrans" cxnId="{AE2A5527-A942-3544-B6D2-E85BA5DB6D6D}">
      <dgm:prSet/>
      <dgm:spPr/>
      <dgm:t>
        <a:bodyPr/>
        <a:lstStyle/>
        <a:p>
          <a:endParaRPr lang="en-US"/>
        </a:p>
      </dgm:t>
    </dgm:pt>
    <dgm:pt modelId="{D2638E3C-94FB-894A-8CAE-334E960EBC2D}" type="pres">
      <dgm:prSet presAssocID="{2E22DECB-C0D8-F54E-A47D-D94E1AF9A33B}" presName="Name0" presStyleCnt="0">
        <dgm:presLayoutVars>
          <dgm:dir/>
          <dgm:resizeHandles val="exact"/>
        </dgm:presLayoutVars>
      </dgm:prSet>
      <dgm:spPr/>
    </dgm:pt>
    <dgm:pt modelId="{509BA41A-8E47-1F49-B9AF-457995985C32}" type="pres">
      <dgm:prSet presAssocID="{DB9787BE-2FC0-1842-A275-A60DDB050B0C}" presName="node" presStyleLbl="node1" presStyleIdx="0" presStyleCnt="3">
        <dgm:presLayoutVars>
          <dgm:bulletEnabled val="1"/>
        </dgm:presLayoutVars>
      </dgm:prSet>
      <dgm:spPr/>
    </dgm:pt>
    <dgm:pt modelId="{8744C103-952D-0745-88E9-02ACE58FF50F}" type="pres">
      <dgm:prSet presAssocID="{F9BD2A10-4813-964E-9E6D-AAD9AB3E823D}" presName="sibTrans" presStyleLbl="sibTrans2D1" presStyleIdx="0" presStyleCnt="2"/>
      <dgm:spPr/>
    </dgm:pt>
    <dgm:pt modelId="{09EAF4AC-2ACF-1A46-A75D-F807A2345932}" type="pres">
      <dgm:prSet presAssocID="{F9BD2A10-4813-964E-9E6D-AAD9AB3E823D}" presName="connectorText" presStyleLbl="sibTrans2D1" presStyleIdx="0" presStyleCnt="2"/>
      <dgm:spPr/>
    </dgm:pt>
    <dgm:pt modelId="{921E2F1D-AC75-7C41-9A78-0C12F2E1F5EE}" type="pres">
      <dgm:prSet presAssocID="{71812EFB-00C0-0C4E-A499-624A5EF7B837}" presName="node" presStyleLbl="node1" presStyleIdx="1" presStyleCnt="3" custLinFactNeighborX="-3604" custLinFactNeighborY="169">
        <dgm:presLayoutVars>
          <dgm:bulletEnabled val="1"/>
        </dgm:presLayoutVars>
      </dgm:prSet>
      <dgm:spPr/>
    </dgm:pt>
    <dgm:pt modelId="{0CBAF08A-1949-EF41-803C-73553B9C245E}" type="pres">
      <dgm:prSet presAssocID="{7AD0FD57-277B-3249-BB6E-2AB8F9982FDC}" presName="sibTrans" presStyleLbl="sibTrans2D1" presStyleIdx="1" presStyleCnt="2"/>
      <dgm:spPr/>
    </dgm:pt>
    <dgm:pt modelId="{97004422-7A1F-D047-A192-36D88A9BD756}" type="pres">
      <dgm:prSet presAssocID="{7AD0FD57-277B-3249-BB6E-2AB8F9982FDC}" presName="connectorText" presStyleLbl="sibTrans2D1" presStyleIdx="1" presStyleCnt="2"/>
      <dgm:spPr/>
    </dgm:pt>
    <dgm:pt modelId="{0932DD8D-E725-2243-A2CB-F6627E9BF3B2}" type="pres">
      <dgm:prSet presAssocID="{04CE26D5-7C2D-3B48-BFB8-D554075A1BE0}" presName="node" presStyleLbl="node1" presStyleIdx="2" presStyleCnt="3">
        <dgm:presLayoutVars>
          <dgm:bulletEnabled val="1"/>
        </dgm:presLayoutVars>
      </dgm:prSet>
      <dgm:spPr/>
    </dgm:pt>
  </dgm:ptLst>
  <dgm:cxnLst>
    <dgm:cxn modelId="{F9CC9702-3900-3F43-9398-3EE96A3DBE86}" type="presOf" srcId="{D06F0D1B-C441-0240-AAF1-C2A9A4338EE8}" destId="{0932DD8D-E725-2243-A2CB-F6627E9BF3B2}" srcOrd="0" destOrd="3" presId="urn:microsoft.com/office/officeart/2005/8/layout/process1"/>
    <dgm:cxn modelId="{613FC707-F94A-764D-B819-75A2E4AA3966}" srcId="{2E22DECB-C0D8-F54E-A47D-D94E1AF9A33B}" destId="{71812EFB-00C0-0C4E-A499-624A5EF7B837}" srcOrd="1" destOrd="0" parTransId="{F8AD6D27-B78F-8949-8F9C-424DE0224C13}" sibTransId="{7AD0FD57-277B-3249-BB6E-2AB8F9982FDC}"/>
    <dgm:cxn modelId="{28479B0D-EDC3-D242-8ED4-FB69882C456A}" srcId="{71812EFB-00C0-0C4E-A499-624A5EF7B837}" destId="{A45526EC-9E5B-284D-8C5E-4357EF68EC2D}" srcOrd="2" destOrd="0" parTransId="{F8DC0D33-5376-A447-A742-F7EEB29F0565}" sibTransId="{581164BE-1564-854A-83CF-15E6EFA9197C}"/>
    <dgm:cxn modelId="{795EB714-45F0-D341-8EED-3886CDE7D5D9}" srcId="{DB9787BE-2FC0-1842-A275-A60DDB050B0C}" destId="{BD5136EC-E3A6-EA48-9100-0F34CD3C10C4}" srcOrd="1" destOrd="0" parTransId="{99776584-9FAA-7143-9D93-B83DBCB3CD81}" sibTransId="{3BB3CE76-86EA-0D43-8785-7BDFA11E7396}"/>
    <dgm:cxn modelId="{5E7F1315-4DD4-C844-A5E1-052278EB66F6}" srcId="{2E22DECB-C0D8-F54E-A47D-D94E1AF9A33B}" destId="{DB9787BE-2FC0-1842-A275-A60DDB050B0C}" srcOrd="0" destOrd="0" parTransId="{2DCC7541-6155-7D4B-9B16-A84453BC31F8}" sibTransId="{F9BD2A10-4813-964E-9E6D-AAD9AB3E823D}"/>
    <dgm:cxn modelId="{57779C16-BFAA-4B41-9C7C-875F48DA2AFD}" srcId="{DB9787BE-2FC0-1842-A275-A60DDB050B0C}" destId="{75DB697C-7B50-FC4D-896C-7F9AA220F04E}" srcOrd="3" destOrd="0" parTransId="{C76A8345-8F9E-1440-BD4C-BA61ED8FFEF6}" sibTransId="{162131E3-2628-4A41-A99B-B2B8DB2CA417}"/>
    <dgm:cxn modelId="{8788DC1A-25FA-B649-841F-E154AB7D50FD}" type="presOf" srcId="{9B8E3E0F-5EB0-CE42-A90A-D570E1A31438}" destId="{921E2F1D-AC75-7C41-9A78-0C12F2E1F5EE}" srcOrd="0" destOrd="2" presId="urn:microsoft.com/office/officeart/2005/8/layout/process1"/>
    <dgm:cxn modelId="{AE2A5527-A942-3544-B6D2-E85BA5DB6D6D}" srcId="{04CE26D5-7C2D-3B48-BFB8-D554075A1BE0}" destId="{D06F0D1B-C441-0240-AAF1-C2A9A4338EE8}" srcOrd="2" destOrd="0" parTransId="{D1A49C88-31AD-1844-A9DE-F4EBB87194B5}" sibTransId="{F242C7FB-4010-284A-AFDF-91E028F50624}"/>
    <dgm:cxn modelId="{F57D6131-470C-944C-8650-B7D5EEA6BD60}" type="presOf" srcId="{F9BD2A10-4813-964E-9E6D-AAD9AB3E823D}" destId="{09EAF4AC-2ACF-1A46-A75D-F807A2345932}" srcOrd="1" destOrd="0" presId="urn:microsoft.com/office/officeart/2005/8/layout/process1"/>
    <dgm:cxn modelId="{8ED7EC37-7923-8D4A-876A-8203394DB35A}" type="presOf" srcId="{1326F1E7-9879-9E4B-9F51-0EF59792CA27}" destId="{0932DD8D-E725-2243-A2CB-F6627E9BF3B2}" srcOrd="0" destOrd="1" presId="urn:microsoft.com/office/officeart/2005/8/layout/process1"/>
    <dgm:cxn modelId="{0C4DE149-CDFC-884B-A76D-D4CB86F9B7F9}" srcId="{04CE26D5-7C2D-3B48-BFB8-D554075A1BE0}" destId="{450C78A4-B5E7-5D4F-89D3-AA0839FC9749}" srcOrd="3" destOrd="0" parTransId="{0952DA08-A3A5-1C4A-938B-9E8A82746A5A}" sibTransId="{59A5204E-27AD-254D-8B5B-9028F21066BE}"/>
    <dgm:cxn modelId="{19EAA255-E952-DC4D-829A-0687EAC31544}" type="presOf" srcId="{B2E23130-CDA4-8C47-8A33-69C0E4551848}" destId="{509BA41A-8E47-1F49-B9AF-457995985C32}" srcOrd="0" destOrd="3" presId="urn:microsoft.com/office/officeart/2005/8/layout/process1"/>
    <dgm:cxn modelId="{2EA34E60-4A5D-444C-8351-4E9A6913A507}" srcId="{71812EFB-00C0-0C4E-A499-624A5EF7B837}" destId="{14E6FD71-6330-6E41-B88E-87D9A20CE987}" srcOrd="0" destOrd="0" parTransId="{42574693-D5BE-D64A-A286-0219666F618E}" sibTransId="{0A8EFAF3-70D0-A546-9289-F9BF29C120C1}"/>
    <dgm:cxn modelId="{D0CB0D62-A85B-D44F-94D0-CFF8BEAC6709}" type="presOf" srcId="{7AD0FD57-277B-3249-BB6E-2AB8F9982FDC}" destId="{0CBAF08A-1949-EF41-803C-73553B9C245E}" srcOrd="0" destOrd="0" presId="urn:microsoft.com/office/officeart/2005/8/layout/process1"/>
    <dgm:cxn modelId="{07D1CE6A-E188-C24D-B65C-D7CB86BF629B}" type="presOf" srcId="{14E6FD71-6330-6E41-B88E-87D9A20CE987}" destId="{921E2F1D-AC75-7C41-9A78-0C12F2E1F5EE}" srcOrd="0" destOrd="1" presId="urn:microsoft.com/office/officeart/2005/8/layout/process1"/>
    <dgm:cxn modelId="{8100C06C-D0E3-8A4E-B260-9ADC123776E3}" type="presOf" srcId="{A45526EC-9E5B-284D-8C5E-4357EF68EC2D}" destId="{921E2F1D-AC75-7C41-9A78-0C12F2E1F5EE}" srcOrd="0" destOrd="3" presId="urn:microsoft.com/office/officeart/2005/8/layout/process1"/>
    <dgm:cxn modelId="{E73F9673-F449-1C44-9F88-804DE4F4A73E}" type="presOf" srcId="{78250C63-814F-9B4D-8FCD-B0CC13BDF307}" destId="{0932DD8D-E725-2243-A2CB-F6627E9BF3B2}" srcOrd="0" destOrd="5" presId="urn:microsoft.com/office/officeart/2005/8/layout/process1"/>
    <dgm:cxn modelId="{7304C273-EDF5-7543-9376-04E08D5397D6}" type="presOf" srcId="{F9BD2A10-4813-964E-9E6D-AAD9AB3E823D}" destId="{8744C103-952D-0745-88E9-02ACE58FF50F}" srcOrd="0" destOrd="0" presId="urn:microsoft.com/office/officeart/2005/8/layout/process1"/>
    <dgm:cxn modelId="{2959FA79-B33D-AB43-B27B-CB3A66CA9F16}" type="presOf" srcId="{71812EFB-00C0-0C4E-A499-624A5EF7B837}" destId="{921E2F1D-AC75-7C41-9A78-0C12F2E1F5EE}" srcOrd="0" destOrd="0" presId="urn:microsoft.com/office/officeart/2005/8/layout/process1"/>
    <dgm:cxn modelId="{9E2A9F7B-7CF1-A346-A42C-A2C2B4E74C35}" srcId="{04CE26D5-7C2D-3B48-BFB8-D554075A1BE0}" destId="{1326F1E7-9879-9E4B-9F51-0EF59792CA27}" srcOrd="0" destOrd="0" parTransId="{BDFB5875-7966-B246-8DF5-930B09B312BD}" sibTransId="{C8AFF6E6-8F71-114B-8CF1-B0FFCA46601B}"/>
    <dgm:cxn modelId="{2C296A7F-C2B5-DE49-A6E7-C9A2D7684BF2}" type="presOf" srcId="{796C7A60-666A-D84F-B3C9-CDFE094D98D6}" destId="{509BA41A-8E47-1F49-B9AF-457995985C32}" srcOrd="0" destOrd="1" presId="urn:microsoft.com/office/officeart/2005/8/layout/process1"/>
    <dgm:cxn modelId="{F0738482-C780-F541-85A3-7B0A11260F93}" type="presOf" srcId="{450C78A4-B5E7-5D4F-89D3-AA0839FC9749}" destId="{0932DD8D-E725-2243-A2CB-F6627E9BF3B2}" srcOrd="0" destOrd="4" presId="urn:microsoft.com/office/officeart/2005/8/layout/process1"/>
    <dgm:cxn modelId="{13942E8E-8C1D-7849-B3AB-7BBB3B5139D4}" type="presOf" srcId="{DB9787BE-2FC0-1842-A275-A60DDB050B0C}" destId="{509BA41A-8E47-1F49-B9AF-457995985C32}" srcOrd="0" destOrd="0" presId="urn:microsoft.com/office/officeart/2005/8/layout/process1"/>
    <dgm:cxn modelId="{F53B1092-5EFF-994F-A8FB-EA2CA01524A4}" srcId="{DB9787BE-2FC0-1842-A275-A60DDB050B0C}" destId="{796C7A60-666A-D84F-B3C9-CDFE094D98D6}" srcOrd="0" destOrd="0" parTransId="{44E5086E-EBC3-0543-8441-0EE535331B26}" sibTransId="{6DBB2A63-0EF5-F24D-84D5-FE0EE4248A66}"/>
    <dgm:cxn modelId="{EFE3CE92-83DC-7445-A73F-B84550896381}" type="presOf" srcId="{139D1260-4606-B740-BAD4-5AC358322C95}" destId="{509BA41A-8E47-1F49-B9AF-457995985C32}" srcOrd="0" destOrd="5" presId="urn:microsoft.com/office/officeart/2005/8/layout/process1"/>
    <dgm:cxn modelId="{ECD31694-BBAF-A84E-8B8F-ED899AE19788}" type="presOf" srcId="{2E22DECB-C0D8-F54E-A47D-D94E1AF9A33B}" destId="{D2638E3C-94FB-894A-8CAE-334E960EBC2D}" srcOrd="0" destOrd="0" presId="urn:microsoft.com/office/officeart/2005/8/layout/process1"/>
    <dgm:cxn modelId="{95C43998-45C3-D841-98F0-11592D734C42}" srcId="{71812EFB-00C0-0C4E-A499-624A5EF7B837}" destId="{9B8E3E0F-5EB0-CE42-A90A-D570E1A31438}" srcOrd="1" destOrd="0" parTransId="{0B730375-4476-204E-BBAF-4D6BE9213BDD}" sibTransId="{1EAC2D4C-3FE4-F44D-AE3E-FB66202B701B}"/>
    <dgm:cxn modelId="{3CC479A3-5E87-284B-96F1-0D8CD0BB5703}" type="presOf" srcId="{04CE26D5-7C2D-3B48-BFB8-D554075A1BE0}" destId="{0932DD8D-E725-2243-A2CB-F6627E9BF3B2}" srcOrd="0" destOrd="0" presId="urn:microsoft.com/office/officeart/2005/8/layout/process1"/>
    <dgm:cxn modelId="{C23B7EA7-2BCF-7D4F-AE77-589B0ADCC494}" type="presOf" srcId="{BD5136EC-E3A6-EA48-9100-0F34CD3C10C4}" destId="{509BA41A-8E47-1F49-B9AF-457995985C32}" srcOrd="0" destOrd="2" presId="urn:microsoft.com/office/officeart/2005/8/layout/process1"/>
    <dgm:cxn modelId="{A83BD2AE-CC76-B440-872C-D3A100901B8E}" type="presOf" srcId="{8830D10F-8EC6-B94F-A61D-0C2FB842CB1B}" destId="{0932DD8D-E725-2243-A2CB-F6627E9BF3B2}" srcOrd="0" destOrd="2" presId="urn:microsoft.com/office/officeart/2005/8/layout/process1"/>
    <dgm:cxn modelId="{1B6D0AB1-0A83-2546-B05A-DA24B99DA51B}" srcId="{04CE26D5-7C2D-3B48-BFB8-D554075A1BE0}" destId="{8830D10F-8EC6-B94F-A61D-0C2FB842CB1B}" srcOrd="1" destOrd="0" parTransId="{940EF55F-46BB-B84A-8F69-73E72978ECA0}" sibTransId="{AA5A52EC-266C-9745-A3BC-D94EF8B2B093}"/>
    <dgm:cxn modelId="{9411EEBB-D23F-C241-94A7-0EF30D052C55}" srcId="{DB9787BE-2FC0-1842-A275-A60DDB050B0C}" destId="{B2E23130-CDA4-8C47-8A33-69C0E4551848}" srcOrd="2" destOrd="0" parTransId="{7D0A83DA-A284-FC41-B019-79DE5E5AC8DE}" sibTransId="{A26F62D3-D0C2-074A-901B-F9970B0CA51B}"/>
    <dgm:cxn modelId="{AFD4A2D5-B73A-B345-BC1E-D0F9A682BA8E}" type="presOf" srcId="{75DB697C-7B50-FC4D-896C-7F9AA220F04E}" destId="{509BA41A-8E47-1F49-B9AF-457995985C32}" srcOrd="0" destOrd="4" presId="urn:microsoft.com/office/officeart/2005/8/layout/process1"/>
    <dgm:cxn modelId="{B5EF95E8-D7F0-1048-935A-44A42D3E97D4}" srcId="{04CE26D5-7C2D-3B48-BFB8-D554075A1BE0}" destId="{78250C63-814F-9B4D-8FCD-B0CC13BDF307}" srcOrd="4" destOrd="0" parTransId="{89C60CA4-CBD7-8549-9E65-39BAC5F37BA4}" sibTransId="{BBB5A781-FB6A-CE47-826F-7376D8D157EB}"/>
    <dgm:cxn modelId="{7857DDEA-EBDF-374E-9320-CA9BF94E043C}" srcId="{2E22DECB-C0D8-F54E-A47D-D94E1AF9A33B}" destId="{04CE26D5-7C2D-3B48-BFB8-D554075A1BE0}" srcOrd="2" destOrd="0" parTransId="{E2E607A3-5F7E-8845-9752-BEBE1C102911}" sibTransId="{5F6315A5-C802-034F-8898-12F19A1D9F0C}"/>
    <dgm:cxn modelId="{26028DF1-DFEF-B042-94D8-3D1B65D5BDAB}" srcId="{DB9787BE-2FC0-1842-A275-A60DDB050B0C}" destId="{139D1260-4606-B740-BAD4-5AC358322C95}" srcOrd="4" destOrd="0" parTransId="{BEE3F532-B6AC-CE49-9DC8-884C32469D24}" sibTransId="{5867B6CD-F98C-AF40-8833-A02B281AB178}"/>
    <dgm:cxn modelId="{EAD6EFF9-AA5B-DF4B-A407-56F47979A9AD}" type="presOf" srcId="{7AD0FD57-277B-3249-BB6E-2AB8F9982FDC}" destId="{97004422-7A1F-D047-A192-36D88A9BD756}" srcOrd="1" destOrd="0" presId="urn:microsoft.com/office/officeart/2005/8/layout/process1"/>
    <dgm:cxn modelId="{ABA152D5-44ED-1B48-A708-5A01151963C0}" type="presParOf" srcId="{D2638E3C-94FB-894A-8CAE-334E960EBC2D}" destId="{509BA41A-8E47-1F49-B9AF-457995985C32}" srcOrd="0" destOrd="0" presId="urn:microsoft.com/office/officeart/2005/8/layout/process1"/>
    <dgm:cxn modelId="{1DF61DCE-6619-B84C-887C-52A5265305D9}" type="presParOf" srcId="{D2638E3C-94FB-894A-8CAE-334E960EBC2D}" destId="{8744C103-952D-0745-88E9-02ACE58FF50F}" srcOrd="1" destOrd="0" presId="urn:microsoft.com/office/officeart/2005/8/layout/process1"/>
    <dgm:cxn modelId="{A0DA60F7-5BA4-E843-A715-4094704FAB29}" type="presParOf" srcId="{8744C103-952D-0745-88E9-02ACE58FF50F}" destId="{09EAF4AC-2ACF-1A46-A75D-F807A2345932}" srcOrd="0" destOrd="0" presId="urn:microsoft.com/office/officeart/2005/8/layout/process1"/>
    <dgm:cxn modelId="{33B94E19-D1EB-4445-B6AE-0072D3D5DDF4}" type="presParOf" srcId="{D2638E3C-94FB-894A-8CAE-334E960EBC2D}" destId="{921E2F1D-AC75-7C41-9A78-0C12F2E1F5EE}" srcOrd="2" destOrd="0" presId="urn:microsoft.com/office/officeart/2005/8/layout/process1"/>
    <dgm:cxn modelId="{57DC4BC2-145A-DE42-9E99-646767D6D585}" type="presParOf" srcId="{D2638E3C-94FB-894A-8CAE-334E960EBC2D}" destId="{0CBAF08A-1949-EF41-803C-73553B9C245E}" srcOrd="3" destOrd="0" presId="urn:microsoft.com/office/officeart/2005/8/layout/process1"/>
    <dgm:cxn modelId="{B6BF2711-384C-2C45-AAE5-D6473C64DBB4}" type="presParOf" srcId="{0CBAF08A-1949-EF41-803C-73553B9C245E}" destId="{97004422-7A1F-D047-A192-36D88A9BD756}" srcOrd="0" destOrd="0" presId="urn:microsoft.com/office/officeart/2005/8/layout/process1"/>
    <dgm:cxn modelId="{6602E61E-BE95-874F-8182-B6EEB45869CF}" type="presParOf" srcId="{D2638E3C-94FB-894A-8CAE-334E960EBC2D}" destId="{0932DD8D-E725-2243-A2CB-F6627E9BF3B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BA41A-8E47-1F49-B9AF-457995985C32}">
      <dsp:nvSpPr>
        <dsp:cNvPr id="0" name=""/>
        <dsp:cNvSpPr/>
      </dsp:nvSpPr>
      <dsp:spPr>
        <a:xfrm>
          <a:off x="9911" y="745863"/>
          <a:ext cx="2962572" cy="35273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Exploratory Data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Sales Transactions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Conversions across different media channel (segmented by demographics and health attributes)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Filter out customers based on existing customer segmentation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Stich the purchase data to media attributes (i.e., at cookie level)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96682" y="832634"/>
        <a:ext cx="2789030" cy="3353771"/>
      </dsp:txXfrm>
    </dsp:sp>
    <dsp:sp modelId="{8744C103-952D-0745-88E9-02ACE58FF50F}">
      <dsp:nvSpPr>
        <dsp:cNvPr id="0" name=""/>
        <dsp:cNvSpPr/>
      </dsp:nvSpPr>
      <dsp:spPr>
        <a:xfrm rot="4992">
          <a:off x="3258064" y="2145166"/>
          <a:ext cx="605430" cy="7347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258064" y="2291978"/>
        <a:ext cx="423801" cy="440830"/>
      </dsp:txXfrm>
    </dsp:sp>
    <dsp:sp modelId="{921E2F1D-AC75-7C41-9A78-0C12F2E1F5EE}">
      <dsp:nvSpPr>
        <dsp:cNvPr id="0" name=""/>
        <dsp:cNvSpPr/>
      </dsp:nvSpPr>
      <dsp:spPr>
        <a:xfrm>
          <a:off x="4114805" y="751824"/>
          <a:ext cx="2962572" cy="35273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how many customers can be identified..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How many conversions can be identified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Segment customers based on consumer attributes</a:t>
          </a:r>
          <a:endParaRPr lang="en-US" sz="1600" kern="1200" dirty="0"/>
        </a:p>
      </dsp:txBody>
      <dsp:txXfrm>
        <a:off x="4201576" y="838595"/>
        <a:ext cx="2789030" cy="3353771"/>
      </dsp:txXfrm>
    </dsp:sp>
    <dsp:sp modelId="{0CBAF08A-1949-EF41-803C-73553B9C245E}">
      <dsp:nvSpPr>
        <dsp:cNvPr id="0" name=""/>
        <dsp:cNvSpPr/>
      </dsp:nvSpPr>
      <dsp:spPr>
        <a:xfrm rot="21595109">
          <a:off x="7384311" y="2145115"/>
          <a:ext cx="650701" cy="7347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7384311" y="2292198"/>
        <a:ext cx="455491" cy="440830"/>
      </dsp:txXfrm>
    </dsp:sp>
    <dsp:sp modelId="{0932DD8D-E725-2243-A2CB-F6627E9BF3B2}">
      <dsp:nvSpPr>
        <dsp:cNvPr id="0" name=""/>
        <dsp:cNvSpPr/>
      </dsp:nvSpPr>
      <dsp:spPr>
        <a:xfrm>
          <a:off x="8305115" y="745863"/>
          <a:ext cx="2962572" cy="35273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Attribution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First touch and Last touch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Markov chain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May be explore some supervised machine learning methods.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8391886" y="832634"/>
        <a:ext cx="2789030" cy="3353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3/23/21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3/23/21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3/23/21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3/23/21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3/23/21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3/23/21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3/23/21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/>
          <a:p>
            <a:r>
              <a:rPr lang="en-US" dirty="0"/>
              <a:t>Bayer Case Study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6764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Sushmit</a:t>
            </a:r>
            <a:r>
              <a:rPr lang="en-US" dirty="0"/>
              <a:t> Roy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68FC3A0-D3E3-4F76-8D3F-69E81CF5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/>
          <a:p>
            <a:r>
              <a:rPr lang="en-US" dirty="0"/>
              <a:t>Bayer currently has a consumer data lake that brings together purchase transactions, media exposure and demographics/ purchase/ health attributes at an anonymized individual consumer level. Bayer would like to boost the effectiveness and efficiency of Digital campaigns using this data asset for a specific brand.</a:t>
            </a:r>
          </a:p>
          <a:p>
            <a:pPr lvl="2"/>
            <a:r>
              <a:rPr lang="en-US" sz="2000" dirty="0"/>
              <a:t>Explain the overall process that you will use to generate insights leading to improved Digital campaigns in a flow chart</a:t>
            </a:r>
          </a:p>
          <a:p>
            <a:pPr lvl="2"/>
            <a:r>
              <a:rPr lang="en-US" sz="2000" dirty="0"/>
              <a:t>What modeling and algorithms you will use specifically for purchase transactions, media exposure and consumer attributes?</a:t>
            </a:r>
          </a:p>
          <a:p>
            <a:pPr lvl="2"/>
            <a:r>
              <a:rPr lang="en-US" sz="2000" dirty="0"/>
              <a:t>What tools and techniques will you use to generate data-driven segments of audience?</a:t>
            </a:r>
          </a:p>
          <a:p>
            <a:pPr marL="68580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75640"/>
          </a:xfrm>
        </p:spPr>
        <p:txBody>
          <a:bodyPr/>
          <a:lstStyle/>
          <a:p>
            <a:pPr algn="ctr"/>
            <a:r>
              <a:rPr lang="en-US" dirty="0"/>
              <a:t>Overall Process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C4A1F4B-687D-8F4D-8F96-863D64272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231308"/>
              </p:ext>
            </p:extLst>
          </p:nvPr>
        </p:nvGraphicFramePr>
        <p:xfrm>
          <a:off x="609600" y="1457960"/>
          <a:ext cx="11277600" cy="501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ATTRIBUTION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0D518-7312-B14F-B6FF-9F545D044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2057400"/>
            <a:ext cx="4615274" cy="3124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12677D-CBB6-F44B-80CA-F67A550F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540" y="1905000"/>
            <a:ext cx="3128339" cy="4124579"/>
          </a:xfrm>
        </p:spPr>
        <p:txBody>
          <a:bodyPr>
            <a:normAutofit/>
          </a:bodyPr>
          <a:lstStyle/>
          <a:p>
            <a:r>
              <a:rPr lang="en-US" sz="1800" dirty="0"/>
              <a:t>Customer can start the journey through one of the channels</a:t>
            </a:r>
          </a:p>
          <a:p>
            <a:r>
              <a:rPr lang="en-US" sz="1800" dirty="0"/>
              <a:t>Probability of conversion = P (C1 </a:t>
            </a:r>
            <a:r>
              <a:rPr lang="en-US" sz="1800" dirty="0">
                <a:sym typeface="Wingdings" pitchFamily="2" charset="2"/>
              </a:rPr>
              <a:t> C2  C3  Convert) + P( C2  C3  Convert) = 0.45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4031-EEA9-A243-B5EA-4387E09A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Markov Chains/Removal Effect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19CAB2-83C0-A340-BCD0-C3FFDBABE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439" y="2269719"/>
            <a:ext cx="5386574" cy="1921281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F4C274D-EC32-EE42-8BEF-791F89F62513}"/>
              </a:ext>
            </a:extLst>
          </p:cNvPr>
          <p:cNvSpPr txBox="1">
            <a:spLocks/>
          </p:cNvSpPr>
          <p:nvPr/>
        </p:nvSpPr>
        <p:spPr>
          <a:xfrm>
            <a:off x="7722540" y="1905000"/>
            <a:ext cx="3128339" cy="41245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Markov chains maps the movement between customer journey and maps it to a probability</a:t>
            </a:r>
          </a:p>
          <a:p>
            <a:r>
              <a:rPr lang="en-US" sz="1800" dirty="0"/>
              <a:t>Customer journey can be considered as a chain in Markov graph.</a:t>
            </a:r>
          </a:p>
          <a:p>
            <a:r>
              <a:rPr lang="en-US" sz="1800" dirty="0"/>
              <a:t>Each vertex is a state and edges representing transition probability.</a:t>
            </a:r>
          </a:p>
          <a:p>
            <a:r>
              <a:rPr lang="en-US" sz="1800" dirty="0"/>
              <a:t>Probability of conversion removing C1 = 0.3</a:t>
            </a:r>
          </a:p>
          <a:p>
            <a:r>
              <a:rPr lang="en-US" sz="1800" dirty="0"/>
              <a:t>Removal effect = 0.3/0.45 = 0.666</a:t>
            </a:r>
          </a:p>
        </p:txBody>
      </p:sp>
    </p:spTree>
    <p:extLst>
      <p:ext uri="{BB962C8B-B14F-4D97-AF65-F5344CB8AC3E}">
        <p14:creationId xmlns:p14="http://schemas.microsoft.com/office/powerpoint/2010/main" val="390448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7E867B-69B3-4342-8A8C-D40C3DCB7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1" y="2060574"/>
            <a:ext cx="3073400" cy="1749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823A6-C8A1-FF49-8B0C-3D10602B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038600"/>
            <a:ext cx="2667000" cy="2159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9825F1-17ED-6340-850C-4B86D2EC9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28873"/>
            <a:ext cx="3657598" cy="20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1BD-CFB2-A34B-A0F8-110172C7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D93F9-A1A7-8C4F-B69D-B0C2934D6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4487508"/>
            <a:ext cx="7061200" cy="1079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87112-DE64-BF42-94E5-C7E2408C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704" y="1907835"/>
            <a:ext cx="6391791" cy="23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9286-B0C9-114E-B41B-309314A6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E75F9-0E02-8849-AB74-97C60E7D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2F8FC-4110-EA40-9129-4508A671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821602"/>
            <a:ext cx="9509760" cy="42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7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SQL/</a:t>
            </a:r>
            <a:r>
              <a:rPr lang="en-US" dirty="0" err="1"/>
              <a:t>Pyspark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 Design Blue 16x9</Template>
  <TotalTime>1168</TotalTime>
  <Words>307</Words>
  <Application>Microsoft Macintosh PowerPoint</Application>
  <PresentationFormat>Widescreen</PresentationFormat>
  <Paragraphs>40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Euphemia</vt:lpstr>
      <vt:lpstr>Wingdings</vt:lpstr>
      <vt:lpstr>Banded Design Blue 16x9</vt:lpstr>
      <vt:lpstr>Bayer Case Study</vt:lpstr>
      <vt:lpstr>Problem Statement</vt:lpstr>
      <vt:lpstr>Overall Process</vt:lpstr>
      <vt:lpstr>ATTRIBUTION MODEL</vt:lpstr>
      <vt:lpstr>Markov Chains/Removal Effect</vt:lpstr>
      <vt:lpstr>Exploratory Data Analysis</vt:lpstr>
      <vt:lpstr>Data preprocessing</vt:lpstr>
      <vt:lpstr>Results</vt:lpstr>
      <vt:lpstr>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Bayer Case Study</dc:title>
  <dc:creator>Roy, Sushmit</dc:creator>
  <cp:lastModifiedBy>Roy, Sushmit</cp:lastModifiedBy>
  <cp:revision>46</cp:revision>
  <dcterms:created xsi:type="dcterms:W3CDTF">2021-03-22T18:27:08Z</dcterms:created>
  <dcterms:modified xsi:type="dcterms:W3CDTF">2021-03-23T13:57:20Z</dcterms:modified>
</cp:coreProperties>
</file>