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sldIdLst>
    <p:sldId id="279" r:id="rId3"/>
    <p:sldId id="271" r:id="rId4"/>
    <p:sldId id="272" r:id="rId5"/>
    <p:sldId id="266" r:id="rId6"/>
    <p:sldId id="269" r:id="rId7"/>
    <p:sldId id="258" r:id="rId8"/>
    <p:sldId id="260" r:id="rId9"/>
    <p:sldId id="261" r:id="rId10"/>
    <p:sldId id="275" r:id="rId11"/>
    <p:sldId id="274" r:id="rId12"/>
    <p:sldId id="262" r:id="rId13"/>
    <p:sldId id="263" r:id="rId14"/>
    <p:sldId id="278"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1DD3B1-3FAE-47DA-A286-7D8991B9050E}">
          <p14:sldIdLst>
            <p14:sldId id="279"/>
            <p14:sldId id="271"/>
          </p14:sldIdLst>
        </p14:section>
        <p14:section name="Untitled Section" id="{D891094D-1186-49AB-8750-88DA66979C37}">
          <p14:sldIdLst>
            <p14:sldId id="272"/>
            <p14:sldId id="266"/>
            <p14:sldId id="269"/>
            <p14:sldId id="258"/>
            <p14:sldId id="260"/>
            <p14:sldId id="261"/>
            <p14:sldId id="275"/>
            <p14:sldId id="274"/>
            <p14:sldId id="262"/>
            <p14:sldId id="263"/>
            <p14:sldId id="278"/>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6439378-6B6C-4DF6-B906-E8650F5B1360}"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254119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6439378-6B6C-4DF6-B906-E8650F5B1360}"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65850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6439378-6B6C-4DF6-B906-E8650F5B1360}"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1960309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0" i="0">
                <a:solidFill>
                  <a:schemeClr val="tx1"/>
                </a:solidFill>
                <a:latin typeface="Tahoma" panose="020B0604030504040204"/>
                <a:cs typeface="Tahoma" panose="020B0604030504040204"/>
              </a:defRPr>
            </a:lvl1pPr>
          </a:lstStyle>
          <a:p>
            <a:endParaRPr/>
          </a:p>
        </p:txBody>
      </p:sp>
      <p:sp>
        <p:nvSpPr>
          <p:cNvPr id="3" name="Holder 3"/>
          <p:cNvSpPr>
            <a:spLocks noGrp="1"/>
          </p:cNvSpPr>
          <p:nvPr>
            <p:ph sz="half" idx="2"/>
          </p:nvPr>
        </p:nvSpPr>
        <p:spPr>
          <a:xfrm>
            <a:off x="457200" y="1577340"/>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1583485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6439378-6B6C-4DF6-B906-E8650F5B1360}" type="datetimeFigureOut">
              <a:rPr lang="en-IN" smtClean="0"/>
              <a:t>23-03-2023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44FCA439-6302-447C-ACA2-0E3FE34223E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439378-6B6C-4DF6-B906-E8650F5B1360}"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439-6302-447C-ACA2-0E3FE34223E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6439378-6B6C-4DF6-B906-E8650F5B1360}"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439-6302-447C-ACA2-0E3FE34223E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6439378-6B6C-4DF6-B906-E8650F5B1360}"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CA439-6302-447C-ACA2-0E3FE34223E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6439378-6B6C-4DF6-B906-E8650F5B1360}"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FCA439-6302-447C-ACA2-0E3FE34223E5}"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6439378-6B6C-4DF6-B906-E8650F5B1360}" type="datetimeFigureOut">
              <a:rPr lang="en-IN" smtClean="0"/>
              <a:t>23-03-2023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FCA439-6302-447C-ACA2-0E3FE34223E5}"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39378-6B6C-4DF6-B906-E8650F5B1360}" type="datetimeFigureOut">
              <a:rPr lang="en-IN" smtClean="0"/>
              <a:t>23-03-2023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FCA439-6302-447C-ACA2-0E3FE34223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6439378-6B6C-4DF6-B906-E8650F5B1360}"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1314574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6439378-6B6C-4DF6-B906-E8650F5B1360}"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CA439-6302-447C-ACA2-0E3FE34223E5}"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6439378-6B6C-4DF6-B906-E8650F5B1360}"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44FCA439-6302-447C-ACA2-0E3FE34223E5}"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439378-6B6C-4DF6-B906-E8650F5B1360}"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439-6302-447C-ACA2-0E3FE34223E5}"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439378-6B6C-4DF6-B906-E8650F5B1360}"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439-6302-447C-ACA2-0E3FE34223E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439378-6B6C-4DF6-B906-E8650F5B1360}"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223034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6439378-6B6C-4DF6-B906-E8650F5B1360}"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208745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6439378-6B6C-4DF6-B906-E8650F5B1360}"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52912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6439378-6B6C-4DF6-B906-E8650F5B1360}" type="datetimeFigureOut">
              <a:rPr lang="en-IN" smtClean="0"/>
              <a:t>23-03-2023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20444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39378-6B6C-4DF6-B906-E8650F5B1360}" type="datetimeFigureOut">
              <a:rPr lang="en-IN" smtClean="0"/>
              <a:t>23-03-2023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418793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439378-6B6C-4DF6-B906-E8650F5B1360}"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14780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439378-6B6C-4DF6-B906-E8650F5B1360}" type="datetimeFigureOut">
              <a:rPr lang="en-IN" smtClean="0"/>
              <a:t>23-03-2023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CA439-6302-447C-ACA2-0E3FE34223E5}" type="slidenum">
              <a:rPr lang="en-IN" smtClean="0"/>
              <a:t>‹#›</a:t>
            </a:fld>
            <a:endParaRPr lang="en-IN"/>
          </a:p>
        </p:txBody>
      </p:sp>
    </p:spTree>
    <p:extLst>
      <p:ext uri="{BB962C8B-B14F-4D97-AF65-F5344CB8AC3E}">
        <p14:creationId xmlns:p14="http://schemas.microsoft.com/office/powerpoint/2010/main" val="181021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39378-6B6C-4DF6-B906-E8650F5B1360}" type="datetimeFigureOut">
              <a:rPr lang="en-IN" smtClean="0"/>
              <a:t>23-03-2023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A439-6302-447C-ACA2-0E3FE34223E5}" type="slidenum">
              <a:rPr lang="en-IN" smtClean="0"/>
              <a:t>‹#›</a:t>
            </a:fld>
            <a:endParaRPr lang="en-IN"/>
          </a:p>
        </p:txBody>
      </p:sp>
    </p:spTree>
    <p:extLst>
      <p:ext uri="{BB962C8B-B14F-4D97-AF65-F5344CB8AC3E}">
        <p14:creationId xmlns:p14="http://schemas.microsoft.com/office/powerpoint/2010/main" val="67167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6439378-6B6C-4DF6-B906-E8650F5B1360}" type="datetimeFigureOut">
              <a:rPr lang="en-IN" smtClean="0"/>
              <a:t>23-03-2023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4FCA439-6302-447C-ACA2-0E3FE34223E5}"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agnapubs.com/product/leadership/faculty-support/journal-of-faculty-development/" TargetMode="External"/><Relationship Id="rId2" Type="http://schemas.openxmlformats.org/officeDocument/2006/relationships/hyperlink" Target="https://www.researchgate.net/publication/325011337_Faculty_Development_Global_and_multicultural_prospective"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59703194_Factors_Affecting_Faculty_Web_Portal_Usabilit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4572000" y="3429000"/>
            <a:ext cx="0" cy="0"/>
          </a:xfrm>
          <a:prstGeom prst="rect">
            <a:avLst/>
          </a:prstGeom>
          <a:noFill/>
          <a:ln w="9525">
            <a:noFill/>
          </a:ln>
        </p:spPr>
      </p:pic>
      <p:pic>
        <p:nvPicPr>
          <p:cNvPr id="10" name="Content Placeholder 9"/>
          <p:cNvPicPr>
            <a:picLocks noGrp="1" noChangeAspect="1"/>
          </p:cNvPicPr>
          <p:nvPr>
            <p:ph sz="half" idx="2"/>
          </p:nvPr>
        </p:nvPicPr>
        <p:blipFill>
          <a:blip r:embed="rId3"/>
          <a:stretch>
            <a:fillRect/>
          </a:stretch>
        </p:blipFill>
        <p:spPr>
          <a:xfrm>
            <a:off x="487043" y="637878"/>
            <a:ext cx="8156893" cy="1114425"/>
          </a:xfrm>
          <a:prstGeom prst="rect">
            <a:avLst/>
          </a:prstGeom>
        </p:spPr>
      </p:pic>
      <p:sp>
        <p:nvSpPr>
          <p:cNvPr id="13" name="Text Box 12"/>
          <p:cNvSpPr txBox="1"/>
          <p:nvPr/>
        </p:nvSpPr>
        <p:spPr>
          <a:xfrm>
            <a:off x="493078" y="2857500"/>
            <a:ext cx="8157210" cy="923330"/>
          </a:xfrm>
          <a:prstGeom prst="rect">
            <a:avLst/>
          </a:prstGeom>
          <a:noFill/>
        </p:spPr>
        <p:txBody>
          <a:bodyPr wrap="square" rtlCol="0">
            <a:spAutoFit/>
          </a:bodyPr>
          <a:lstStyle/>
          <a:p>
            <a:pPr algn="ctr"/>
            <a:r>
              <a:rPr lang="en-GB" altLang="en-US" sz="2700">
                <a:latin typeface="Times New Roman" panose="02020603050405020304" charset="0"/>
                <a:cs typeface="Times New Roman" panose="02020603050405020304" charset="0"/>
              </a:rPr>
              <a:t>GLOBAL FACULTY INTERACTION PLATFORM FOR ENHANCING RESEARCH &amp; INNOVATION</a:t>
            </a:r>
          </a:p>
        </p:txBody>
      </p:sp>
      <p:sp>
        <p:nvSpPr>
          <p:cNvPr id="14" name="Text Box 13"/>
          <p:cNvSpPr txBox="1"/>
          <p:nvPr/>
        </p:nvSpPr>
        <p:spPr>
          <a:xfrm>
            <a:off x="6362700" y="4876800"/>
            <a:ext cx="2372360" cy="830997"/>
          </a:xfrm>
          <a:prstGeom prst="rect">
            <a:avLst/>
          </a:prstGeom>
          <a:noFill/>
        </p:spPr>
        <p:txBody>
          <a:bodyPr wrap="square" rtlCol="0">
            <a:spAutoFit/>
          </a:bodyPr>
          <a:lstStyle/>
          <a:p>
            <a:r>
              <a:rPr lang="en-GB" altLang="en-US" sz="1600">
                <a:latin typeface="Times New Roman" panose="02020603050405020304" charset="0"/>
                <a:cs typeface="Times New Roman" panose="02020603050405020304" charset="0"/>
              </a:rPr>
              <a:t>PROJECT MENTOR:</a:t>
            </a:r>
          </a:p>
          <a:p>
            <a:r>
              <a:rPr lang="en-GB" altLang="en-US" sz="1600">
                <a:latin typeface="Times New Roman" panose="02020603050405020304" charset="0"/>
                <a:cs typeface="Times New Roman" panose="02020603050405020304" charset="0"/>
              </a:rPr>
              <a:t>MR. RAM BABU BURI</a:t>
            </a:r>
          </a:p>
          <a:p>
            <a:r>
              <a:rPr lang="en-GB" altLang="en-US" sz="1600">
                <a:latin typeface="Times New Roman" panose="02020603050405020304" charset="0"/>
                <a:cs typeface="Times New Roman" panose="02020603050405020304" charset="0"/>
              </a:rPr>
              <a:t>(ASSI. PROFESSOR)</a:t>
            </a:r>
          </a:p>
        </p:txBody>
      </p:sp>
      <p:sp>
        <p:nvSpPr>
          <p:cNvPr id="15" name="Text Box 14"/>
          <p:cNvSpPr txBox="1"/>
          <p:nvPr/>
        </p:nvSpPr>
        <p:spPr>
          <a:xfrm>
            <a:off x="266700" y="4876800"/>
            <a:ext cx="2762885" cy="830997"/>
          </a:xfrm>
          <a:prstGeom prst="rect">
            <a:avLst/>
          </a:prstGeom>
          <a:noFill/>
        </p:spPr>
        <p:txBody>
          <a:bodyPr wrap="square" rtlCol="0">
            <a:spAutoFit/>
          </a:bodyPr>
          <a:lstStyle/>
          <a:p>
            <a:r>
              <a:rPr lang="en-GB" altLang="en-US" sz="1600">
                <a:latin typeface="Times New Roman" panose="02020603050405020304" charset="0"/>
                <a:cs typeface="Times New Roman" panose="02020603050405020304" charset="0"/>
              </a:rPr>
              <a:t>PROJECT COORDINATOR:</a:t>
            </a:r>
          </a:p>
          <a:p>
            <a:r>
              <a:rPr lang="en-GB" altLang="en-US" sz="1600">
                <a:latin typeface="Times New Roman" panose="02020603050405020304" charset="0"/>
                <a:cs typeface="Times New Roman" panose="02020603050405020304" charset="0"/>
              </a:rPr>
              <a:t>DR. VISHAL SRIVASTAVA</a:t>
            </a:r>
          </a:p>
          <a:p>
            <a:r>
              <a:rPr lang="en-GB" altLang="en-US" sz="1600">
                <a:latin typeface="Times New Roman" panose="02020603050405020304" charset="0"/>
                <a:cs typeface="Times New Roman" panose="02020603050405020304" charset="0"/>
              </a:rPr>
              <a:t>(PROFESSOR)</a:t>
            </a:r>
          </a:p>
        </p:txBody>
      </p:sp>
    </p:spTree>
    <p:extLst>
      <p:ext uri="{BB962C8B-B14F-4D97-AF65-F5344CB8AC3E}">
        <p14:creationId xmlns:p14="http://schemas.microsoft.com/office/powerpoint/2010/main" val="419600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686800" cy="1080120"/>
          </a:xfrm>
          <a:effectLst>
            <a:outerShdw blurRad="50800" dist="38100" dir="2700000" algn="tl" rotWithShape="0">
              <a:prstClr val="black">
                <a:alpha val="40000"/>
              </a:prstClr>
            </a:outerShdw>
          </a:effectLst>
        </p:spPr>
        <p:txBody>
          <a:bodyPr>
            <a:noAutofit/>
          </a:bodyPr>
          <a:lstStyle/>
          <a:p>
            <a:pPr marL="571500" indent="-571500">
              <a:buFont typeface="Wingdings" pitchFamily="2" charset="2"/>
              <a:buChar char="v"/>
            </a:pPr>
            <a:r>
              <a:rPr lang="en-US" sz="4000" dirty="0">
                <a:solidFill>
                  <a:srgbClr val="FF0000"/>
                </a:solidFill>
              </a:rPr>
              <a:t>TECHNOLOGY OF THE DEVELOPMENT</a:t>
            </a:r>
            <a:endParaRPr lang="en-IN" sz="4000" dirty="0">
              <a:solidFill>
                <a:srgbClr val="FF0000"/>
              </a:solidFill>
            </a:endParaRPr>
          </a:p>
        </p:txBody>
      </p:sp>
      <p:sp>
        <p:nvSpPr>
          <p:cNvPr id="3" name="Content Placeholder 2"/>
          <p:cNvSpPr>
            <a:spLocks noGrp="1"/>
          </p:cNvSpPr>
          <p:nvPr>
            <p:ph idx="1"/>
          </p:nvPr>
        </p:nvSpPr>
        <p:spPr>
          <a:xfrm>
            <a:off x="457200" y="1340768"/>
            <a:ext cx="8229600" cy="4785395"/>
          </a:xfrm>
        </p:spPr>
        <p:txBody>
          <a:bodyPr>
            <a:normAutofit lnSpcReduction="10000"/>
          </a:bodyPr>
          <a:lstStyle/>
          <a:p>
            <a:pPr marL="0" indent="0">
              <a:buNone/>
            </a:pPr>
            <a:r>
              <a:rPr lang="en-IN" sz="2800" u="sng" dirty="0"/>
              <a:t>Software and Technology used</a:t>
            </a:r>
            <a:r>
              <a:rPr lang="en-IN" sz="2800" dirty="0"/>
              <a:t> :</a:t>
            </a:r>
          </a:p>
          <a:p>
            <a:pPr>
              <a:lnSpc>
                <a:spcPct val="150000"/>
              </a:lnSpc>
            </a:pPr>
            <a:r>
              <a:rPr lang="en-IN" sz="2400" dirty="0"/>
              <a:t>VS Code </a:t>
            </a:r>
          </a:p>
          <a:p>
            <a:pPr>
              <a:lnSpc>
                <a:spcPct val="150000"/>
              </a:lnSpc>
            </a:pPr>
            <a:r>
              <a:rPr lang="en-IN" sz="2400" dirty="0"/>
              <a:t>Adobe Photoshop </a:t>
            </a:r>
          </a:p>
          <a:p>
            <a:pPr>
              <a:lnSpc>
                <a:spcPct val="150000"/>
              </a:lnSpc>
            </a:pPr>
            <a:r>
              <a:rPr lang="en-IN" sz="2400" dirty="0"/>
              <a:t>MySQL </a:t>
            </a:r>
          </a:p>
          <a:p>
            <a:pPr>
              <a:lnSpc>
                <a:spcPct val="150000"/>
              </a:lnSpc>
            </a:pPr>
            <a:r>
              <a:rPr lang="en-IN" sz="2400" dirty="0"/>
              <a:t>Cloud Server </a:t>
            </a:r>
          </a:p>
          <a:p>
            <a:pPr>
              <a:lnSpc>
                <a:spcPct val="150000"/>
              </a:lnSpc>
            </a:pPr>
            <a:r>
              <a:rPr lang="en-IN" sz="2400" dirty="0"/>
              <a:t>HTML ,CSS, FIGMA</a:t>
            </a:r>
          </a:p>
          <a:p>
            <a:pPr>
              <a:lnSpc>
                <a:spcPct val="150000"/>
              </a:lnSpc>
            </a:pPr>
            <a:r>
              <a:rPr lang="en-IN" sz="2400" dirty="0"/>
              <a:t> React JS for Frontend </a:t>
            </a:r>
          </a:p>
          <a:p>
            <a:pPr>
              <a:lnSpc>
                <a:spcPct val="150000"/>
              </a:lnSpc>
            </a:pPr>
            <a:r>
              <a:rPr lang="en-IN" sz="2400" dirty="0"/>
              <a:t>Node JS for Backend</a:t>
            </a:r>
            <a:endParaRPr lang="en-IN" dirty="0">
              <a:solidFill>
                <a:srgbClr val="FF0000"/>
              </a:solidFill>
            </a:endParaRPr>
          </a:p>
        </p:txBody>
      </p:sp>
      <p:cxnSp>
        <p:nvCxnSpPr>
          <p:cNvPr id="5" name="Straight Connector 4"/>
          <p:cNvCxnSpPr/>
          <p:nvPr/>
        </p:nvCxnSpPr>
        <p:spPr>
          <a:xfrm>
            <a:off x="0" y="1196752"/>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952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784976" cy="954360"/>
          </a:xfrm>
          <a:effectLst>
            <a:outerShdw blurRad="50800" dist="38100" dir="2700000" algn="tl" rotWithShape="0">
              <a:prstClr val="black">
                <a:alpha val="40000"/>
              </a:prstClr>
            </a:outerShdw>
          </a:effectLst>
        </p:spPr>
        <p:txBody>
          <a:bodyPr>
            <a:normAutofit fontScale="90000"/>
          </a:bodyPr>
          <a:lstStyle/>
          <a:p>
            <a:pPr marL="571500" indent="-571500">
              <a:buFont typeface="Wingdings" pitchFamily="2" charset="2"/>
              <a:buChar char="v"/>
            </a:pPr>
            <a:r>
              <a:rPr lang="en-US" dirty="0">
                <a:solidFill>
                  <a:srgbClr val="FF0000"/>
                </a:solidFill>
              </a:rPr>
              <a:t>FINANCIAL FEASIBILITY OF THE SOUL</a:t>
            </a:r>
            <a:endParaRPr lang="en-IN"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lnSpc>
                <a:spcPct val="200000"/>
              </a:lnSpc>
            </a:pPr>
            <a:r>
              <a:rPr lang="en-US" dirty="0"/>
              <a:t>Premium Subscription</a:t>
            </a:r>
          </a:p>
          <a:p>
            <a:pPr>
              <a:lnSpc>
                <a:spcPct val="200000"/>
              </a:lnSpc>
            </a:pPr>
            <a:r>
              <a:rPr lang="en-US" dirty="0"/>
              <a:t>Selling authorize books &amp; hardcopies of journals </a:t>
            </a:r>
          </a:p>
          <a:p>
            <a:pPr>
              <a:lnSpc>
                <a:spcPct val="200000"/>
              </a:lnSpc>
            </a:pPr>
            <a:r>
              <a:rPr lang="en-US" dirty="0"/>
              <a:t>Advertisement</a:t>
            </a:r>
          </a:p>
          <a:p>
            <a:pPr>
              <a:lnSpc>
                <a:spcPct val="200000"/>
              </a:lnSpc>
            </a:pPr>
            <a:r>
              <a:rPr lang="en-US" dirty="0"/>
              <a:t>Paid Webinars</a:t>
            </a:r>
          </a:p>
          <a:p>
            <a:pPr marL="0" indent="0">
              <a:buNone/>
            </a:pPr>
            <a:r>
              <a:rPr lang="en-US" dirty="0"/>
              <a:t>            </a:t>
            </a:r>
          </a:p>
          <a:p>
            <a:pPr marL="0" indent="0">
              <a:buNone/>
            </a:pPr>
            <a:r>
              <a:rPr lang="en-US" dirty="0"/>
              <a:t>       </a:t>
            </a:r>
            <a:endParaRPr lang="en-IN" dirty="0"/>
          </a:p>
        </p:txBody>
      </p:sp>
      <p:cxnSp>
        <p:nvCxnSpPr>
          <p:cNvPr id="5" name="Straight Connector 4"/>
          <p:cNvCxnSpPr/>
          <p:nvPr/>
        </p:nvCxnSpPr>
        <p:spPr>
          <a:xfrm>
            <a:off x="0" y="1124744"/>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09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579296" cy="864096"/>
          </a:xfrm>
          <a:effectLst>
            <a:outerShdw blurRad="50800" dist="38100" dir="2700000" algn="tl" rotWithShape="0">
              <a:prstClr val="black">
                <a:alpha val="40000"/>
              </a:prstClr>
            </a:outerShdw>
          </a:effectLst>
        </p:spPr>
        <p:txBody>
          <a:bodyPr/>
          <a:lstStyle/>
          <a:p>
            <a:pPr marL="571500" indent="-571500" algn="l">
              <a:buFont typeface="Wingdings" pitchFamily="2" charset="2"/>
              <a:buChar char="v"/>
            </a:pPr>
            <a:r>
              <a:rPr lang="en-US" dirty="0">
                <a:solidFill>
                  <a:srgbClr val="FF0000"/>
                </a:solidFill>
              </a:rPr>
              <a:t>FUTURE ADD-ONS</a:t>
            </a:r>
            <a:endParaRPr lang="en-IN" dirty="0">
              <a:solidFill>
                <a:srgbClr val="FF0000"/>
              </a:solidFill>
            </a:endParaRPr>
          </a:p>
        </p:txBody>
      </p:sp>
      <p:sp>
        <p:nvSpPr>
          <p:cNvPr id="3" name="Content Placeholder 2"/>
          <p:cNvSpPr>
            <a:spLocks noGrp="1"/>
          </p:cNvSpPr>
          <p:nvPr>
            <p:ph idx="1"/>
          </p:nvPr>
        </p:nvSpPr>
        <p:spPr/>
        <p:txBody>
          <a:bodyPr/>
          <a:lstStyle/>
          <a:p>
            <a:pPr>
              <a:lnSpc>
                <a:spcPct val="200000"/>
              </a:lnSpc>
            </a:pPr>
            <a:r>
              <a:rPr lang="en-US" sz="2800" dirty="0"/>
              <a:t>Digital library</a:t>
            </a:r>
          </a:p>
          <a:p>
            <a:pPr>
              <a:lnSpc>
                <a:spcPct val="200000"/>
              </a:lnSpc>
            </a:pPr>
            <a:r>
              <a:rPr lang="en-US" sz="2800" dirty="0"/>
              <a:t>Connecting with Coaching Institute</a:t>
            </a:r>
          </a:p>
          <a:p>
            <a:pPr>
              <a:lnSpc>
                <a:spcPct val="200000"/>
              </a:lnSpc>
            </a:pPr>
            <a:r>
              <a:rPr lang="en-US" sz="2800" dirty="0"/>
              <a:t>Digital content in different languages of the world</a:t>
            </a:r>
          </a:p>
          <a:p>
            <a:pPr>
              <a:lnSpc>
                <a:spcPct val="200000"/>
              </a:lnSpc>
              <a:buFont typeface="Wingdings" pitchFamily="2" charset="2"/>
              <a:buChar char="§"/>
            </a:pPr>
            <a:endParaRPr lang="en-US" sz="2800" dirty="0"/>
          </a:p>
          <a:p>
            <a:pPr marL="0" indent="0">
              <a:lnSpc>
                <a:spcPct val="200000"/>
              </a:lnSpc>
              <a:buNone/>
            </a:pPr>
            <a:endParaRPr lang="en-IN" dirty="0">
              <a:solidFill>
                <a:srgbClr val="FF0000"/>
              </a:solidFill>
            </a:endParaRPr>
          </a:p>
        </p:txBody>
      </p:sp>
      <p:cxnSp>
        <p:nvCxnSpPr>
          <p:cNvPr id="10" name="Straight Connector 9"/>
          <p:cNvCxnSpPr/>
          <p:nvPr/>
        </p:nvCxnSpPr>
        <p:spPr>
          <a:xfrm>
            <a:off x="0" y="1052736"/>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56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936104"/>
          </a:xfrm>
        </p:spPr>
        <p:txBody>
          <a:bodyPr>
            <a:normAutofit/>
          </a:bodyPr>
          <a:lstStyle/>
          <a:p>
            <a:pPr marL="742950" indent="-742950" algn="l">
              <a:buFont typeface="Wingdings" pitchFamily="2" charset="2"/>
              <a:buChar char="v"/>
            </a:pPr>
            <a:r>
              <a:rPr lang="en-US" sz="4000" dirty="0">
                <a:solidFill>
                  <a:srgbClr val="FF0000"/>
                </a:solidFill>
              </a:rPr>
              <a:t>REFERENCE</a:t>
            </a:r>
            <a:endParaRPr lang="en-IN" sz="4000" dirty="0">
              <a:solidFill>
                <a:srgbClr val="FF0000"/>
              </a:solidFill>
            </a:endParaRPr>
          </a:p>
        </p:txBody>
      </p:sp>
      <p:sp>
        <p:nvSpPr>
          <p:cNvPr id="3" name="Content Placeholder 2"/>
          <p:cNvSpPr>
            <a:spLocks noGrp="1"/>
          </p:cNvSpPr>
          <p:nvPr>
            <p:ph idx="1"/>
          </p:nvPr>
        </p:nvSpPr>
        <p:spPr/>
        <p:txBody>
          <a:bodyPr>
            <a:normAutofit/>
          </a:bodyPr>
          <a:lstStyle/>
          <a:p>
            <a:r>
              <a:rPr lang="en-US" sz="1600" dirty="0"/>
              <a:t>SITE 2018 - Washington, D.C., United States, March 26-30, 2018Faculty Development: Global and multicultural </a:t>
            </a:r>
            <a:r>
              <a:rPr lang="en-US" sz="1600" dirty="0">
                <a:hlinkClick r:id="rId2"/>
              </a:rPr>
              <a:t>https://www.researchgate.net/publication/325011337_Faculty_Development_Global_and_multicultural_prospective</a:t>
            </a:r>
            <a:endParaRPr lang="en-US" sz="1600" dirty="0"/>
          </a:p>
          <a:p>
            <a:r>
              <a:rPr lang="en-IN" sz="1600" b="1" dirty="0"/>
              <a:t>Journal of Faculty Development   </a:t>
            </a:r>
            <a:r>
              <a:rPr lang="en-IN" sz="1600" dirty="0">
                <a:hlinkClick r:id="rId3"/>
              </a:rPr>
              <a:t>https://www.magnapubs.com/product/leadership/faculty-support/journal-of-faculty-development/</a:t>
            </a:r>
            <a:endParaRPr lang="en-IN" sz="1600" dirty="0"/>
          </a:p>
          <a:p>
            <a:r>
              <a:rPr lang="en-US" sz="1600" dirty="0"/>
              <a:t>Factors Affecting Faculty Web Portal Usability  </a:t>
            </a:r>
            <a:r>
              <a:rPr lang="en-US" sz="1600" dirty="0">
                <a:hlinkClick r:id="rId4"/>
              </a:rPr>
              <a:t>https://www.researchgate.net/publication/259703194_Factors_Affecting_Faculty_Web_Portal_Usability</a:t>
            </a:r>
            <a:endParaRPr lang="en-US" sz="1600" dirty="0"/>
          </a:p>
          <a:p>
            <a:endParaRPr lang="en-IN" sz="1600" dirty="0"/>
          </a:p>
        </p:txBody>
      </p:sp>
      <p:cxnSp>
        <p:nvCxnSpPr>
          <p:cNvPr id="10" name="Straight Connector 9"/>
          <p:cNvCxnSpPr/>
          <p:nvPr/>
        </p:nvCxnSpPr>
        <p:spPr>
          <a:xfrm>
            <a:off x="0" y="1196752"/>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9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200000"/>
              </a:lnSpc>
              <a:buNone/>
            </a:pPr>
            <a:r>
              <a:rPr lang="en-US" sz="6600" dirty="0">
                <a:solidFill>
                  <a:schemeClr val="tx2">
                    <a:lumMod val="40000"/>
                    <a:lumOff val="60000"/>
                  </a:schemeClr>
                </a:solidFill>
              </a:rPr>
              <a:t>THANK YOU</a:t>
            </a:r>
            <a:endParaRPr lang="en-IN" sz="6600" dirty="0">
              <a:solidFill>
                <a:schemeClr val="tx2">
                  <a:lumMod val="40000"/>
                  <a:lumOff val="60000"/>
                </a:schemeClr>
              </a:solidFill>
            </a:endParaRPr>
          </a:p>
        </p:txBody>
      </p:sp>
    </p:spTree>
    <p:extLst>
      <p:ext uri="{BB962C8B-B14F-4D97-AF65-F5344CB8AC3E}">
        <p14:creationId xmlns:p14="http://schemas.microsoft.com/office/powerpoint/2010/main" val="82295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539" y="0"/>
            <a:ext cx="8229600" cy="1152128"/>
          </a:xfrm>
        </p:spPr>
        <p:txBody>
          <a:bodyPr/>
          <a:lstStyle/>
          <a:p>
            <a:pPr marL="571500" indent="-571500" algn="l">
              <a:buFont typeface="Wingdings" pitchFamily="2" charset="2"/>
              <a:buChar char="v"/>
            </a:pPr>
            <a:r>
              <a:rPr lang="en-US" dirty="0">
                <a:solidFill>
                  <a:srgbClr val="FF0000"/>
                </a:solidFill>
              </a:rPr>
              <a:t>PROBLEM STATEMENT</a:t>
            </a:r>
            <a:endParaRPr lang="en-IN" dirty="0"/>
          </a:p>
        </p:txBody>
      </p:sp>
      <p:sp>
        <p:nvSpPr>
          <p:cNvPr id="3" name="Content Placeholder 2"/>
          <p:cNvSpPr>
            <a:spLocks noGrp="1"/>
          </p:cNvSpPr>
          <p:nvPr>
            <p:ph idx="1"/>
          </p:nvPr>
        </p:nvSpPr>
        <p:spPr>
          <a:xfrm>
            <a:off x="179512" y="1124744"/>
            <a:ext cx="8352928" cy="5544616"/>
          </a:xfrm>
        </p:spPr>
        <p:txBody>
          <a:bodyPr>
            <a:normAutofit fontScale="85000" lnSpcReduction="20000"/>
          </a:bodyPr>
          <a:lstStyle/>
          <a:p>
            <a:pPr>
              <a:lnSpc>
                <a:spcPct val="120000"/>
              </a:lnSpc>
              <a:buFont typeface="Wingdings" pitchFamily="2" charset="2"/>
              <a:buChar char="Ø"/>
            </a:pPr>
            <a:r>
              <a:rPr lang="en-US" dirty="0">
                <a:solidFill>
                  <a:srgbClr val="374151"/>
                </a:solidFill>
                <a:latin typeface="Söhne"/>
              </a:rPr>
              <a:t>Despite advancements in technology, the lack of a centralized platform for global faculty interaction is hindering the sharing of ideas, collaboration, and  growth in the field of research and innovation.  </a:t>
            </a:r>
          </a:p>
          <a:p>
            <a:pPr marL="0" indent="0">
              <a:lnSpc>
                <a:spcPct val="120000"/>
              </a:lnSpc>
              <a:buNone/>
            </a:pPr>
            <a:endParaRPr lang="en-US" dirty="0">
              <a:solidFill>
                <a:srgbClr val="374151"/>
              </a:solidFill>
              <a:latin typeface="Söhne"/>
            </a:endParaRPr>
          </a:p>
          <a:p>
            <a:pPr>
              <a:lnSpc>
                <a:spcPct val="120000"/>
              </a:lnSpc>
              <a:buFont typeface="Wingdings" pitchFamily="2" charset="2"/>
              <a:buChar char="Ø"/>
            </a:pPr>
            <a:r>
              <a:rPr lang="en-US" dirty="0">
                <a:solidFill>
                  <a:srgbClr val="374151"/>
                </a:solidFill>
                <a:latin typeface="Söhne"/>
              </a:rPr>
              <a:t>The need for a unified platform where faculty members from all over the world can connect, share their expertise, and work together towards innovative solutions. To address this issue, we propose the development of a Global Faculty Interaction Platform that will provide a centralized hub for knowledge sharing and collaboration.</a:t>
            </a:r>
            <a:endParaRPr lang="en-US" dirty="0"/>
          </a:p>
          <a:p>
            <a:pPr marL="0" indent="0">
              <a:lnSpc>
                <a:spcPct val="120000"/>
              </a:lnSpc>
              <a:buNone/>
            </a:pPr>
            <a:endParaRPr lang="en-US" b="1" dirty="0"/>
          </a:p>
          <a:p>
            <a:pPr>
              <a:lnSpc>
                <a:spcPct val="120000"/>
              </a:lnSpc>
            </a:pPr>
            <a:endParaRPr lang="en-IN" dirty="0"/>
          </a:p>
        </p:txBody>
      </p:sp>
      <p:cxnSp>
        <p:nvCxnSpPr>
          <p:cNvPr id="5" name="Straight Connector 4"/>
          <p:cNvCxnSpPr/>
          <p:nvPr/>
        </p:nvCxnSpPr>
        <p:spPr>
          <a:xfrm>
            <a:off x="-18661" y="1032452"/>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27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864096"/>
          </a:xfrm>
          <a:effectLst>
            <a:outerShdw blurRad="50800" dist="38100" dir="2700000" algn="tl" rotWithShape="0">
              <a:prstClr val="black">
                <a:alpha val="40000"/>
              </a:prstClr>
            </a:outerShdw>
          </a:effectLst>
        </p:spPr>
        <p:txBody>
          <a:bodyPr>
            <a:noAutofit/>
          </a:bodyPr>
          <a:lstStyle/>
          <a:p>
            <a:pPr marL="685800" indent="-685800" algn="l">
              <a:buFont typeface="Wingdings" pitchFamily="2" charset="2"/>
              <a:buChar char="v"/>
            </a:pPr>
            <a:r>
              <a:rPr lang="en-US" dirty="0">
                <a:solidFill>
                  <a:srgbClr val="FF0000"/>
                </a:solidFill>
              </a:rPr>
              <a:t>Motivation</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sz="2200" b="1" dirty="0"/>
              <a:t>The motivation of this problem statement  is came from Assistant Professor Mr. Ram Babu Buri sir. According to his experience and research on this topic he finds it’s a major problem which is faced by many professional and facilities around the globe.</a:t>
            </a:r>
          </a:p>
          <a:p>
            <a:endParaRPr lang="en-US" sz="1800" dirty="0"/>
          </a:p>
          <a:p>
            <a:r>
              <a:rPr lang="en-US" sz="1800" dirty="0"/>
              <a:t>In this era of technology, teachers/professional  need  a  platform on which they come to share ,update and showcase their knowledge on the basis of their research and experience .</a:t>
            </a:r>
          </a:p>
          <a:p>
            <a:pPr marL="0" indent="0">
              <a:buNone/>
            </a:pPr>
            <a:endParaRPr lang="en-US" sz="1800" dirty="0"/>
          </a:p>
          <a:p>
            <a:r>
              <a:rPr lang="en-US" sz="1800" dirty="0"/>
              <a:t>Therefore, with the aim of providing a common platform to all facilities/professional, we have seen the following technical forums as motivation-</a:t>
            </a:r>
          </a:p>
          <a:p>
            <a:endParaRPr lang="en-US" sz="1800" dirty="0"/>
          </a:p>
          <a:p>
            <a:endParaRPr lang="en-IN" dirty="0"/>
          </a:p>
        </p:txBody>
      </p:sp>
      <p:cxnSp>
        <p:nvCxnSpPr>
          <p:cNvPr id="11" name="Straight Connector 10"/>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88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864096"/>
          </a:xfrm>
        </p:spPr>
        <p:txBody>
          <a:bodyPr>
            <a:normAutofit/>
          </a:bodyPr>
          <a:lstStyle/>
          <a:p>
            <a:pPr marL="571500" indent="-571500" algn="l">
              <a:buFont typeface="Wingdings" pitchFamily="2" charset="2"/>
              <a:buChar char="v"/>
            </a:pPr>
            <a:r>
              <a:rPr lang="en-US" sz="4800" dirty="0">
                <a:solidFill>
                  <a:srgbClr val="FF0000"/>
                </a:solidFill>
              </a:rPr>
              <a:t> </a:t>
            </a:r>
            <a:r>
              <a:rPr lang="en-US" sz="4000" dirty="0">
                <a:solidFill>
                  <a:srgbClr val="FF0000"/>
                </a:solidFill>
              </a:rPr>
              <a:t>EXISTING APP/WEBSITES </a:t>
            </a:r>
            <a:endParaRPr lang="en-IN" sz="4000"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
            </a:pPr>
            <a:r>
              <a:rPr lang="en-US" sz="2800" dirty="0"/>
              <a:t>Research Gate</a:t>
            </a:r>
          </a:p>
          <a:p>
            <a:pPr>
              <a:buFont typeface="Wingdings" pitchFamily="2" charset="2"/>
              <a:buChar char="§"/>
            </a:pPr>
            <a:r>
              <a:rPr lang="en-US" sz="2800" dirty="0"/>
              <a:t>Science direct</a:t>
            </a:r>
          </a:p>
          <a:p>
            <a:pPr>
              <a:buFont typeface="Wingdings" pitchFamily="2" charset="2"/>
              <a:buChar char="§"/>
            </a:pPr>
            <a:r>
              <a:rPr lang="en-US" sz="2800" dirty="0"/>
              <a:t>Nuclino</a:t>
            </a:r>
          </a:p>
          <a:p>
            <a:pPr>
              <a:buFont typeface="Wingdings" pitchFamily="2" charset="2"/>
              <a:buChar char="§"/>
            </a:pPr>
            <a:r>
              <a:rPr lang="en-US" sz="2800" dirty="0"/>
              <a:t>Quora</a:t>
            </a:r>
          </a:p>
          <a:p>
            <a:pPr marL="342900" lvl="1" indent="-342900">
              <a:buFont typeface="Wingdings" pitchFamily="2" charset="2"/>
              <a:buChar char="§"/>
            </a:pPr>
            <a:r>
              <a:rPr lang="en-US" dirty="0"/>
              <a:t>Mendeley</a:t>
            </a:r>
          </a:p>
          <a:p>
            <a:pPr>
              <a:buFont typeface="Wingdings" pitchFamily="2" charset="2"/>
              <a:buChar char="§"/>
            </a:pPr>
            <a:r>
              <a:rPr lang="en-US" sz="2800" dirty="0"/>
              <a:t>ORCID</a:t>
            </a:r>
          </a:p>
          <a:p>
            <a:pPr marL="0" indent="0">
              <a:buNone/>
            </a:pPr>
            <a:endParaRPr lang="en-IN" dirty="0">
              <a:solidFill>
                <a:srgbClr val="FF0000"/>
              </a:solidFill>
            </a:endParaRPr>
          </a:p>
        </p:txBody>
      </p:sp>
      <p:cxnSp>
        <p:nvCxnSpPr>
          <p:cNvPr id="5" name="Straight Connector 4"/>
          <p:cNvCxnSpPr/>
          <p:nvPr/>
        </p:nvCxnSpPr>
        <p:spPr>
          <a:xfrm>
            <a:off x="0" y="1124744"/>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64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extLst>
              <p:ext uri="{D42A27DB-BD31-4B8C-83A1-F6EECF244321}">
                <p14:modId xmlns:p14="http://schemas.microsoft.com/office/powerpoint/2010/main" val="1887353920"/>
              </p:ext>
            </p:extLst>
          </p:nvPr>
        </p:nvGraphicFramePr>
        <p:xfrm>
          <a:off x="107504" y="49905"/>
          <a:ext cx="8784979" cy="6854934"/>
        </p:xfrm>
        <a:graphic>
          <a:graphicData uri="http://schemas.openxmlformats.org/drawingml/2006/table">
            <a:tbl>
              <a:tblPr firstRow="1" bandRow="1">
                <a:tableStyleId>{5C22544A-7EE6-4342-B048-85BDC9FD1C3A}</a:tableStyleId>
              </a:tblPr>
              <a:tblGrid>
                <a:gridCol w="1254997">
                  <a:extLst>
                    <a:ext uri="{9D8B030D-6E8A-4147-A177-3AD203B41FA5}">
                      <a16:colId xmlns:a16="http://schemas.microsoft.com/office/drawing/2014/main" val="20000"/>
                    </a:ext>
                  </a:extLst>
                </a:gridCol>
                <a:gridCol w="1254997">
                  <a:extLst>
                    <a:ext uri="{9D8B030D-6E8A-4147-A177-3AD203B41FA5}">
                      <a16:colId xmlns:a16="http://schemas.microsoft.com/office/drawing/2014/main" val="20001"/>
                    </a:ext>
                  </a:extLst>
                </a:gridCol>
                <a:gridCol w="1254997">
                  <a:extLst>
                    <a:ext uri="{9D8B030D-6E8A-4147-A177-3AD203B41FA5}">
                      <a16:colId xmlns:a16="http://schemas.microsoft.com/office/drawing/2014/main" val="20002"/>
                    </a:ext>
                  </a:extLst>
                </a:gridCol>
                <a:gridCol w="1254997">
                  <a:extLst>
                    <a:ext uri="{9D8B030D-6E8A-4147-A177-3AD203B41FA5}">
                      <a16:colId xmlns:a16="http://schemas.microsoft.com/office/drawing/2014/main" val="20003"/>
                    </a:ext>
                  </a:extLst>
                </a:gridCol>
                <a:gridCol w="1254997">
                  <a:extLst>
                    <a:ext uri="{9D8B030D-6E8A-4147-A177-3AD203B41FA5}">
                      <a16:colId xmlns:a16="http://schemas.microsoft.com/office/drawing/2014/main" val="20004"/>
                    </a:ext>
                  </a:extLst>
                </a:gridCol>
                <a:gridCol w="1254997">
                  <a:extLst>
                    <a:ext uri="{9D8B030D-6E8A-4147-A177-3AD203B41FA5}">
                      <a16:colId xmlns:a16="http://schemas.microsoft.com/office/drawing/2014/main" val="20005"/>
                    </a:ext>
                  </a:extLst>
                </a:gridCol>
                <a:gridCol w="1254997">
                  <a:extLst>
                    <a:ext uri="{9D8B030D-6E8A-4147-A177-3AD203B41FA5}">
                      <a16:colId xmlns:a16="http://schemas.microsoft.com/office/drawing/2014/main" val="20006"/>
                    </a:ext>
                  </a:extLst>
                </a:gridCol>
              </a:tblGrid>
              <a:tr h="616661">
                <a:tc>
                  <a:txBody>
                    <a:bodyPr/>
                    <a:lstStyle/>
                    <a:p>
                      <a:r>
                        <a:rPr lang="en-US" dirty="0"/>
                        <a:t>Name</a:t>
                      </a:r>
                      <a:endParaRPr lang="en-IN" dirty="0"/>
                    </a:p>
                  </a:txBody>
                  <a:tcPr/>
                </a:tc>
                <a:tc>
                  <a:txBody>
                    <a:bodyPr/>
                    <a:lstStyle/>
                    <a:p>
                      <a:r>
                        <a:rPr lang="en-US" dirty="0"/>
                        <a:t>QUORA</a:t>
                      </a:r>
                      <a:endParaRPr lang="en-IN" dirty="0"/>
                    </a:p>
                  </a:txBody>
                  <a:tcPr/>
                </a:tc>
                <a:tc>
                  <a:txBody>
                    <a:bodyPr/>
                    <a:lstStyle/>
                    <a:p>
                      <a:r>
                        <a:rPr lang="en-US" sz="1800" dirty="0"/>
                        <a:t>SCIENCE</a:t>
                      </a:r>
                      <a:r>
                        <a:rPr lang="en-US" sz="1800" baseline="0" dirty="0"/>
                        <a:t> DIRECT</a:t>
                      </a:r>
                      <a:endParaRPr lang="en-IN" sz="1800" dirty="0"/>
                    </a:p>
                  </a:txBody>
                  <a:tcPr/>
                </a:tc>
                <a:tc>
                  <a:txBody>
                    <a:bodyPr/>
                    <a:lstStyle/>
                    <a:p>
                      <a:r>
                        <a:rPr lang="en-US" dirty="0"/>
                        <a:t>NUCLINO</a:t>
                      </a:r>
                      <a:endParaRPr lang="en-IN" dirty="0"/>
                    </a:p>
                  </a:txBody>
                  <a:tcPr/>
                </a:tc>
                <a:tc>
                  <a:txBody>
                    <a:bodyPr/>
                    <a:lstStyle/>
                    <a:p>
                      <a:r>
                        <a:rPr lang="en-US" dirty="0"/>
                        <a:t>Research</a:t>
                      </a:r>
                      <a:r>
                        <a:rPr lang="en-US" baseline="0" dirty="0"/>
                        <a:t> gate</a:t>
                      </a:r>
                      <a:endParaRPr lang="en-IN" dirty="0"/>
                    </a:p>
                  </a:txBody>
                  <a:tcPr/>
                </a:tc>
                <a:tc>
                  <a:txBody>
                    <a:bodyPr/>
                    <a:lstStyle/>
                    <a:p>
                      <a:r>
                        <a:rPr lang="en-US" dirty="0"/>
                        <a:t>MENDELEY</a:t>
                      </a:r>
                      <a:endParaRPr lang="en-IN" dirty="0"/>
                    </a:p>
                  </a:txBody>
                  <a:tcPr/>
                </a:tc>
                <a:tc>
                  <a:txBody>
                    <a:bodyPr/>
                    <a:lstStyle/>
                    <a:p>
                      <a:r>
                        <a:rPr lang="en-US" dirty="0"/>
                        <a:t>GFD(our solution)</a:t>
                      </a:r>
                      <a:endParaRPr lang="en-IN" dirty="0"/>
                    </a:p>
                  </a:txBody>
                  <a:tcPr/>
                </a:tc>
                <a:extLst>
                  <a:ext uri="{0D108BD9-81ED-4DB2-BD59-A6C34878D82A}">
                    <a16:rowId xmlns:a16="http://schemas.microsoft.com/office/drawing/2014/main" val="10000"/>
                  </a:ext>
                </a:extLst>
              </a:tr>
              <a:tr h="641486">
                <a:tc>
                  <a:txBody>
                    <a:bodyPr/>
                    <a:lstStyle/>
                    <a:p>
                      <a:pPr>
                        <a:lnSpc>
                          <a:spcPct val="150000"/>
                        </a:lnSpc>
                      </a:pPr>
                      <a:r>
                        <a:rPr lang="en-US" sz="1600" dirty="0"/>
                        <a:t>WEB</a:t>
                      </a:r>
                      <a:endParaRPr lang="en-IN" sz="16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dirty="0">
                          <a:sym typeface="Wingdings"/>
                        </a:rPr>
                        <a:t></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a:sym typeface="Wingdings"/>
                        </a:rPr>
                        <a:t></a:t>
                      </a:r>
                      <a:endParaRPr lang="en-IN" dirty="0"/>
                    </a:p>
                  </a:txBody>
                  <a:tcPr/>
                </a:tc>
                <a:extLst>
                  <a:ext uri="{0D108BD9-81ED-4DB2-BD59-A6C34878D82A}">
                    <a16:rowId xmlns:a16="http://schemas.microsoft.com/office/drawing/2014/main" val="10001"/>
                  </a:ext>
                </a:extLst>
              </a:tr>
              <a:tr h="616661">
                <a:tc>
                  <a:txBody>
                    <a:bodyPr/>
                    <a:lstStyle/>
                    <a:p>
                      <a:pPr>
                        <a:lnSpc>
                          <a:spcPct val="150000"/>
                        </a:lnSpc>
                      </a:pPr>
                      <a:r>
                        <a:rPr lang="en-US" sz="1600" dirty="0"/>
                        <a:t>BLOG</a:t>
                      </a:r>
                      <a:endParaRPr lang="en-IN" sz="16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dirty="0">
                          <a:sym typeface="Wingdings"/>
                        </a:rPr>
                        <a:t></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  ×</a:t>
                      </a:r>
                      <a:r>
                        <a:rPr lang="en-IN" sz="2400" dirty="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a:sym typeface="Wingdings"/>
                        </a:rPr>
                        <a:t></a:t>
                      </a:r>
                      <a:endParaRPr lang="en-IN" dirty="0"/>
                    </a:p>
                  </a:txBody>
                  <a:tcPr/>
                </a:tc>
                <a:extLst>
                  <a:ext uri="{0D108BD9-81ED-4DB2-BD59-A6C34878D82A}">
                    <a16:rowId xmlns:a16="http://schemas.microsoft.com/office/drawing/2014/main" val="10002"/>
                  </a:ext>
                </a:extLst>
              </a:tr>
              <a:tr h="616661">
                <a:tc>
                  <a:txBody>
                    <a:bodyPr/>
                    <a:lstStyle/>
                    <a:p>
                      <a:r>
                        <a:rPr lang="en-US" sz="1400" dirty="0"/>
                        <a:t>APPLICATION</a:t>
                      </a:r>
                      <a:endParaRPr lang="en-IN" sz="16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dirty="0">
                          <a:sym typeface="Wingdings"/>
                        </a:rPr>
                        <a:t></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a:sym typeface="Wingdings"/>
                        </a:rPr>
                        <a:t></a:t>
                      </a:r>
                      <a:endParaRPr lang="en-IN" dirty="0"/>
                    </a:p>
                  </a:txBody>
                  <a:tcPr/>
                </a:tc>
                <a:extLst>
                  <a:ext uri="{0D108BD9-81ED-4DB2-BD59-A6C34878D82A}">
                    <a16:rowId xmlns:a16="http://schemas.microsoft.com/office/drawing/2014/main" val="10003"/>
                  </a:ext>
                </a:extLst>
              </a:tr>
              <a:tr h="616661">
                <a:tc>
                  <a:txBody>
                    <a:bodyPr/>
                    <a:lstStyle/>
                    <a:p>
                      <a:r>
                        <a:rPr lang="en-US" dirty="0"/>
                        <a:t>VC</a:t>
                      </a:r>
                      <a:r>
                        <a:rPr lang="en-US" baseline="0" dirty="0"/>
                        <a:t> Meet</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a:sym typeface="Wingdings"/>
                        </a:rPr>
                        <a:t></a:t>
                      </a:r>
                      <a:endParaRPr lang="en-IN" dirty="0"/>
                    </a:p>
                  </a:txBody>
                  <a:tcPr/>
                </a:tc>
                <a:extLst>
                  <a:ext uri="{0D108BD9-81ED-4DB2-BD59-A6C34878D82A}">
                    <a16:rowId xmlns:a16="http://schemas.microsoft.com/office/drawing/2014/main" val="10004"/>
                  </a:ext>
                </a:extLst>
              </a:tr>
              <a:tr h="616661">
                <a:tc>
                  <a:txBody>
                    <a:bodyPr/>
                    <a:lstStyle/>
                    <a:p>
                      <a:r>
                        <a:rPr lang="en-US" dirty="0"/>
                        <a:t>Webinar</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a:sym typeface="Wingdings"/>
                        </a:rPr>
                        <a:t></a:t>
                      </a:r>
                      <a:endParaRPr lang="en-IN" dirty="0"/>
                    </a:p>
                  </a:txBody>
                  <a:tcPr/>
                </a:tc>
                <a:extLst>
                  <a:ext uri="{0D108BD9-81ED-4DB2-BD59-A6C34878D82A}">
                    <a16:rowId xmlns:a16="http://schemas.microsoft.com/office/drawing/2014/main" val="10005"/>
                  </a:ext>
                </a:extLst>
              </a:tr>
              <a:tr h="616661">
                <a:tc>
                  <a:txBody>
                    <a:bodyPr/>
                    <a:lstStyle/>
                    <a:p>
                      <a:r>
                        <a:rPr lang="en-US" dirty="0"/>
                        <a:t>Chat</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  ×</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a:sym typeface="Wingdings"/>
                        </a:rPr>
                        <a:t></a:t>
                      </a:r>
                      <a:endParaRPr lang="en-IN" dirty="0"/>
                    </a:p>
                  </a:txBody>
                  <a:tcPr/>
                </a:tc>
                <a:extLst>
                  <a:ext uri="{0D108BD9-81ED-4DB2-BD59-A6C34878D82A}">
                    <a16:rowId xmlns:a16="http://schemas.microsoft.com/office/drawing/2014/main" val="10006"/>
                  </a:ext>
                </a:extLst>
              </a:tr>
              <a:tr h="616661">
                <a:tc>
                  <a:txBody>
                    <a:bodyPr/>
                    <a:lstStyle/>
                    <a:p>
                      <a:r>
                        <a:rPr lang="en-US" dirty="0"/>
                        <a:t>Live Stream</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a:sym typeface="Wingdings"/>
                        </a:rPr>
                        <a:t></a:t>
                      </a:r>
                      <a:endParaRPr lang="en-IN" dirty="0"/>
                    </a:p>
                  </a:txBody>
                  <a:tcPr/>
                </a:tc>
                <a:extLst>
                  <a:ext uri="{0D108BD9-81ED-4DB2-BD59-A6C34878D82A}">
                    <a16:rowId xmlns:a16="http://schemas.microsoft.com/office/drawing/2014/main" val="10007"/>
                  </a:ext>
                </a:extLst>
              </a:tr>
              <a:tr h="616661">
                <a:tc>
                  <a:txBody>
                    <a:bodyPr/>
                    <a:lstStyle/>
                    <a:p>
                      <a:r>
                        <a:rPr lang="en-US" dirty="0"/>
                        <a:t>video</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a:sym typeface="Wingdings"/>
                        </a:rPr>
                        <a:t></a:t>
                      </a:r>
                      <a:endParaRPr lang="en-IN" dirty="0"/>
                    </a:p>
                  </a:txBody>
                  <a:tcPr/>
                </a:tc>
                <a:extLst>
                  <a:ext uri="{0D108BD9-81ED-4DB2-BD59-A6C34878D82A}">
                    <a16:rowId xmlns:a16="http://schemas.microsoft.com/office/drawing/2014/main" val="10008"/>
                  </a:ext>
                </a:extLst>
              </a:tr>
              <a:tr h="616661">
                <a:tc>
                  <a:txBody>
                    <a:bodyPr/>
                    <a:lstStyle/>
                    <a:p>
                      <a:r>
                        <a:rPr lang="en-US" dirty="0"/>
                        <a:t>Research</a:t>
                      </a:r>
                      <a:endParaRPr lang="en-IN"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 ×</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a:sym typeface="Wingdings"/>
                        </a:rPr>
                        <a:t></a:t>
                      </a:r>
                      <a:endParaRPr lang="en-IN" dirty="0"/>
                    </a:p>
                  </a:txBody>
                  <a:tcPr/>
                </a:tc>
                <a:extLst>
                  <a:ext uri="{0D108BD9-81ED-4DB2-BD59-A6C34878D82A}">
                    <a16:rowId xmlns:a16="http://schemas.microsoft.com/office/drawing/2014/main" val="10009"/>
                  </a:ext>
                </a:extLst>
              </a:tr>
              <a:tr h="616661">
                <a:tc>
                  <a:txBody>
                    <a:bodyPr/>
                    <a:lstStyle/>
                    <a:p>
                      <a:r>
                        <a:rPr lang="en-US" dirty="0"/>
                        <a:t>Download</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t> 10M+</a:t>
                      </a:r>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400" dirty="0"/>
                        <a:t>100k+</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dirty="0"/>
                        <a:t>10k</a:t>
                      </a:r>
                      <a:endParaRPr lang="en-IN" sz="18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sym typeface="Wingdings"/>
                        </a:rPr>
                        <a:t>-</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400" dirty="0">
                          <a:sym typeface="Wingdings"/>
                        </a:rPr>
                        <a:t>10K+</a:t>
                      </a:r>
                      <a:endParaRPr lang="en-IN" sz="2400"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24669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928992" cy="1008112"/>
          </a:xfrm>
          <a:effectLst>
            <a:outerShdw blurRad="50800" dist="38100" dir="2700000" algn="tl" rotWithShape="0">
              <a:prstClr val="black">
                <a:alpha val="40000"/>
              </a:prstClr>
            </a:outerShdw>
          </a:effectLst>
        </p:spPr>
        <p:txBody>
          <a:bodyPr>
            <a:normAutofit fontScale="90000"/>
          </a:bodyPr>
          <a:lstStyle/>
          <a:p>
            <a:pPr marL="571500" indent="-571500" algn="l">
              <a:buFont typeface="Wingdings" pitchFamily="2" charset="2"/>
              <a:buChar char="v"/>
            </a:pPr>
            <a:r>
              <a:rPr lang="en-US" sz="4900" dirty="0">
                <a:solidFill>
                  <a:srgbClr val="FF0000"/>
                </a:solidFill>
              </a:rPr>
              <a:t> </a:t>
            </a:r>
            <a:r>
              <a:rPr lang="en-US" dirty="0">
                <a:solidFill>
                  <a:srgbClr val="FF0000"/>
                </a:solidFill>
              </a:rPr>
              <a:t>Literature survey &amp; existing solution</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US" sz="2000" dirty="0"/>
              <a:t>In the research done  so far, it has come to the fore that there are many systems available for the latest information mentioned in the previous slide, but after analyzing that information, there is a lack of people who share the information in properly manner.</a:t>
            </a:r>
          </a:p>
          <a:p>
            <a:r>
              <a:rPr lang="en-US" sz="2000" dirty="0"/>
              <a:t>On some platform no proof of Uploaded information is correct manners</a:t>
            </a:r>
          </a:p>
          <a:p>
            <a:r>
              <a:rPr lang="en-US" sz="2000" dirty="0"/>
              <a:t>Uploaded documents with lack of information</a:t>
            </a:r>
          </a:p>
          <a:p>
            <a:r>
              <a:rPr lang="en-US" sz="2000" dirty="0"/>
              <a:t>Not able to share information by forming group on the same platform</a:t>
            </a:r>
          </a:p>
          <a:p>
            <a:r>
              <a:rPr lang="en-US" sz="2000" dirty="0"/>
              <a:t>Video conference meeting options are unavailable at some platform</a:t>
            </a:r>
          </a:p>
          <a:p>
            <a:endParaRPr lang="en-US" sz="2000" dirty="0"/>
          </a:p>
          <a:p>
            <a:endParaRPr lang="en-US" sz="2000" dirty="0"/>
          </a:p>
          <a:p>
            <a:endParaRPr lang="en-IN" sz="2000" dirty="0"/>
          </a:p>
        </p:txBody>
      </p:sp>
      <p:cxnSp>
        <p:nvCxnSpPr>
          <p:cNvPr id="5" name="Straight Connector 4"/>
          <p:cNvCxnSpPr/>
          <p:nvPr/>
        </p:nvCxnSpPr>
        <p:spPr>
          <a:xfrm>
            <a:off x="0" y="1052736"/>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82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936104"/>
          </a:xfrm>
          <a:effectLst>
            <a:outerShdw blurRad="50800" dist="38100" dir="2700000" algn="tl" rotWithShape="0">
              <a:prstClr val="black">
                <a:alpha val="40000"/>
              </a:prstClr>
            </a:outerShdw>
          </a:effectLst>
        </p:spPr>
        <p:txBody>
          <a:bodyPr/>
          <a:lstStyle/>
          <a:p>
            <a:pPr marL="571500" indent="-571500" algn="l">
              <a:buFont typeface="Wingdings" pitchFamily="2" charset="2"/>
              <a:buChar char="v"/>
            </a:pPr>
            <a:r>
              <a:rPr lang="en-US" dirty="0">
                <a:solidFill>
                  <a:srgbClr val="FF0000"/>
                </a:solidFill>
              </a:rPr>
              <a:t>PROPOSED SOLUTION</a:t>
            </a:r>
            <a:endParaRPr lang="en-IN" dirty="0">
              <a:solidFill>
                <a:srgbClr val="FF0000"/>
              </a:solidFill>
            </a:endParaRPr>
          </a:p>
        </p:txBody>
      </p:sp>
      <p:sp>
        <p:nvSpPr>
          <p:cNvPr id="3" name="Content Placeholder 2"/>
          <p:cNvSpPr>
            <a:spLocks noGrp="1"/>
          </p:cNvSpPr>
          <p:nvPr>
            <p:ph idx="1"/>
          </p:nvPr>
        </p:nvSpPr>
        <p:spPr>
          <a:xfrm>
            <a:off x="457200" y="1124744"/>
            <a:ext cx="8229600" cy="5616624"/>
          </a:xfrm>
        </p:spPr>
        <p:txBody>
          <a:bodyPr>
            <a:normAutofit fontScale="85000" lnSpcReduction="10000"/>
          </a:bodyPr>
          <a:lstStyle/>
          <a:p>
            <a:pPr marL="0" indent="0">
              <a:buNone/>
            </a:pPr>
            <a:r>
              <a:rPr lang="en-US" sz="2000" b="1" dirty="0"/>
              <a:t>Here we are trying to provide a platform of an integrated single online portal, in which the following features will be made available- </a:t>
            </a:r>
          </a:p>
          <a:p>
            <a:pPr>
              <a:lnSpc>
                <a:spcPct val="150000"/>
              </a:lnSpc>
            </a:pPr>
            <a:r>
              <a:rPr lang="en-US" sz="2000" dirty="0">
                <a:latin typeface="Arno Pro Display" pitchFamily="18" charset="0"/>
              </a:rPr>
              <a:t>Only people associated with the field of teaching and research will be able to register it. </a:t>
            </a:r>
          </a:p>
          <a:p>
            <a:pPr>
              <a:lnSpc>
                <a:spcPct val="150000"/>
              </a:lnSpc>
            </a:pPr>
            <a:r>
              <a:rPr lang="en-US" sz="2000" dirty="0">
                <a:latin typeface="Arno Pro Display" pitchFamily="18" charset="0"/>
              </a:rPr>
              <a:t>User will be able to customize his profile in his own way. User friendly design layout will be made available. </a:t>
            </a:r>
          </a:p>
          <a:p>
            <a:pPr>
              <a:lnSpc>
                <a:spcPct val="150000"/>
              </a:lnSpc>
            </a:pPr>
            <a:r>
              <a:rPr lang="en-US" sz="2000" dirty="0">
                <a:latin typeface="Arno Pro Display" pitchFamily="18" charset="0"/>
              </a:rPr>
              <a:t>Single user can choose or create his interested area. The user can write a blog, for which the user will not need to create a separate blog account or website.</a:t>
            </a:r>
          </a:p>
          <a:p>
            <a:pPr>
              <a:lnSpc>
                <a:spcPct val="150000"/>
              </a:lnSpc>
            </a:pPr>
            <a:r>
              <a:rPr lang="en-US" sz="2000" dirty="0">
                <a:latin typeface="Arno Pro Display" pitchFamily="18" charset="0"/>
              </a:rPr>
              <a:t> User can share video link related to his subject. User can share his content or research paper or </a:t>
            </a:r>
            <a:r>
              <a:rPr lang="en-US" sz="2000" dirty="0" err="1">
                <a:latin typeface="Arno Pro Display" pitchFamily="18" charset="0"/>
              </a:rPr>
              <a:t>ppt</a:t>
            </a:r>
            <a:r>
              <a:rPr lang="en-US" sz="2000" dirty="0">
                <a:latin typeface="Arno Pro Display" pitchFamily="18" charset="0"/>
              </a:rPr>
              <a:t> in free or paid version. </a:t>
            </a:r>
          </a:p>
          <a:p>
            <a:pPr>
              <a:lnSpc>
                <a:spcPct val="150000"/>
              </a:lnSpc>
            </a:pPr>
            <a:r>
              <a:rPr lang="en-US" sz="2000" dirty="0">
                <a:latin typeface="Arno Pro Display" pitchFamily="18" charset="0"/>
              </a:rPr>
              <a:t>User can create group of people related to his area according to his own. User can do video meeting by creating group, and through this can organize online FDP or online class. </a:t>
            </a:r>
          </a:p>
          <a:p>
            <a:pPr>
              <a:lnSpc>
                <a:spcPct val="150000"/>
              </a:lnSpc>
            </a:pPr>
            <a:r>
              <a:rPr lang="en-US" sz="2000" dirty="0">
                <a:latin typeface="Arno Pro Display" pitchFamily="18" charset="0"/>
              </a:rPr>
              <a:t>User can write quotation related to his field. A user can conduct any course for other users and it can be free or paid.</a:t>
            </a:r>
          </a:p>
          <a:p>
            <a:pPr>
              <a:lnSpc>
                <a:spcPct val="150000"/>
              </a:lnSpc>
            </a:pPr>
            <a:endParaRPr lang="en-US" sz="2000" dirty="0">
              <a:latin typeface="Arno Pro Display" pitchFamily="18" charset="0"/>
            </a:endParaRPr>
          </a:p>
          <a:p>
            <a:pPr>
              <a:lnSpc>
                <a:spcPct val="150000"/>
              </a:lnSpc>
            </a:pPr>
            <a:endParaRPr lang="en-IN" sz="2000" dirty="0">
              <a:latin typeface="Arno Pro Display" pitchFamily="18" charset="0"/>
            </a:endParaRPr>
          </a:p>
        </p:txBody>
      </p:sp>
      <p:cxnSp>
        <p:nvCxnSpPr>
          <p:cNvPr id="5" name="Straight Connector 4"/>
          <p:cNvCxnSpPr/>
          <p:nvPr/>
        </p:nvCxnSpPr>
        <p:spPr>
          <a:xfrm>
            <a:off x="0" y="980728"/>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68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686800" cy="1080120"/>
          </a:xfrm>
          <a:effectLst>
            <a:outerShdw blurRad="50800" dist="38100" dir="2700000" algn="tl" rotWithShape="0">
              <a:prstClr val="black">
                <a:alpha val="40000"/>
              </a:prstClr>
            </a:outerShdw>
          </a:effectLst>
        </p:spPr>
        <p:txBody>
          <a:bodyPr>
            <a:noAutofit/>
          </a:bodyPr>
          <a:lstStyle/>
          <a:p>
            <a:pPr marL="571500" indent="-571500">
              <a:buFont typeface="Wingdings" pitchFamily="2" charset="2"/>
              <a:buChar char="v"/>
            </a:pPr>
            <a:r>
              <a:rPr lang="en-US" sz="4000" dirty="0">
                <a:solidFill>
                  <a:srgbClr val="FF0000"/>
                </a:solidFill>
              </a:rPr>
              <a:t>INNOVATION IN PROPOSED SOLUTION</a:t>
            </a:r>
            <a:endParaRPr lang="en-IN" sz="4000" dirty="0">
              <a:solidFill>
                <a:srgbClr val="FF0000"/>
              </a:solidFill>
            </a:endParaRPr>
          </a:p>
        </p:txBody>
      </p:sp>
      <p:sp>
        <p:nvSpPr>
          <p:cNvPr id="3" name="Content Placeholder 2"/>
          <p:cNvSpPr>
            <a:spLocks noGrp="1"/>
          </p:cNvSpPr>
          <p:nvPr>
            <p:ph idx="1"/>
          </p:nvPr>
        </p:nvSpPr>
        <p:spPr>
          <a:xfrm>
            <a:off x="457200" y="1340768"/>
            <a:ext cx="8229600" cy="4785395"/>
          </a:xfrm>
        </p:spPr>
        <p:txBody>
          <a:bodyPr>
            <a:normAutofit/>
          </a:bodyPr>
          <a:lstStyle/>
          <a:p>
            <a:r>
              <a:rPr lang="en-US" sz="2400" dirty="0"/>
              <a:t>The key to innovation in global faculty ideas is to be open-minded, collaborative, and willing to embrace new and creative approaches to teaching and research.</a:t>
            </a:r>
          </a:p>
          <a:p>
            <a:r>
              <a:rPr lang="en-US" sz="2400" dirty="0"/>
              <a:t>Adding  Video conferencing  , webinars in  live, visual connection between two or more remote parties over the internet that simulates a face-to-face meeting.</a:t>
            </a:r>
          </a:p>
          <a:p>
            <a:r>
              <a:rPr lang="en-US" sz="2400" dirty="0"/>
              <a:t>So we will make a common platform which comprises   all features  of different application at one place</a:t>
            </a:r>
          </a:p>
          <a:p>
            <a:endParaRPr lang="en-US" sz="2400" dirty="0"/>
          </a:p>
        </p:txBody>
      </p:sp>
      <p:cxnSp>
        <p:nvCxnSpPr>
          <p:cNvPr id="5" name="Straight Connector 4"/>
          <p:cNvCxnSpPr/>
          <p:nvPr/>
        </p:nvCxnSpPr>
        <p:spPr>
          <a:xfrm>
            <a:off x="0" y="1196752"/>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247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4624"/>
            <a:ext cx="8928992" cy="1143000"/>
          </a:xfrm>
          <a:effectLst>
            <a:outerShdw blurRad="50800" dist="38100" dir="2700000" algn="tl" rotWithShape="0">
              <a:prstClr val="black">
                <a:alpha val="40000"/>
              </a:prstClr>
            </a:outerShdw>
          </a:effectLst>
        </p:spPr>
        <p:txBody>
          <a:bodyPr>
            <a:normAutofit/>
          </a:bodyPr>
          <a:lstStyle/>
          <a:p>
            <a:pPr marL="571500" indent="-571500" algn="l">
              <a:buFont typeface="Wingdings" pitchFamily="2" charset="2"/>
              <a:buChar char="v"/>
            </a:pPr>
            <a:r>
              <a:rPr lang="en-US" sz="3600" dirty="0">
                <a:solidFill>
                  <a:srgbClr val="FF0000"/>
                </a:solidFill>
              </a:rPr>
              <a:t>TARGET USER OF DIFFERENT APPPLICATION</a:t>
            </a:r>
            <a:endParaRPr lang="en-IN" sz="3600" dirty="0">
              <a:solidFill>
                <a:srgbClr val="FF0000"/>
              </a:solidFill>
            </a:endParaRPr>
          </a:p>
        </p:txBody>
      </p:sp>
      <p:sp>
        <p:nvSpPr>
          <p:cNvPr id="3" name="Content Placeholder 2"/>
          <p:cNvSpPr>
            <a:spLocks noGrp="1"/>
          </p:cNvSpPr>
          <p:nvPr>
            <p:ph idx="1"/>
          </p:nvPr>
        </p:nvSpPr>
        <p:spPr>
          <a:xfrm>
            <a:off x="390262" y="1322310"/>
            <a:ext cx="8229600" cy="5203034"/>
          </a:xfrm>
        </p:spPr>
        <p:txBody>
          <a:bodyPr>
            <a:normAutofit fontScale="92500" lnSpcReduction="10000"/>
          </a:bodyPr>
          <a:lstStyle/>
          <a:p>
            <a:r>
              <a:rPr lang="en-US" dirty="0"/>
              <a:t>Anyone can join this platform who is interested in teaching work and research field like- </a:t>
            </a:r>
          </a:p>
          <a:p>
            <a:r>
              <a:rPr lang="en-US" dirty="0"/>
              <a:t>College Professors</a:t>
            </a:r>
          </a:p>
          <a:p>
            <a:r>
              <a:rPr lang="en-US" dirty="0"/>
              <a:t> School Teachers </a:t>
            </a:r>
          </a:p>
          <a:p>
            <a:r>
              <a:rPr lang="en-US" dirty="0"/>
              <a:t>Working Professional Trainer like –Engineer, Doctor etc. </a:t>
            </a:r>
          </a:p>
          <a:p>
            <a:r>
              <a:rPr lang="en-US" dirty="0"/>
              <a:t>Medical Professor </a:t>
            </a:r>
          </a:p>
          <a:p>
            <a:r>
              <a:rPr lang="en-US" dirty="0"/>
              <a:t>IIT, NITs College Professor </a:t>
            </a:r>
          </a:p>
          <a:p>
            <a:r>
              <a:rPr lang="en-US" dirty="0"/>
              <a:t>Practical Knowledge Training Provider Researcher </a:t>
            </a:r>
          </a:p>
          <a:p>
            <a:r>
              <a:rPr lang="en-US" dirty="0"/>
              <a:t>Scientist and many more……</a:t>
            </a:r>
          </a:p>
          <a:p>
            <a:endParaRPr lang="en-IN" dirty="0"/>
          </a:p>
        </p:txBody>
      </p:sp>
      <p:cxnSp>
        <p:nvCxnSpPr>
          <p:cNvPr id="7" name="Straight Connector 6"/>
          <p:cNvCxnSpPr/>
          <p:nvPr/>
        </p:nvCxnSpPr>
        <p:spPr>
          <a:xfrm>
            <a:off x="0" y="1000403"/>
            <a:ext cx="9180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72096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900</Words>
  <Application>Microsoft Office PowerPoint</Application>
  <PresentationFormat>On-screen Show (4:3)</PresentationFormat>
  <Paragraphs>153</Paragraphs>
  <Slides>14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Arial</vt:lpstr>
      <vt:lpstr>Arno Pro Display</vt:lpstr>
      <vt:lpstr>Calibri</vt:lpstr>
      <vt:lpstr>Constantia</vt:lpstr>
      <vt:lpstr>Söhne</vt:lpstr>
      <vt:lpstr>Tahoma</vt:lpstr>
      <vt:lpstr>Times New Roman</vt:lpstr>
      <vt:lpstr>Wingdings</vt:lpstr>
      <vt:lpstr>Wingdings 2</vt:lpstr>
      <vt:lpstr>Office Theme</vt:lpstr>
      <vt:lpstr>Flow</vt:lpstr>
      <vt:lpstr>PowerPoint Presentation</vt:lpstr>
      <vt:lpstr>PROBLEM STATEMENT</vt:lpstr>
      <vt:lpstr>Motivation</vt:lpstr>
      <vt:lpstr> EXISTING APP/WEBSITES </vt:lpstr>
      <vt:lpstr>PowerPoint Presentation</vt:lpstr>
      <vt:lpstr> Literature survey &amp; existing solution</vt:lpstr>
      <vt:lpstr>PROPOSED SOLUTION</vt:lpstr>
      <vt:lpstr>INNOVATION IN PROPOSED SOLUTION</vt:lpstr>
      <vt:lpstr>TARGET USER OF DIFFERENT APPPLICATION</vt:lpstr>
      <vt:lpstr>TECHNOLOGY OF THE DEVELOPMENT</vt:lpstr>
      <vt:lpstr>FINANCIAL FEASIBILITY OF THE SOUL</vt:lpstr>
      <vt:lpstr>FUTURE ADD-ONS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Asus</dc:creator>
  <cp:lastModifiedBy>tushar</cp:lastModifiedBy>
  <cp:revision>47</cp:revision>
  <dcterms:created xsi:type="dcterms:W3CDTF">2023-02-20T14:05:03Z</dcterms:created>
  <dcterms:modified xsi:type="dcterms:W3CDTF">2023-03-23T16:28:43Z</dcterms:modified>
</cp:coreProperties>
</file>