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3" r:id="rId5"/>
    <p:sldId id="267" r:id="rId6"/>
    <p:sldId id="258" r:id="rId7"/>
    <p:sldId id="264" r:id="rId8"/>
    <p:sldId id="259" r:id="rId9"/>
    <p:sldId id="260" r:id="rId10"/>
    <p:sldId id="265" r:id="rId11"/>
    <p:sldId id="26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2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5/28/2021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ncome_tax_in_India" TargetMode="External"/><Relationship Id="rId2" Type="http://schemas.openxmlformats.org/officeDocument/2006/relationships/hyperlink" Target="https://www.incometaxindiaefiling.gov.in/hom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cleartax.in/paytax/hracalculator?ref=income-tax-calcula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Income tax of a salaried person</a:t>
            </a:r>
          </a:p>
        </p:txBody>
      </p:sp>
      <p:sp>
        <p:nvSpPr>
          <p:cNvPr id="3" name="Subtitle 2"/>
          <p:cNvSpPr>
            <a:spLocks noGrp="1"/>
          </p:cNvSpPr>
          <p:nvPr>
            <p:ph type="subTitle" idx="1"/>
          </p:nvPr>
        </p:nvSpPr>
        <p:spPr/>
        <p:txBody>
          <a:bodyPr/>
          <a:lstStyle/>
          <a:p>
            <a:r>
              <a:rPr lang="en-IN" dirty="0"/>
              <a:t>Done by Sushmita Kumari &amp; Rani Kumari</a:t>
            </a:r>
          </a:p>
        </p:txBody>
      </p:sp>
    </p:spTree>
    <p:extLst>
      <p:ext uri="{BB962C8B-B14F-4D97-AF65-F5344CB8AC3E}">
        <p14:creationId xmlns:p14="http://schemas.microsoft.com/office/powerpoint/2010/main" val="2343137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1552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69418778"/>
              </p:ext>
            </p:extLst>
          </p:nvPr>
        </p:nvGraphicFramePr>
        <p:xfrm>
          <a:off x="709299" y="2076631"/>
          <a:ext cx="10034900" cy="3744731"/>
        </p:xfrm>
        <a:graphic>
          <a:graphicData uri="http://schemas.openxmlformats.org/drawingml/2006/table">
            <a:tbl>
              <a:tblPr/>
              <a:tblGrid>
                <a:gridCol w="2508725">
                  <a:extLst>
                    <a:ext uri="{9D8B030D-6E8A-4147-A177-3AD203B41FA5}">
                      <a16:colId xmlns:a16="http://schemas.microsoft.com/office/drawing/2014/main" val="20000"/>
                    </a:ext>
                  </a:extLst>
                </a:gridCol>
                <a:gridCol w="2508725">
                  <a:extLst>
                    <a:ext uri="{9D8B030D-6E8A-4147-A177-3AD203B41FA5}">
                      <a16:colId xmlns:a16="http://schemas.microsoft.com/office/drawing/2014/main" val="20001"/>
                    </a:ext>
                  </a:extLst>
                </a:gridCol>
                <a:gridCol w="2508725">
                  <a:extLst>
                    <a:ext uri="{9D8B030D-6E8A-4147-A177-3AD203B41FA5}">
                      <a16:colId xmlns:a16="http://schemas.microsoft.com/office/drawing/2014/main" val="20002"/>
                    </a:ext>
                  </a:extLst>
                </a:gridCol>
                <a:gridCol w="2508725">
                  <a:extLst>
                    <a:ext uri="{9D8B030D-6E8A-4147-A177-3AD203B41FA5}">
                      <a16:colId xmlns:a16="http://schemas.microsoft.com/office/drawing/2014/main" val="20003"/>
                    </a:ext>
                  </a:extLst>
                </a:gridCol>
              </a:tblGrid>
              <a:tr h="486815">
                <a:tc>
                  <a:txBody>
                    <a:bodyPr/>
                    <a:lstStyle/>
                    <a:p>
                      <a:pPr algn="l" fontAlgn="b"/>
                      <a:r>
                        <a:rPr lang="en-IN" sz="1800">
                          <a:effectLst/>
                        </a:rPr>
                        <a:t>Nature</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800">
                          <a:effectLst/>
                        </a:rPr>
                        <a:t>Amount</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800">
                          <a:effectLst/>
                        </a:rPr>
                        <a:t>Exemption/Deduction</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800">
                          <a:effectLst/>
                        </a:rPr>
                        <a:t>Taxable</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86815">
                <a:tc>
                  <a:txBody>
                    <a:bodyPr/>
                    <a:lstStyle/>
                    <a:p>
                      <a:pPr fontAlgn="t"/>
                      <a:r>
                        <a:rPr lang="en-IN" sz="1800">
                          <a:effectLst/>
                        </a:rPr>
                        <a:t>Basic Salary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6,00,000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6,00,000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486815">
                <a:tc>
                  <a:txBody>
                    <a:bodyPr/>
                    <a:lstStyle/>
                    <a:p>
                      <a:pPr fontAlgn="t"/>
                      <a:r>
                        <a:rPr lang="en-IN" sz="1800">
                          <a:effectLst/>
                        </a:rPr>
                        <a:t>HRA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3,00,000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1,80,000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1,20,000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86815">
                <a:tc>
                  <a:txBody>
                    <a:bodyPr/>
                    <a:lstStyle/>
                    <a:p>
                      <a:pPr fontAlgn="t"/>
                      <a:r>
                        <a:rPr lang="en-IN" sz="1800">
                          <a:effectLst/>
                        </a:rPr>
                        <a:t>Special Allowance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1,56,000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1,56,000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486815">
                <a:tc>
                  <a:txBody>
                    <a:bodyPr/>
                    <a:lstStyle/>
                    <a:p>
                      <a:pPr fontAlgn="t"/>
                      <a:r>
                        <a:rPr lang="en-IN" sz="1800">
                          <a:effectLst/>
                        </a:rPr>
                        <a:t>LTA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20,000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12,000 (bills submitted)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8,000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486815">
                <a:tc>
                  <a:txBody>
                    <a:bodyPr/>
                    <a:lstStyle/>
                    <a:p>
                      <a:pPr fontAlgn="t"/>
                      <a:r>
                        <a:rPr lang="en-IN" sz="1800">
                          <a:effectLst/>
                        </a:rPr>
                        <a:t>Standard Deduction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50,000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823841">
                <a:tc>
                  <a:txBody>
                    <a:bodyPr/>
                    <a:lstStyle/>
                    <a:p>
                      <a:pPr fontAlgn="t"/>
                      <a:r>
                        <a:rPr lang="en-US" sz="1800" b="1">
                          <a:effectLst/>
                        </a:rPr>
                        <a:t>Gross Total Income from Salary</a:t>
                      </a:r>
                      <a:endParaRPr lang="en-US" sz="180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sz="180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sz="180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b="1" dirty="0">
                          <a:effectLst/>
                        </a:rPr>
                        <a:t>8,34,000</a:t>
                      </a:r>
                      <a:endParaRPr lang="en-IN" sz="18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10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References:</a:t>
            </a:r>
            <a:br>
              <a:rPr lang="en-IN" dirty="0"/>
            </a:br>
            <a:r>
              <a:rPr lang="en-US" b="1" dirty="0"/>
              <a:t> </a:t>
            </a:r>
            <a:br>
              <a:rPr lang="en-IN" dirty="0"/>
            </a:br>
            <a:r>
              <a:rPr lang="en-US" sz="2000" u="sng" dirty="0">
                <a:hlinkClick r:id="rId2"/>
              </a:rPr>
              <a:t>https://www.incometaxindiaefiling.gov.in/home</a:t>
            </a:r>
            <a:br>
              <a:rPr lang="en-IN" sz="2000" dirty="0"/>
            </a:br>
            <a:r>
              <a:rPr lang="en-US" sz="2000" u="sng" dirty="0">
                <a:hlinkClick r:id="rId3"/>
              </a:rPr>
              <a:t>https://en.wikipedia.org/wiki/Income_tax_in_India</a:t>
            </a:r>
            <a:br>
              <a:rPr lang="en-IN" sz="2000" dirty="0"/>
            </a:br>
            <a:r>
              <a:rPr lang="en-US" sz="2000" dirty="0"/>
              <a:t>https://youtu.be/Hr4UuuClgnA</a:t>
            </a:r>
            <a:endParaRPr lang="en-IN" sz="2000" dirty="0"/>
          </a:p>
        </p:txBody>
      </p:sp>
    </p:spTree>
    <p:extLst>
      <p:ext uri="{BB962C8B-B14F-4D97-AF65-F5344CB8AC3E}">
        <p14:creationId xmlns:p14="http://schemas.microsoft.com/office/powerpoint/2010/main" val="335345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8505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calculate income tax?</a:t>
            </a:r>
          </a:p>
        </p:txBody>
      </p:sp>
      <p:sp>
        <p:nvSpPr>
          <p:cNvPr id="3" name="Content Placeholder 2"/>
          <p:cNvSpPr>
            <a:spLocks noGrp="1"/>
          </p:cNvSpPr>
          <p:nvPr>
            <p:ph idx="1"/>
          </p:nvPr>
        </p:nvSpPr>
        <p:spPr/>
        <p:txBody>
          <a:bodyPr/>
          <a:lstStyle/>
          <a:p>
            <a:r>
              <a:rPr lang="en-US" dirty="0"/>
              <a:t>Income from salary is the sum of Basic salary + HRA + Special Allowance + Transport Allowance + any other allowance. Some components of your salary are exempt from tax, such as telephone bills reimbursement, leave travel allowance. If you receive HRA and live on rent, you can claim exemption on HRA. Calculate exempt portion of HRA, by using this </a:t>
            </a:r>
            <a:r>
              <a:rPr lang="en-US" dirty="0">
                <a:hlinkClick r:id="rId2"/>
              </a:rPr>
              <a:t>HRA Calculator</a:t>
            </a:r>
            <a:r>
              <a:rPr lang="en-US" dirty="0"/>
              <a:t>.</a:t>
            </a:r>
            <a:endParaRPr lang="en-IN" dirty="0"/>
          </a:p>
        </p:txBody>
      </p:sp>
    </p:spTree>
    <p:extLst>
      <p:ext uri="{BB962C8B-B14F-4D97-AF65-F5344CB8AC3E}">
        <p14:creationId xmlns:p14="http://schemas.microsoft.com/office/powerpoint/2010/main" val="410968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8819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AF4BDF-1567-4A8E-92E7-39ABD8708CE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1734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0821454"/>
              </p:ext>
            </p:extLst>
          </p:nvPr>
        </p:nvGraphicFramePr>
        <p:xfrm>
          <a:off x="2284949" y="2285743"/>
          <a:ext cx="7346160" cy="4166333"/>
        </p:xfrm>
        <a:graphic>
          <a:graphicData uri="http://schemas.openxmlformats.org/drawingml/2006/table">
            <a:tbl>
              <a:tblPr/>
              <a:tblGrid>
                <a:gridCol w="2448720">
                  <a:extLst>
                    <a:ext uri="{9D8B030D-6E8A-4147-A177-3AD203B41FA5}">
                      <a16:colId xmlns:a16="http://schemas.microsoft.com/office/drawing/2014/main" val="20000"/>
                    </a:ext>
                  </a:extLst>
                </a:gridCol>
                <a:gridCol w="2448720">
                  <a:extLst>
                    <a:ext uri="{9D8B030D-6E8A-4147-A177-3AD203B41FA5}">
                      <a16:colId xmlns:a16="http://schemas.microsoft.com/office/drawing/2014/main" val="20001"/>
                    </a:ext>
                  </a:extLst>
                </a:gridCol>
                <a:gridCol w="2448720">
                  <a:extLst>
                    <a:ext uri="{9D8B030D-6E8A-4147-A177-3AD203B41FA5}">
                      <a16:colId xmlns:a16="http://schemas.microsoft.com/office/drawing/2014/main" val="20002"/>
                    </a:ext>
                  </a:extLst>
                </a:gridCol>
              </a:tblGrid>
              <a:tr h="410312">
                <a:tc>
                  <a:txBody>
                    <a:bodyPr/>
                    <a:lstStyle/>
                    <a:p>
                      <a:pPr fontAlgn="t"/>
                      <a:r>
                        <a:rPr lang="en-IN" sz="1800" dirty="0">
                          <a:effectLst/>
                        </a:rPr>
                        <a:t>Up to </a:t>
                      </a:r>
                      <a:r>
                        <a:rPr lang="en-IN" sz="1800" dirty="0" err="1">
                          <a:effectLst/>
                        </a:rPr>
                        <a:t>Rs</a:t>
                      </a:r>
                      <a:r>
                        <a:rPr lang="en-IN" sz="1800" dirty="0">
                          <a:effectLst/>
                        </a:rPr>
                        <a:t> 2,50,000</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Exempt from tax</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0</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694389">
                <a:tc>
                  <a:txBody>
                    <a:bodyPr/>
                    <a:lstStyle/>
                    <a:p>
                      <a:pPr fontAlgn="t"/>
                      <a:r>
                        <a:rPr lang="en-US" sz="1800" dirty="0" err="1">
                          <a:effectLst/>
                        </a:rPr>
                        <a:t>Rs</a:t>
                      </a:r>
                      <a:r>
                        <a:rPr lang="en-US" sz="1800" dirty="0">
                          <a:effectLst/>
                        </a:rPr>
                        <a:t> 2,50,000 to </a:t>
                      </a:r>
                      <a:r>
                        <a:rPr lang="en-US" sz="1800" dirty="0" err="1">
                          <a:effectLst/>
                        </a:rPr>
                        <a:t>Rs</a:t>
                      </a:r>
                      <a:r>
                        <a:rPr lang="en-US" sz="1800" dirty="0">
                          <a:effectLst/>
                        </a:rPr>
                        <a:t> 5,00,000</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dirty="0">
                          <a:effectLst/>
                        </a:rPr>
                        <a:t>5% (5% of </a:t>
                      </a:r>
                      <a:r>
                        <a:rPr lang="en-US" sz="1800" dirty="0" err="1">
                          <a:effectLst/>
                        </a:rPr>
                        <a:t>Rs</a:t>
                      </a:r>
                      <a:r>
                        <a:rPr lang="en-US" sz="1800" dirty="0">
                          <a:effectLst/>
                        </a:rPr>
                        <a:t> 5,00,000 less </a:t>
                      </a:r>
                      <a:r>
                        <a:rPr lang="en-US" sz="1800" dirty="0" err="1">
                          <a:effectLst/>
                        </a:rPr>
                        <a:t>Rs</a:t>
                      </a:r>
                      <a:r>
                        <a:rPr lang="en-US" sz="1800" dirty="0">
                          <a:effectLst/>
                        </a:rPr>
                        <a:t> 2,50,000)</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12,500</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78465">
                <a:tc>
                  <a:txBody>
                    <a:bodyPr/>
                    <a:lstStyle/>
                    <a:p>
                      <a:pPr fontAlgn="t"/>
                      <a:r>
                        <a:rPr lang="en-US" sz="1800">
                          <a:effectLst/>
                        </a:rPr>
                        <a:t>Rs 5,00,000 to Rs 10,00,000</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20% (20% of Rs 6,82,000 less Rs 5,00,000)</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36,400</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694389">
                <a:tc>
                  <a:txBody>
                    <a:bodyPr/>
                    <a:lstStyle/>
                    <a:p>
                      <a:pPr fontAlgn="t"/>
                      <a:r>
                        <a:rPr lang="en-US" sz="1800">
                          <a:effectLst/>
                        </a:rPr>
                        <a:t>More than Rs Rs 10,00,000</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30% (nil)</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0</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94389">
                <a:tc>
                  <a:txBody>
                    <a:bodyPr/>
                    <a:lstStyle/>
                    <a:p>
                      <a:pPr fontAlgn="t"/>
                      <a:r>
                        <a:rPr lang="en-IN" sz="1800">
                          <a:effectLst/>
                        </a:rPr>
                        <a:t>Cess</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4% of total tax (4% of Rs 12,500 + Rs 36,400)</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1,956</a:t>
                      </a: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694389">
                <a:tc>
                  <a:txBody>
                    <a:bodyPr/>
                    <a:lstStyle/>
                    <a:p>
                      <a:pPr fontAlgn="t"/>
                      <a:r>
                        <a:rPr lang="en-IN" sz="1800" b="1">
                          <a:effectLst/>
                        </a:rPr>
                        <a:t>Total Income Tax</a:t>
                      </a:r>
                      <a:endParaRPr lang="en-IN" sz="1800">
                        <a:effectLst/>
                      </a:endParaRP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b="1">
                          <a:effectLst/>
                        </a:rPr>
                        <a:t>Rs 12,500 + Rs 36,400 + 1,956</a:t>
                      </a:r>
                      <a:endParaRPr lang="en-IN" sz="1800">
                        <a:effectLst/>
                      </a:endParaRP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b="1" dirty="0" err="1">
                          <a:effectLst/>
                        </a:rPr>
                        <a:t>Rs</a:t>
                      </a:r>
                      <a:r>
                        <a:rPr lang="en-IN" sz="1800" b="1" dirty="0">
                          <a:effectLst/>
                        </a:rPr>
                        <a:t> 50,856</a:t>
                      </a:r>
                      <a:endParaRPr lang="en-IN" sz="1800" dirty="0">
                        <a:effectLst/>
                      </a:endParaRPr>
                    </a:p>
                  </a:txBody>
                  <a:tcPr marL="60950" marR="60950" marT="60950" marB="6095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2284413" y="2252990"/>
            <a:ext cx="1965603"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rgbClr val="2B2F32"/>
                </a:solidFill>
                <a:effectLst/>
                <a:latin typeface="Arial" panose="020B0604020202020204" pitchFamily="34" charset="0"/>
                <a:cs typeface="Arial" panose="020B0604020202020204" pitchFamily="34" charset="0"/>
              </a:rPr>
              <a:t>How to calculate income tax </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7D12CB27-AC2D-41C7-9BDF-2B06D4964ECF}"/>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135274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7572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deduction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7909983"/>
              </p:ext>
            </p:extLst>
          </p:nvPr>
        </p:nvGraphicFramePr>
        <p:xfrm>
          <a:off x="3215059" y="2286000"/>
          <a:ext cx="5338020" cy="4022725"/>
        </p:xfrm>
        <a:graphic>
          <a:graphicData uri="http://schemas.openxmlformats.org/drawingml/2006/table">
            <a:tbl>
              <a:tblPr/>
              <a:tblGrid>
                <a:gridCol w="1334505">
                  <a:extLst>
                    <a:ext uri="{9D8B030D-6E8A-4147-A177-3AD203B41FA5}">
                      <a16:colId xmlns:a16="http://schemas.microsoft.com/office/drawing/2014/main" val="20000"/>
                    </a:ext>
                  </a:extLst>
                </a:gridCol>
                <a:gridCol w="1334505">
                  <a:extLst>
                    <a:ext uri="{9D8B030D-6E8A-4147-A177-3AD203B41FA5}">
                      <a16:colId xmlns:a16="http://schemas.microsoft.com/office/drawing/2014/main" val="20001"/>
                    </a:ext>
                  </a:extLst>
                </a:gridCol>
                <a:gridCol w="1334505">
                  <a:extLst>
                    <a:ext uri="{9D8B030D-6E8A-4147-A177-3AD203B41FA5}">
                      <a16:colId xmlns:a16="http://schemas.microsoft.com/office/drawing/2014/main" val="20002"/>
                    </a:ext>
                  </a:extLst>
                </a:gridCol>
                <a:gridCol w="1334505">
                  <a:extLst>
                    <a:ext uri="{9D8B030D-6E8A-4147-A177-3AD203B41FA5}">
                      <a16:colId xmlns:a16="http://schemas.microsoft.com/office/drawing/2014/main" val="20003"/>
                    </a:ext>
                  </a:extLst>
                </a:gridCol>
              </a:tblGrid>
              <a:tr h="700587">
                <a:tc>
                  <a:txBody>
                    <a:bodyPr/>
                    <a:lstStyle/>
                    <a:p>
                      <a:pPr algn="l" fontAlgn="b"/>
                      <a:r>
                        <a:rPr lang="en-IN" sz="1300" dirty="0">
                          <a:effectLst/>
                        </a:rPr>
                        <a:t>Nature</a:t>
                      </a:r>
                    </a:p>
                  </a:txBody>
                  <a:tcPr marL="45199" marR="45199" marT="45199" marB="45199"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F0535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300">
                          <a:effectLst/>
                        </a:rPr>
                        <a:t>Maximum Deduction</a:t>
                      </a:r>
                    </a:p>
                  </a:txBody>
                  <a:tcPr marL="45199" marR="45199" marT="45199" marB="45199"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98545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endParaRPr lang="en-IN" sz="1300" dirty="0">
                        <a:effectLst/>
                      </a:endParaRPr>
                    </a:p>
                  </a:txBody>
                  <a:tcPr marL="45199" marR="45199" marT="45199" marB="45199"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28555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endParaRPr lang="en-IN" sz="1300" dirty="0">
                        <a:effectLst/>
                      </a:endParaRPr>
                    </a:p>
                  </a:txBody>
                  <a:tcPr marL="45199" marR="45199" marT="45199" marB="45199"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98545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27756">
                <a:tc>
                  <a:txBody>
                    <a:bodyPr/>
                    <a:lstStyle/>
                    <a:p>
                      <a:pPr fontAlgn="t"/>
                      <a:r>
                        <a:rPr lang="en-IN" sz="1300" b="1" dirty="0">
                          <a:effectLst/>
                        </a:rPr>
                        <a:t>Section 80C</a:t>
                      </a:r>
                      <a:endParaRPr lang="en-IN" sz="1300" dirty="0">
                        <a:effectLst/>
                      </a:endParaRPr>
                    </a:p>
                  </a:txBody>
                  <a:tcPr marL="45199" marR="45199" marT="45199" marB="4519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300">
                          <a:effectLst/>
                        </a:rPr>
                        <a:t>Rs.1,50,000</a:t>
                      </a:r>
                    </a:p>
                  </a:txBody>
                  <a:tcPr marL="45199" marR="45199" marT="45199" marB="4519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300" dirty="0">
                        <a:effectLst/>
                      </a:endParaRPr>
                    </a:p>
                  </a:txBody>
                  <a:tcPr marL="45199" marR="45199" marT="45199" marB="4519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IN" sz="1300" dirty="0">
                        <a:effectLst/>
                      </a:endParaRPr>
                    </a:p>
                  </a:txBody>
                  <a:tcPr marL="45199" marR="45199" marT="45199" marB="4519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700587">
                <a:tc>
                  <a:txBody>
                    <a:bodyPr/>
                    <a:lstStyle/>
                    <a:p>
                      <a:pPr fontAlgn="t"/>
                      <a:r>
                        <a:rPr lang="en-IN" sz="1300" b="1">
                          <a:effectLst/>
                        </a:rPr>
                        <a:t>Section 80D</a:t>
                      </a:r>
                      <a:endParaRPr lang="en-IN" sz="1300">
                        <a:effectLst/>
                      </a:endParaRPr>
                    </a:p>
                  </a:txBody>
                  <a:tcPr marL="45199" marR="45199" marT="45199" marB="4519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fontAlgn="t"/>
                      <a:r>
                        <a:rPr lang="en-IN" sz="1300">
                          <a:effectLst/>
                        </a:rPr>
                        <a:t>Rs 25,000 for self Rs 50,000 for parents</a:t>
                      </a:r>
                    </a:p>
                  </a:txBody>
                  <a:tcPr marL="45199" marR="45199" marT="45199" marB="4519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fontAlgn="t"/>
                      <a:endParaRPr lang="en-IN" sz="1300" dirty="0">
                        <a:effectLst/>
                      </a:endParaRPr>
                    </a:p>
                  </a:txBody>
                  <a:tcPr marL="45199" marR="45199" marT="45199" marB="4519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fontAlgn="t"/>
                      <a:endParaRPr lang="en-IN" sz="1300" dirty="0">
                        <a:effectLst/>
                      </a:endParaRPr>
                    </a:p>
                  </a:txBody>
                  <a:tcPr marL="45199" marR="45199" marT="45199" marB="4519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293795">
                <a:tc>
                  <a:txBody>
                    <a:bodyPr/>
                    <a:lstStyle/>
                    <a:p>
                      <a:pPr fontAlgn="t"/>
                      <a:r>
                        <a:rPr lang="en-IN" sz="1300" b="1">
                          <a:effectLst/>
                        </a:rPr>
                        <a:t>Section 80TTA</a:t>
                      </a:r>
                      <a:endParaRPr lang="en-IN" sz="1300">
                        <a:effectLst/>
                      </a:endParaRPr>
                    </a:p>
                  </a:txBody>
                  <a:tcPr marL="45199" marR="45199" marT="45199" marB="4519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300">
                          <a:effectLst/>
                        </a:rPr>
                        <a:t>10,000</a:t>
                      </a:r>
                    </a:p>
                  </a:txBody>
                  <a:tcPr marL="45199" marR="45199" marT="45199" marB="4519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endParaRPr lang="en-IN" sz="1300"/>
                    </a:p>
                  </a:txBody>
                  <a:tcPr marL="67799" marR="67799" marT="33899" marB="33899">
                    <a:lnL w="7620" cap="flat" cmpd="sng" algn="ctr">
                      <a:solidFill>
                        <a:srgbClr val="DDDDDD"/>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tc>
                  <a:txBody>
                    <a:bodyPr/>
                    <a:lstStyle/>
                    <a:p>
                      <a:endParaRPr lang="en-IN" sz="1300" dirty="0"/>
                    </a:p>
                  </a:txBody>
                  <a:tcPr marL="67799" marR="67799" marT="33899" marB="33899">
                    <a:lnT w="762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241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calculate</a:t>
            </a:r>
          </a:p>
        </p:txBody>
      </p:sp>
      <p:graphicFrame>
        <p:nvGraphicFramePr>
          <p:cNvPr id="4" name="Content Placeholder 3"/>
          <p:cNvGraphicFramePr>
            <a:graphicFrameLocks noGrp="1"/>
          </p:cNvGraphicFramePr>
          <p:nvPr>
            <p:ph idx="1"/>
          </p:nvPr>
        </p:nvGraphicFramePr>
        <p:xfrm>
          <a:off x="1023939" y="2773362"/>
          <a:ext cx="9720260" cy="3048000"/>
        </p:xfrm>
        <a:graphic>
          <a:graphicData uri="http://schemas.openxmlformats.org/drawingml/2006/table">
            <a:tbl>
              <a:tblPr/>
              <a:tblGrid>
                <a:gridCol w="2430065">
                  <a:extLst>
                    <a:ext uri="{9D8B030D-6E8A-4147-A177-3AD203B41FA5}">
                      <a16:colId xmlns:a16="http://schemas.microsoft.com/office/drawing/2014/main" val="20000"/>
                    </a:ext>
                  </a:extLst>
                </a:gridCol>
                <a:gridCol w="2430065">
                  <a:extLst>
                    <a:ext uri="{9D8B030D-6E8A-4147-A177-3AD203B41FA5}">
                      <a16:colId xmlns:a16="http://schemas.microsoft.com/office/drawing/2014/main" val="20001"/>
                    </a:ext>
                  </a:extLst>
                </a:gridCol>
                <a:gridCol w="2430065">
                  <a:extLst>
                    <a:ext uri="{9D8B030D-6E8A-4147-A177-3AD203B41FA5}">
                      <a16:colId xmlns:a16="http://schemas.microsoft.com/office/drawing/2014/main" val="20002"/>
                    </a:ext>
                  </a:extLst>
                </a:gridCol>
                <a:gridCol w="2430065">
                  <a:extLst>
                    <a:ext uri="{9D8B030D-6E8A-4147-A177-3AD203B41FA5}">
                      <a16:colId xmlns:a16="http://schemas.microsoft.com/office/drawing/2014/main" val="20003"/>
                    </a:ext>
                  </a:extLst>
                </a:gridCol>
              </a:tblGrid>
              <a:tr h="396240">
                <a:tc>
                  <a:txBody>
                    <a:bodyPr/>
                    <a:lstStyle/>
                    <a:p>
                      <a:pPr algn="l" fontAlgn="b"/>
                      <a:r>
                        <a:rPr lang="en-IN" sz="1800" dirty="0">
                          <a:effectLst/>
                        </a:rPr>
                        <a:t>Nature</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800">
                          <a:effectLst/>
                        </a:rPr>
                        <a:t>Amount</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800">
                          <a:effectLst/>
                        </a:rPr>
                        <a:t>Exemption/Deduction</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800" dirty="0">
                          <a:effectLst/>
                        </a:rPr>
                        <a:t>Taxable</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96240">
                <a:tc>
                  <a:txBody>
                    <a:bodyPr/>
                    <a:lstStyle/>
                    <a:p>
                      <a:pPr fontAlgn="t"/>
                      <a:r>
                        <a:rPr lang="en-IN" sz="1800">
                          <a:effectLst/>
                        </a:rPr>
                        <a:t>Basic Salary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6,00,000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6,00,000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96240">
                <a:tc>
                  <a:txBody>
                    <a:bodyPr/>
                    <a:lstStyle/>
                    <a:p>
                      <a:pPr fontAlgn="t"/>
                      <a:r>
                        <a:rPr lang="en-IN" sz="1800">
                          <a:effectLst/>
                        </a:rPr>
                        <a:t>HRA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3,00,000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1,80,000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1,20,000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96240">
                <a:tc>
                  <a:txBody>
                    <a:bodyPr/>
                    <a:lstStyle/>
                    <a:p>
                      <a:pPr fontAlgn="t"/>
                      <a:r>
                        <a:rPr lang="en-IN" sz="1800">
                          <a:effectLst/>
                        </a:rPr>
                        <a:t>Special Allowance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1,56,000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1,56,000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96240">
                <a:tc>
                  <a:txBody>
                    <a:bodyPr/>
                    <a:lstStyle/>
                    <a:p>
                      <a:pPr fontAlgn="t"/>
                      <a:r>
                        <a:rPr lang="en-IN" sz="1800">
                          <a:effectLst/>
                        </a:rPr>
                        <a:t>LTA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20,000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12,000 (bills submitted)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8,000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396240">
                <a:tc>
                  <a:txBody>
                    <a:bodyPr/>
                    <a:lstStyle/>
                    <a:p>
                      <a:pPr fontAlgn="t"/>
                      <a:r>
                        <a:rPr lang="en-IN" sz="1800">
                          <a:effectLst/>
                        </a:rPr>
                        <a:t>Standard Deduction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50,000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670560">
                <a:tc>
                  <a:txBody>
                    <a:bodyPr/>
                    <a:lstStyle/>
                    <a:p>
                      <a:pPr fontAlgn="t"/>
                      <a:r>
                        <a:rPr lang="en-US" sz="1800" b="1">
                          <a:effectLst/>
                        </a:rPr>
                        <a:t>Gross Total Income from Salary</a:t>
                      </a:r>
                      <a:endParaRPr lang="en-US" sz="180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sz="180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sz="180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b="1" dirty="0">
                          <a:effectLst/>
                        </a:rPr>
                        <a:t>8,34,000</a:t>
                      </a:r>
                      <a:endParaRPr lang="en-IN" sz="18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98146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0</TotalTime>
  <Words>280</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Income tax of a salaried person</vt:lpstr>
      <vt:lpstr>PowerPoint Presentation</vt:lpstr>
      <vt:lpstr>How to calculate income tax?</vt:lpstr>
      <vt:lpstr>PowerPoint Presentation</vt:lpstr>
      <vt:lpstr>PowerPoint Presentation</vt:lpstr>
      <vt:lpstr>PowerPoint Presentation</vt:lpstr>
      <vt:lpstr>PowerPoint Presentation</vt:lpstr>
      <vt:lpstr>deduction</vt:lpstr>
      <vt:lpstr>How to calculate</vt:lpstr>
      <vt:lpstr>PowerPoint Presentation</vt:lpstr>
      <vt:lpstr>PowerPoint Presentation</vt:lpstr>
      <vt:lpstr>References:   https://www.incometaxindiaefiling.gov.in/home https://en.wikipedia.org/wiki/Income_tax_in_India https://youtu.be/Hr4UuuClgnA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tax of a salaried person</dc:title>
  <dc:creator>Rani kumari</dc:creator>
  <cp:lastModifiedBy>Sushmita  Kumari</cp:lastModifiedBy>
  <cp:revision>3</cp:revision>
  <dcterms:created xsi:type="dcterms:W3CDTF">2019-11-14T08:27:10Z</dcterms:created>
  <dcterms:modified xsi:type="dcterms:W3CDTF">2021-05-28T09:45:53Z</dcterms:modified>
</cp:coreProperties>
</file>