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57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2" r:id="rId6"/>
    <p:sldId id="264" r:id="rId7"/>
    <p:sldId id="265" r:id="rId8"/>
    <p:sldId id="273" r:id="rId9"/>
    <p:sldId id="269" r:id="rId10"/>
    <p:sldId id="266" r:id="rId11"/>
    <p:sldId id="270" r:id="rId12"/>
    <p:sldId id="271" r:id="rId13"/>
    <p:sldId id="275" r:id="rId14"/>
    <p:sldId id="272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38802-F28A-42D1-9BCA-40E34B52D6F0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98BC-2DB8-47A3-A77F-B9E32C266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94D-BDB5-4811-AA4A-B25E4EF28521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1A04-13E8-48CD-97F9-AC2568E1A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19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66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979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9784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19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39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223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73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3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45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2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52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34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58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52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0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30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482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procus.com/what-is-a-piezoelectric-sensor-circuit-specifications-and-applications/" TargetMode="External"/><Relationship Id="rId2" Type="http://schemas.openxmlformats.org/officeDocument/2006/relationships/hyperlink" Target="https://nevonprojects.com/peizo-based-visitor-sensing-welcome-mat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ssuu.com/ijsrd/docs/ijsrdv4i11174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788D5DFD-FA42-4EB0-B24E-4180C0CC5A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CC864817-5955-484B-9D1F-9BC8DB7398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2">
              <a:extLst>
                <a:ext uri="{FF2B5EF4-FFF2-40B4-BE49-F238E27FC236}">
                  <a16:creationId xmlns="" xmlns:a16="http://schemas.microsoft.com/office/drawing/2014/main" id="{280C083F-71A6-4E55-AE35-586518FE29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>
            <a:blip r:embed="rId3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Lightbulb">
            <a:extLst>
              <a:ext uri="{FF2B5EF4-FFF2-40B4-BE49-F238E27FC236}">
                <a16:creationId xmlns="" xmlns:a16="http://schemas.microsoft.com/office/drawing/2014/main" id="{AC06F95D-BA5D-4DEE-93EF-3FE3173D13F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" y="-6610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D44056DF-7985-4692-968A-466E9E6AF7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="" xmlns:a16="http://schemas.microsoft.com/office/drawing/2014/main" id="{B414A174-532A-4602-934F-9858D1D868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="" xmlns:a16="http://schemas.microsoft.com/office/drawing/2014/main" id="{940B0C0C-7F94-4725-8108-62B3B7A5AE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="" xmlns:a16="http://schemas.microsoft.com/office/drawing/2014/main" id="{367EAC5B-1891-480A-A3AD-B9F6A88FAC5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8" name="Freeform 33">
                <a:extLst>
                  <a:ext uri="{FF2B5EF4-FFF2-40B4-BE49-F238E27FC236}">
                    <a16:creationId xmlns="" xmlns:a16="http://schemas.microsoft.com/office/drawing/2014/main" id="{E33FF633-15BA-464F-8F5B-26C56665F79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9" name="Freeform 34">
                <a:extLst>
                  <a:ext uri="{FF2B5EF4-FFF2-40B4-BE49-F238E27FC236}">
                    <a16:creationId xmlns="" xmlns:a16="http://schemas.microsoft.com/office/drawing/2014/main" id="{0C949DF6-E66B-4DB8-AB52-30CA781B483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0" name="Freeform 37">
                <a:extLst>
                  <a:ext uri="{FF2B5EF4-FFF2-40B4-BE49-F238E27FC236}">
                    <a16:creationId xmlns="" xmlns:a16="http://schemas.microsoft.com/office/drawing/2014/main" id="{309C2298-5EF9-4B09-8995-014F6D3BFF5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1" name="Freeform 35">
                <a:extLst>
                  <a:ext uri="{FF2B5EF4-FFF2-40B4-BE49-F238E27FC236}">
                    <a16:creationId xmlns="" xmlns:a16="http://schemas.microsoft.com/office/drawing/2014/main" id="{319B2AFC-EBFF-477C-A364-6D575BE5AA0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2" name="Freeform 36">
                <a:extLst>
                  <a:ext uri="{FF2B5EF4-FFF2-40B4-BE49-F238E27FC236}">
                    <a16:creationId xmlns="" xmlns:a16="http://schemas.microsoft.com/office/drawing/2014/main" id="{CC6B7D67-F2F8-4B07-B954-EAC9135B2BB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3" name="Freeform 38">
                <a:extLst>
                  <a:ext uri="{FF2B5EF4-FFF2-40B4-BE49-F238E27FC236}">
                    <a16:creationId xmlns="" xmlns:a16="http://schemas.microsoft.com/office/drawing/2014/main" id="{7FF1659D-33DA-4F62-8567-A54020D2E28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4" name="Freeform 39">
                <a:extLst>
                  <a:ext uri="{FF2B5EF4-FFF2-40B4-BE49-F238E27FC236}">
                    <a16:creationId xmlns="" xmlns:a16="http://schemas.microsoft.com/office/drawing/2014/main" id="{9110F572-DC3D-4AB3-B731-B73BD650576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5" name="Freeform 40">
                <a:extLst>
                  <a:ext uri="{FF2B5EF4-FFF2-40B4-BE49-F238E27FC236}">
                    <a16:creationId xmlns="" xmlns:a16="http://schemas.microsoft.com/office/drawing/2014/main" id="{A2F7D0E9-68CE-40F9-B0E9-F915103ECF7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6" name="Rectangle 41">
                <a:extLst>
                  <a:ext uri="{FF2B5EF4-FFF2-40B4-BE49-F238E27FC236}">
                    <a16:creationId xmlns="" xmlns:a16="http://schemas.microsoft.com/office/drawing/2014/main" id="{AB69A438-1FB7-454A-A3E9-0C329643CD4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7" name="Freeform 32">
                <a:extLst>
                  <a:ext uri="{FF2B5EF4-FFF2-40B4-BE49-F238E27FC236}">
                    <a16:creationId xmlns="" xmlns:a16="http://schemas.microsoft.com/office/drawing/2014/main" id="{E64598D0-3A2C-4570-9E7C-C52C89549B4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8" name="Freeform 33">
                <a:extLst>
                  <a:ext uri="{FF2B5EF4-FFF2-40B4-BE49-F238E27FC236}">
                    <a16:creationId xmlns="" xmlns:a16="http://schemas.microsoft.com/office/drawing/2014/main" id="{CC17CF42-8908-477B-9F36-DA1306CA010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9" name="Freeform 34">
                <a:extLst>
                  <a:ext uri="{FF2B5EF4-FFF2-40B4-BE49-F238E27FC236}">
                    <a16:creationId xmlns="" xmlns:a16="http://schemas.microsoft.com/office/drawing/2014/main" id="{A2457851-D4A0-404C-BF3F-99AE00B9E96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0" name="Freeform 37">
                <a:extLst>
                  <a:ext uri="{FF2B5EF4-FFF2-40B4-BE49-F238E27FC236}">
                    <a16:creationId xmlns="" xmlns:a16="http://schemas.microsoft.com/office/drawing/2014/main" id="{ECC300FA-EE4A-489E-9A47-79BEBF05DCE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1" name="Freeform 35">
                <a:extLst>
                  <a:ext uri="{FF2B5EF4-FFF2-40B4-BE49-F238E27FC236}">
                    <a16:creationId xmlns="" xmlns:a16="http://schemas.microsoft.com/office/drawing/2014/main" id="{0D1F26E2-902B-416B-A1DB-80DAF78D8B8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2" name="Freeform 36">
                <a:extLst>
                  <a:ext uri="{FF2B5EF4-FFF2-40B4-BE49-F238E27FC236}">
                    <a16:creationId xmlns="" xmlns:a16="http://schemas.microsoft.com/office/drawing/2014/main" id="{491346A0-BF6D-45A5-806A-2150768722C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3" name="Freeform 38">
                <a:extLst>
                  <a:ext uri="{FF2B5EF4-FFF2-40B4-BE49-F238E27FC236}">
                    <a16:creationId xmlns="" xmlns:a16="http://schemas.microsoft.com/office/drawing/2014/main" id="{A8A5AAC9-38FD-4A03-AB91-236F2AAC625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4" name="Freeform 39">
                <a:extLst>
                  <a:ext uri="{FF2B5EF4-FFF2-40B4-BE49-F238E27FC236}">
                    <a16:creationId xmlns="" xmlns:a16="http://schemas.microsoft.com/office/drawing/2014/main" id="{7AD4105C-55AA-47FF-AC5D-5BCB0B78CDC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5" name="Freeform 40">
                <a:extLst>
                  <a:ext uri="{FF2B5EF4-FFF2-40B4-BE49-F238E27FC236}">
                    <a16:creationId xmlns="" xmlns:a16="http://schemas.microsoft.com/office/drawing/2014/main" id="{1C4B42B1-B112-4057-82C3-E5AF3BC7F6D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6" name="Rectangle 41">
                <a:extLst>
                  <a:ext uri="{FF2B5EF4-FFF2-40B4-BE49-F238E27FC236}">
                    <a16:creationId xmlns="" xmlns:a16="http://schemas.microsoft.com/office/drawing/2014/main" id="{C8B37395-3651-4E66-A62E-31529FABC8C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</p:grpSp>
      </p:grp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6B6D540F-1E2F-416F-819F-D8216BC8F3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91193" y="2559510"/>
            <a:ext cx="663515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AUTOMATIC ALARM </a:t>
            </a:r>
          </a:p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USING PIEZO SENSOR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538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03631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30915" y="944479"/>
            <a:ext cx="38619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REFERENCES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84218" y="1951611"/>
            <a:ext cx="928254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Maradamma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Y, Rajiv K,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Nissarahmad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Sattyashree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Kandagal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S.S. (2016,June).                                                  Generation and Storage of Electricity by Ambient Vibrations and Pressure by Using Piezoelectric Devices. 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ICITER-C117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.[online].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11(2).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pp. 874- 880.</a:t>
            </a:r>
          </a:p>
          <a:p>
            <a:pPr lvl="0"/>
            <a:endParaRPr lang="en-US" b="1" dirty="0" smtClean="0">
              <a:hlinkClick r:id="rId2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Goudy Old Style" panose="02020502050305020303" pitchFamily="18" charset="0"/>
                <a:hlinkClick r:id="rId2"/>
              </a:rPr>
              <a:t>https</a:t>
            </a:r>
            <a:r>
              <a:rPr lang="en-US" sz="2000" b="1" dirty="0">
                <a:latin typeface="Goudy Old Style" panose="02020502050305020303" pitchFamily="18" charset="0"/>
                <a:hlinkClick r:id="rId2"/>
              </a:rPr>
              <a:t>://</a:t>
            </a:r>
            <a:r>
              <a:rPr lang="en-US" sz="2000" b="1" dirty="0" smtClean="0">
                <a:latin typeface="Goudy Old Style" panose="02020502050305020303" pitchFamily="18" charset="0"/>
                <a:hlinkClick r:id="rId2"/>
              </a:rPr>
              <a:t>nevonprojects.com/peizo-based-visitor-sensing-welcome-mat/</a:t>
            </a:r>
            <a:endParaRPr lang="en-US" sz="2000" b="1" dirty="0" smtClean="0">
              <a:latin typeface="Goudy Old Style" panose="02020502050305020303" pitchFamily="18" charset="0"/>
            </a:endParaRPr>
          </a:p>
          <a:p>
            <a:pPr lvl="0"/>
            <a:endParaRPr lang="en-US" sz="2000" dirty="0">
              <a:latin typeface="Goudy Old Style" panose="02020502050305020303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Goudy Old Style" panose="02020502050305020303" pitchFamily="18" charset="0"/>
                <a:hlinkClick r:id="rId3"/>
              </a:rPr>
              <a:t>https</a:t>
            </a:r>
            <a:r>
              <a:rPr lang="en-US" sz="2000" b="1" dirty="0">
                <a:latin typeface="Goudy Old Style" panose="02020502050305020303" pitchFamily="18" charset="0"/>
                <a:hlinkClick r:id="rId3"/>
              </a:rPr>
              <a:t>://</a:t>
            </a:r>
            <a:r>
              <a:rPr lang="en-US" sz="2000" b="1" dirty="0" smtClean="0">
                <a:latin typeface="Goudy Old Style" panose="02020502050305020303" pitchFamily="18" charset="0"/>
                <a:hlinkClick r:id="rId3"/>
              </a:rPr>
              <a:t>www.elprocus.com/what-is-a-piezoelectric-sensor-circuit-specifications-and-applications/</a:t>
            </a:r>
            <a:endParaRPr lang="en-US" sz="2000" dirty="0">
              <a:latin typeface="Goudy Old Style" panose="02020502050305020303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sz="2000" b="1" dirty="0">
              <a:latin typeface="Goudy Old Style" panose="02020502050305020303" pitchFamily="18" charset="0"/>
              <a:hlinkClick r:id="rId4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Goudy Old Style" panose="02020502050305020303" pitchFamily="18" charset="0"/>
                <a:hlinkClick r:id="rId4"/>
              </a:rPr>
              <a:t>https</a:t>
            </a:r>
            <a:r>
              <a:rPr lang="en-US" sz="2000" b="1" dirty="0">
                <a:latin typeface="Goudy Old Style" panose="02020502050305020303" pitchFamily="18" charset="0"/>
                <a:hlinkClick r:id="rId4"/>
              </a:rPr>
              <a:t>://</a:t>
            </a:r>
            <a:r>
              <a:rPr lang="en-US" sz="2000" b="1" dirty="0" smtClean="0">
                <a:latin typeface="Goudy Old Style" panose="02020502050305020303" pitchFamily="18" charset="0"/>
                <a:hlinkClick r:id="rId4"/>
              </a:rPr>
              <a:t>issuu.com/ijsrd/docs/ijsrdv4i11174</a:t>
            </a:r>
            <a:endParaRPr lang="en-US" sz="2000" dirty="0">
              <a:latin typeface="Goudy Old Style" panose="02020502050305020303" pitchFamily="18" charset="0"/>
            </a:endParaRPr>
          </a:p>
          <a:p>
            <a:pPr lvl="0"/>
            <a:endParaRPr lang="en-US" sz="2000" dirty="0"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26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0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1600" y="1173018"/>
            <a:ext cx="719512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+mj-lt"/>
              </a:rPr>
              <a:t>PRESENTED BY:-</a:t>
            </a:r>
          </a:p>
          <a:p>
            <a:endParaRPr lang="en-US" dirty="0"/>
          </a:p>
          <a:p>
            <a:r>
              <a:rPr lang="en-US" sz="2800" b="1" dirty="0" smtClean="0"/>
              <a:t>GROUP 8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ROUHI RAY(11500319065)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SUPARNA BHOWAL(11500319031)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SUSHMITA SINGH(11500319061)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SHANU MONDAL(11500320094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8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60075" y="1921164"/>
            <a:ext cx="72782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Goudy Old Style" panose="02020502050305020303" pitchFamily="18" charset="0"/>
              </a:rPr>
              <a:t>PIEZOELECTRIC SENSOR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1" dirty="0">
              <a:latin typeface="Goudy Old Style" panose="020205020503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Goudy Old Style" panose="02020502050305020303" pitchFamily="18" charset="0"/>
              </a:rPr>
              <a:t>DIODE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1" dirty="0">
              <a:latin typeface="Goudy Old Style" panose="020205020503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Goudy Old Style" panose="02020502050305020303" pitchFamily="18" charset="0"/>
              </a:rPr>
              <a:t>CAPACITORS(10</a:t>
            </a:r>
            <a:r>
              <a:rPr lang="en-US" sz="2400" b="1" dirty="0" smtClean="0">
                <a:latin typeface="Goudy Old Style" panose="02020502050305020303" pitchFamily="18" charset="0"/>
                <a:sym typeface="Symbol" panose="05050102010706020507" pitchFamily="18" charset="2"/>
              </a:rPr>
              <a:t>F)</a:t>
            </a:r>
            <a:endParaRPr lang="en-US" sz="2400" b="1" dirty="0" smtClean="0">
              <a:latin typeface="Goudy Old Style" panose="020205020503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1" dirty="0">
              <a:latin typeface="Goudy Old Style" panose="020205020503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Goudy Old Style" panose="02020502050305020303" pitchFamily="18" charset="0"/>
              </a:rPr>
              <a:t>WIRES</a:t>
            </a:r>
          </a:p>
          <a:p>
            <a:endParaRPr lang="en-US" sz="2400" b="1" dirty="0">
              <a:latin typeface="Goudy Old Style" panose="020205020503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Goudy Old Style" panose="02020502050305020303" pitchFamily="18" charset="0"/>
              </a:rPr>
              <a:t>BUZZER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1" dirty="0">
              <a:latin typeface="Goudy Old Style" panose="02020502050305020303" pitchFamily="18" charset="0"/>
            </a:endParaRPr>
          </a:p>
          <a:p>
            <a:endParaRPr lang="en-US" sz="2400" b="1" dirty="0">
              <a:latin typeface="Goudy Old Style" panose="020205020503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408357" y="646821"/>
            <a:ext cx="81511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HARDWARE COMPONENTS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957" y="1681019"/>
            <a:ext cx="3985612" cy="3168072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95228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3828" y="2468572"/>
            <a:ext cx="416652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PIEZOELECTRIC</a:t>
            </a:r>
          </a:p>
          <a:p>
            <a:pPr algn="ctr"/>
            <a:r>
              <a:rPr lang="en-US" sz="48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SENSOR</a:t>
            </a:r>
            <a:endParaRPr lang="en-U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172364" y="1450108"/>
            <a:ext cx="6234545" cy="362989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78764" y="1602125"/>
            <a:ext cx="394239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Piezoelectric pressure sensors exploit this effect by measuring the voltage across a piezoelectric element generated by the applied pressure</a:t>
            </a:r>
            <a:r>
              <a:rPr lang="en-US" sz="20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.</a:t>
            </a:r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 </a:t>
            </a:r>
            <a:endParaRPr lang="en-US" sz="2000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When </a:t>
            </a:r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a force is applied to a piezoelectric material, an electric charge is generated across the faces of the crystal. This can be measured as a voltage proportional to the </a:t>
            </a:r>
            <a:r>
              <a:rPr lang="en-US" sz="20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pressure.</a:t>
            </a:r>
            <a:endParaRPr lang="en-US" sz="20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018" y="2216331"/>
            <a:ext cx="1968873" cy="207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0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13963" y="2145345"/>
            <a:ext cx="42253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BLOCK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55" y="1145530"/>
            <a:ext cx="7841672" cy="3753957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59465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49635" y="843184"/>
            <a:ext cx="3352801" cy="4577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51170" y="890746"/>
            <a:ext cx="3451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Implementation of hardware</a:t>
            </a:r>
            <a:endParaRPr lang="en-US" sz="2000" b="1" dirty="0">
              <a:solidFill>
                <a:schemeClr val="bg1"/>
              </a:solidFill>
              <a:latin typeface="Goudy Old Style" panose="02020502050305020303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367565" y="1304443"/>
            <a:ext cx="0" cy="3786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424" y="1740119"/>
            <a:ext cx="3291221" cy="4796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49635" y="1724955"/>
            <a:ext cx="3235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Getting signals from sensors</a:t>
            </a:r>
            <a:endParaRPr lang="en-US" sz="2000" b="1" dirty="0">
              <a:solidFill>
                <a:schemeClr val="bg1"/>
              </a:solidFill>
              <a:latin typeface="Goudy Old Style" panose="02020502050305020303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402889" y="2219786"/>
            <a:ext cx="0" cy="3786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863" y="5588063"/>
            <a:ext cx="4479637" cy="4905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701" y="4672323"/>
            <a:ext cx="4326702" cy="528488"/>
          </a:xfrm>
          <a:prstGeom prst="rect">
            <a:avLst/>
          </a:prstGeom>
        </p:spPr>
      </p:pic>
      <p:sp>
        <p:nvSpPr>
          <p:cNvPr id="15" name="Diamond 14"/>
          <p:cNvSpPr/>
          <p:nvPr/>
        </p:nvSpPr>
        <p:spPr>
          <a:xfrm>
            <a:off x="5206255" y="2623582"/>
            <a:ext cx="4322619" cy="90516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997274" y="2879133"/>
            <a:ext cx="3365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Is all sensors provide signals</a:t>
            </a:r>
            <a:endParaRPr lang="en-US" sz="2000" b="1" dirty="0">
              <a:solidFill>
                <a:schemeClr val="bg1"/>
              </a:solidFill>
              <a:latin typeface="Goudy Old Style" panose="02020502050305020303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498" y="3931202"/>
            <a:ext cx="4008582" cy="449809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7430651" y="5200811"/>
            <a:ext cx="0" cy="3786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395273" y="4381011"/>
            <a:ext cx="0" cy="297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37701" y="3963271"/>
            <a:ext cx="4190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Storing energy via Piezoelectric Sensor</a:t>
            </a:r>
            <a:endParaRPr lang="en-US" sz="2000" b="1" dirty="0">
              <a:solidFill>
                <a:schemeClr val="bg1"/>
              </a:solidFill>
              <a:latin typeface="Goudy Old Style" panose="02020502050305020303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37701" y="4736512"/>
            <a:ext cx="4541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Conversion of energy to electrical energy</a:t>
            </a:r>
            <a:endParaRPr lang="en-US" sz="2000" b="1" dirty="0">
              <a:solidFill>
                <a:schemeClr val="bg1"/>
              </a:solidFill>
              <a:latin typeface="Goudy Old Style" panose="02020502050305020303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60260" y="5636474"/>
            <a:ext cx="4570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Providing electrical energy to device</a:t>
            </a:r>
            <a:endParaRPr lang="en-US" sz="2000" b="1" dirty="0">
              <a:solidFill>
                <a:schemeClr val="bg1"/>
              </a:solidFill>
              <a:latin typeface="Goudy Old Style" panose="02020502050305020303" pitchFamily="18" charset="0"/>
            </a:endParaRPr>
          </a:p>
        </p:txBody>
      </p:sp>
      <p:cxnSp>
        <p:nvCxnSpPr>
          <p:cNvPr id="38" name="Elbow Connector 37"/>
          <p:cNvCxnSpPr/>
          <p:nvPr/>
        </p:nvCxnSpPr>
        <p:spPr>
          <a:xfrm flipV="1">
            <a:off x="9537080" y="2026656"/>
            <a:ext cx="665020" cy="108482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9071645" y="2026656"/>
            <a:ext cx="115463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445717" y="2586307"/>
            <a:ext cx="58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Goudy Old Style" panose="02020502050305020303" pitchFamily="18" charset="0"/>
              </a:rPr>
              <a:t>NO</a:t>
            </a:r>
            <a:endParaRPr lang="en-US" b="1" dirty="0">
              <a:latin typeface="Goudy Old Style" panose="02020502050305020303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08693" y="3537308"/>
            <a:ext cx="1125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Goudy Old Style" panose="02020502050305020303" pitchFamily="18" charset="0"/>
              </a:rPr>
              <a:t>YES</a:t>
            </a:r>
            <a:endParaRPr lang="en-US" sz="2000" b="1" dirty="0">
              <a:latin typeface="Goudy Old Style" panose="02020502050305020303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25139" y="2586307"/>
            <a:ext cx="32140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WORKING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488" y="3553069"/>
            <a:ext cx="188992" cy="4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24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6687" y="2440862"/>
            <a:ext cx="32517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OUTCOME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412508" y="1510530"/>
            <a:ext cx="5680364" cy="368530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948217" y="1717964"/>
            <a:ext cx="475672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In the </a:t>
            </a:r>
            <a:r>
              <a:rPr lang="en-US" sz="2000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Piezo</a:t>
            </a:r>
            <a:r>
              <a:rPr lang="en-US" sz="20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sensor, a thin membrane is placed on a massive base to transfer the applied force to the </a:t>
            </a:r>
            <a:r>
              <a:rPr lang="en-US" sz="20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piezoelectric element</a:t>
            </a:r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. </a:t>
            </a:r>
            <a:endParaRPr lang="en-US" sz="2000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endParaRPr lang="en-US" sz="20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Upon </a:t>
            </a:r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application of pressure on this thin membrane, the piezoelectric material gets loaded and starts generating electrical voltages. The produced voltage is proportional to the amount of pressure applied</a:t>
            </a:r>
            <a:r>
              <a:rPr lang="en-US" sz="20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. The electrical energy makes the buzzer on.</a:t>
            </a:r>
            <a:endParaRPr lang="en-US" sz="20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03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6069" y="1092352"/>
            <a:ext cx="45384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APPLICATIONS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Google Shape;385;p27"/>
          <p:cNvSpPr/>
          <p:nvPr/>
        </p:nvSpPr>
        <p:spPr>
          <a:xfrm>
            <a:off x="2329127" y="2895093"/>
            <a:ext cx="3075038" cy="6690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" name="Google Shape;385;p27"/>
          <p:cNvSpPr/>
          <p:nvPr/>
        </p:nvSpPr>
        <p:spPr>
          <a:xfrm>
            <a:off x="7001163" y="2887926"/>
            <a:ext cx="3870037" cy="6690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    </a:t>
            </a:r>
            <a:r>
              <a:rPr lang="en-US" sz="2400" b="1" dirty="0" smtClean="0">
                <a:latin typeface="Constantia" panose="02030602050306030303" pitchFamily="18" charset="0"/>
              </a:rPr>
              <a:t>Ultrasonic equipment</a:t>
            </a:r>
            <a:r>
              <a:rPr lang="en-US" sz="2400" b="1" dirty="0">
                <a:latin typeface="Constantia" panose="02030602050306030303" pitchFamily="18" charset="0"/>
              </a:rPr>
              <a:t> </a:t>
            </a:r>
          </a:p>
        </p:txBody>
      </p:sp>
      <p:sp>
        <p:nvSpPr>
          <p:cNvPr id="7" name="Google Shape;385;p27"/>
          <p:cNvSpPr/>
          <p:nvPr/>
        </p:nvSpPr>
        <p:spPr>
          <a:xfrm>
            <a:off x="2329127" y="4997231"/>
            <a:ext cx="3075038" cy="6690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b="1" dirty="0" smtClean="0">
                <a:latin typeface="Constantia" panose="02030602050306030303" pitchFamily="18" charset="0"/>
              </a:rPr>
              <a:t>      Alarm </a:t>
            </a:r>
            <a:r>
              <a:rPr lang="en-US" sz="2400" b="1" dirty="0">
                <a:latin typeface="Constantia" panose="02030602050306030303" pitchFamily="18" charset="0"/>
              </a:rPr>
              <a:t>clocks</a:t>
            </a:r>
          </a:p>
        </p:txBody>
      </p:sp>
      <p:sp>
        <p:nvSpPr>
          <p:cNvPr id="8" name="Google Shape;385;p27"/>
          <p:cNvSpPr/>
          <p:nvPr/>
        </p:nvSpPr>
        <p:spPr>
          <a:xfrm>
            <a:off x="7194234" y="5001670"/>
            <a:ext cx="3676966" cy="6690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 smtClean="0"/>
              <a:t>    </a:t>
            </a:r>
            <a:r>
              <a:rPr lang="en-US" sz="2400" b="1" dirty="0" smtClean="0">
                <a:latin typeface="Constantia" panose="02030602050306030303" pitchFamily="18" charset="0"/>
              </a:rPr>
              <a:t>Musical </a:t>
            </a:r>
            <a:r>
              <a:rPr lang="en-US" sz="2400" b="1" dirty="0">
                <a:latin typeface="Constantia" panose="02030602050306030303" pitchFamily="18" charset="0"/>
              </a:rPr>
              <a:t>instruments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01894" y="2991594"/>
            <a:ext cx="2630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nstantia" panose="02030602050306030303" pitchFamily="18" charset="0"/>
              </a:rPr>
              <a:t>Safety Purpose</a:t>
            </a:r>
            <a:endParaRPr lang="en-US" sz="2400" b="1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60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40914" y="1277082"/>
            <a:ext cx="42146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CONCLUSION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2764" y="2733963"/>
            <a:ext cx="8672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onstantia" panose="02030602050306030303" pitchFamily="18" charset="0"/>
              </a:rPr>
              <a:t>Piezoelectric Sensor is an effective and efficient new vibrational source which can be used as suitable renewable energy source.</a:t>
            </a:r>
            <a:endParaRPr lang="en-US" sz="24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8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05E1657-9C55-4039-B11B-1D747F480643}" vid="{86C78F3B-D1D3-410F-918B-213E2FA508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B6055E-F2DC-412A-8B07-D3793807DA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938410-2173-430A-9B92-20257D39BD88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71af3243-3dd4-4a8d-8c0d-dd76da1f02a5"/>
    <ds:schemaRef ds:uri="http://schemas.microsoft.com/office/infopath/2007/PartnerControls"/>
    <ds:schemaRef ds:uri="16c05727-aa75-4e4a-9b5f-8a80a1165891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CBD1B6F-AE5F-4B27-9BE1-4797C9BEFB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201</Words>
  <Application>Microsoft Office PowerPoint</Application>
  <PresentationFormat>Widescreen</PresentationFormat>
  <Paragraphs>60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Barlow Light</vt:lpstr>
      <vt:lpstr>Baskerville Old Face</vt:lpstr>
      <vt:lpstr>Calibri</vt:lpstr>
      <vt:lpstr>Constantia</vt:lpstr>
      <vt:lpstr>Goudy Old Style</vt:lpstr>
      <vt:lpstr>Symbol</vt:lpstr>
      <vt:lpstr>Times New Roman</vt:lpstr>
      <vt:lpstr>Trebuchet MS</vt:lpstr>
      <vt:lpstr>Tw Cen MT</vt:lpstr>
      <vt:lpstr>Wingdings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2022-02-14T13:06:13Z</dcterms:created>
  <dcterms:modified xsi:type="dcterms:W3CDTF">2022-06-13T06:27:10Z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