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3B75-E0BD-4850-8420-C7B04BB30B22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AB23-7EF2-4780-A35F-4D6DE48CB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2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AB23-7EF2-4780-A35F-4D6DE48CB9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8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81697-2E4C-4E69-940D-98BF645DDEE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37515C0-067C-4543-A076-557C7B6737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/>
          <a:lstStyle/>
          <a:p>
            <a:r>
              <a:rPr lang="en-US" sz="4800" b="1" dirty="0" smtClean="0"/>
              <a:t>Code Week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>
                <a:solidFill>
                  <a:schemeClr val="tx1"/>
                </a:solidFill>
              </a:rPr>
              <a:t>SMART SIGNATURE VERIFICATION </a:t>
            </a:r>
            <a:r>
              <a:rPr lang="en-US" sz="2800" b="1" dirty="0" smtClean="0">
                <a:solidFill>
                  <a:schemeClr val="tx1"/>
                </a:solidFill>
              </a:rPr>
              <a:t>SYSTEM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05400"/>
            <a:ext cx="41910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Team Name: Driving Insights</a:t>
            </a:r>
          </a:p>
          <a:p>
            <a:r>
              <a:rPr lang="en-US" sz="2000" dirty="0" smtClean="0"/>
              <a:t>Team Member: Sushmita Mitkar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35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Limitations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sz="1800" dirty="0" smtClean="0">
                <a:solidFill>
                  <a:schemeClr val="dk1"/>
                </a:solidFill>
              </a:rPr>
              <a:t>An </a:t>
            </a:r>
            <a:r>
              <a:rPr lang="en-US" sz="1800" dirty="0">
                <a:solidFill>
                  <a:schemeClr val="dk1"/>
                </a:solidFill>
              </a:rPr>
              <a:t>incorrect signature when classified as correct would result in a greater loss for the </a:t>
            </a:r>
            <a:r>
              <a:rPr lang="en-US" sz="1800" dirty="0" smtClean="0">
                <a:solidFill>
                  <a:schemeClr val="dk1"/>
                </a:solidFill>
              </a:rPr>
              <a:t>bank</a:t>
            </a:r>
          </a:p>
          <a:p>
            <a:endParaRPr lang="en-US" sz="2000" dirty="0">
              <a:solidFill>
                <a:schemeClr val="dk1"/>
              </a:solidFill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A correct </a:t>
            </a:r>
            <a:r>
              <a:rPr lang="en-US" sz="1800" dirty="0">
                <a:solidFill>
                  <a:schemeClr val="dk1"/>
                </a:solidFill>
              </a:rPr>
              <a:t>signature when classified as </a:t>
            </a:r>
            <a:r>
              <a:rPr lang="en-US" sz="1800" dirty="0" smtClean="0">
                <a:solidFill>
                  <a:schemeClr val="dk1"/>
                </a:solidFill>
              </a:rPr>
              <a:t>incorrect </a:t>
            </a:r>
            <a:r>
              <a:rPr lang="en-US" sz="1800" dirty="0">
                <a:solidFill>
                  <a:schemeClr val="dk1"/>
                </a:solidFill>
              </a:rPr>
              <a:t>would result </a:t>
            </a:r>
            <a:r>
              <a:rPr lang="en-US" sz="1800" dirty="0" smtClean="0">
                <a:solidFill>
                  <a:schemeClr val="dk1"/>
                </a:solidFill>
              </a:rPr>
              <a:t>in loss of customer trust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8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8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 smtClean="0">
                <a:solidFill>
                  <a:schemeClr val="dk1"/>
                </a:solidFill>
              </a:rPr>
              <a:t>Human based evaluation for signatures marked as questionable depending on predicted probabilities</a:t>
            </a:r>
          </a:p>
          <a:p>
            <a:endParaRPr lang="en-US" sz="1800" dirty="0" smtClean="0">
              <a:solidFill>
                <a:schemeClr val="dk1"/>
              </a:solidFill>
            </a:endParaRPr>
          </a:p>
          <a:p>
            <a:r>
              <a:rPr lang="en-IN" sz="1800" dirty="0">
                <a:solidFill>
                  <a:srgbClr val="000000"/>
                </a:solidFill>
              </a:rPr>
              <a:t>Penalized </a:t>
            </a:r>
            <a:r>
              <a:rPr lang="en-IN" sz="1800" dirty="0" smtClean="0">
                <a:solidFill>
                  <a:srgbClr val="000000"/>
                </a:solidFill>
              </a:rPr>
              <a:t>Classification to impose an additional cost on the model for making incorrect predictions for the negative class</a:t>
            </a:r>
            <a:endParaRPr lang="en-IN" sz="1800" dirty="0"/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 smtClean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3" y="431496"/>
            <a:ext cx="8229600" cy="990600"/>
          </a:xfrm>
        </p:spPr>
        <p:txBody>
          <a:bodyPr/>
          <a:lstStyle/>
          <a:p>
            <a:r>
              <a:rPr lang="en-US" sz="3600" b="1" dirty="0" smtClean="0"/>
              <a:t>Motivation</a:t>
            </a:r>
            <a:endParaRPr lang="en-IN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72" y="3832490"/>
            <a:ext cx="5036526" cy="81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422096"/>
            <a:ext cx="5791199" cy="65116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971800"/>
            <a:ext cx="5181599" cy="8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82725"/>
            <a:ext cx="4648200" cy="84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90309"/>
            <a:ext cx="365760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b="1" dirty="0" smtClean="0"/>
              <a:t>Signature Verification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Checks                  Loan and Mortgage             Business Contracts     Legal documents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157162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2034268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80260"/>
            <a:ext cx="1681661" cy="94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23224"/>
            <a:ext cx="1295400" cy="996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8524" y="6161518"/>
            <a:ext cx="283008" cy="7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45207" y="3200400"/>
            <a:ext cx="78265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 while </a:t>
            </a:r>
            <a:r>
              <a:rPr lang="en-US" dirty="0" smtClean="0"/>
              <a:t>verifying signatures manually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Increase in human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consuming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Human Error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sz="2400" b="1" dirty="0" smtClean="0">
                <a:solidFill>
                  <a:schemeClr val="tx2"/>
                </a:solidFill>
              </a:rPr>
              <a:t>Thought of AI?</a:t>
            </a:r>
          </a:p>
          <a:p>
            <a:endParaRPr lang="en-US" dirty="0"/>
          </a:p>
          <a:p>
            <a:pPr algn="ctr"/>
            <a:r>
              <a:rPr lang="en-US" dirty="0" smtClean="0"/>
              <a:t>A single machine can process :7.5 checks minute * 24 HOURS *60 MINUTES = 10800 checks a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Why AI based smart signature verification?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Digital Banking </a:t>
            </a:r>
          </a:p>
          <a:p>
            <a:r>
              <a:rPr lang="en-US" sz="1800" dirty="0" smtClean="0"/>
              <a:t>Lesser </a:t>
            </a:r>
            <a:r>
              <a:rPr lang="en-US" sz="1800" dirty="0"/>
              <a:t>chances of forgery </a:t>
            </a:r>
            <a:endParaRPr lang="en-US" sz="1800" dirty="0" smtClean="0"/>
          </a:p>
          <a:p>
            <a:r>
              <a:rPr lang="en-US" sz="1800" dirty="0"/>
              <a:t>Automation </a:t>
            </a:r>
            <a:r>
              <a:rPr lang="en-US" sz="1800" dirty="0" smtClean="0"/>
              <a:t>and reduced manual </a:t>
            </a:r>
            <a:r>
              <a:rPr lang="en-US" sz="1800" dirty="0" smtClean="0"/>
              <a:t>efforts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Solution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      Artificial </a:t>
            </a:r>
            <a:r>
              <a:rPr lang="en-US" sz="1800" dirty="0"/>
              <a:t>Intelligence </a:t>
            </a:r>
            <a:r>
              <a:rPr lang="en-US" sz="1800" dirty="0" smtClean="0"/>
              <a:t>       +       Computer Vision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en-US" sz="1200" dirty="0" smtClean="0"/>
              <a:t>Deep </a:t>
            </a:r>
            <a:r>
              <a:rPr lang="en-US" sz="1200" dirty="0"/>
              <a:t>Neural </a:t>
            </a:r>
            <a:r>
              <a:rPr lang="en-US" sz="1200" dirty="0"/>
              <a:t>Networks </a:t>
            </a:r>
            <a:r>
              <a:rPr lang="en-US" sz="1200" dirty="0"/>
              <a:t>                         </a:t>
            </a:r>
            <a:r>
              <a:rPr lang="en-US" sz="1200" dirty="0" smtClean="0"/>
              <a:t>Image </a:t>
            </a:r>
            <a:r>
              <a:rPr lang="en-US" sz="1200" dirty="0"/>
              <a:t>Processing and Text Extraction</a:t>
            </a:r>
          </a:p>
          <a:p>
            <a:pPr marL="0" indent="0">
              <a:buNone/>
            </a:pPr>
            <a:r>
              <a:rPr lang="en-US" sz="1200" dirty="0"/>
              <a:t>           </a:t>
            </a:r>
            <a:r>
              <a:rPr lang="en-US" sz="1200" dirty="0" smtClean="0"/>
              <a:t>     for </a:t>
            </a:r>
            <a:r>
              <a:rPr lang="en-US" sz="1200" dirty="0"/>
              <a:t>signature feature </a:t>
            </a:r>
          </a:p>
          <a:p>
            <a:pPr marL="0" indent="0">
              <a:buNone/>
            </a:pPr>
            <a:r>
              <a:rPr lang="en-US" sz="1200" dirty="0" smtClean="0"/>
              <a:t>                          extraction</a:t>
            </a: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2438400" cy="1516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81025"/>
            <a:ext cx="2438400" cy="15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Framework</a:t>
            </a:r>
            <a:endParaRPr lang="en-IN" sz="28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3313338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1524000" y="1905000"/>
            <a:ext cx="323169" cy="3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48615" y="1908669"/>
            <a:ext cx="323169" cy="3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51" y="1351660"/>
            <a:ext cx="2671658" cy="145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81529" y="1020800"/>
            <a:ext cx="2351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Convolutional Neural Network</a:t>
            </a:r>
            <a:endParaRPr lang="en-IN" sz="1100" b="1" dirty="0"/>
          </a:p>
        </p:txBody>
      </p:sp>
      <p:sp>
        <p:nvSpPr>
          <p:cNvPr id="26" name="Content Placeholder 25"/>
          <p:cNvSpPr txBox="1">
            <a:spLocks noGrp="1"/>
          </p:cNvSpPr>
          <p:nvPr>
            <p:ph idx="1"/>
          </p:nvPr>
        </p:nvSpPr>
        <p:spPr>
          <a:xfrm>
            <a:off x="161560" y="1068505"/>
            <a:ext cx="84582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 smtClean="0"/>
              <a:t>     Step 1: Model Training</a:t>
            </a:r>
            <a:endParaRPr lang="en-US" sz="1100" b="1" dirty="0"/>
          </a:p>
          <a:p>
            <a:endParaRPr lang="en-IN" sz="1400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5" y="1447800"/>
            <a:ext cx="1257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6" y="3799819"/>
            <a:ext cx="300664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742337" y="4424242"/>
            <a:ext cx="1067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Upload Document</a:t>
            </a:r>
            <a:endParaRPr lang="en-IN" sz="11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94238" y="4974187"/>
            <a:ext cx="6674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1886" y="3299576"/>
            <a:ext cx="16267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Trained Signature Classification Model</a:t>
            </a:r>
            <a:endParaRPr lang="en-IN" sz="1200" dirty="0" smtClean="0">
              <a:solidFill>
                <a:srgbClr val="000000"/>
              </a:solidFill>
            </a:endParaRPr>
          </a:p>
          <a:p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31690" y="5040614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Signature to Validate</a:t>
            </a:r>
            <a:endParaRPr lang="en-IN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80969" y="4839806"/>
            <a:ext cx="6674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071049" y="3962400"/>
            <a:ext cx="0" cy="4618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71780" y="2895600"/>
            <a:ext cx="0" cy="350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89384" y="3579113"/>
            <a:ext cx="3101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53400" y="3353438"/>
            <a:ext cx="9144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Validation</a:t>
            </a:r>
          </a:p>
          <a:p>
            <a:r>
              <a:rPr lang="en-US" b="1" dirty="0" smtClean="0"/>
              <a:t> </a:t>
            </a:r>
            <a:r>
              <a:rPr lang="en-US" sz="1100" b="1" dirty="0" smtClean="0"/>
              <a:t>Result</a:t>
            </a:r>
            <a:endParaRPr lang="en-IN" sz="1100" b="1" dirty="0"/>
          </a:p>
        </p:txBody>
      </p:sp>
      <p:pic>
        <p:nvPicPr>
          <p:cNvPr id="1026" name="Picture 2" descr="C:\Users\Sushmita79\ML\fresh\images\sig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64" y="4475297"/>
            <a:ext cx="1989552" cy="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shmita79\ML\fresh\images\editsi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69" y="3799818"/>
            <a:ext cx="2081348" cy="26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1676" y="3368890"/>
            <a:ext cx="2017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Step 2: Model Testing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280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25199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Optional Character Recognition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2477" y="1448961"/>
            <a:ext cx="224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Original Document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2561" y="5117418"/>
            <a:ext cx="12954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Signature to Validate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86700" y="4495800"/>
            <a:ext cx="0" cy="58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5295" y="3769519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1"/>
          </p:cNvCxnSpPr>
          <p:nvPr/>
        </p:nvCxnSpPr>
        <p:spPr>
          <a:xfrm flipV="1">
            <a:off x="6601982" y="4302184"/>
            <a:ext cx="446518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200" y="1453256"/>
            <a:ext cx="1652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Text Extraction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0" y="15934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014565" y="1453256"/>
            <a:ext cx="1850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Extracted Details</a:t>
            </a:r>
            <a:endParaRPr lang="en-IN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90560" y="1979762"/>
            <a:ext cx="1291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Username: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SAM</a:t>
            </a:r>
          </a:p>
          <a:p>
            <a:r>
              <a:rPr lang="en-US" sz="1200" dirty="0" smtClean="0"/>
              <a:t>Bank A/c No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83</a:t>
            </a:r>
          </a:p>
          <a:p>
            <a:r>
              <a:rPr lang="en-US" sz="1200" dirty="0" smtClean="0"/>
              <a:t>Bank Branch: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NP</a:t>
            </a:r>
          </a:p>
          <a:p>
            <a:r>
              <a:rPr lang="en-US" sz="1200" dirty="0" smtClean="0"/>
              <a:t>IFSC code:</a:t>
            </a: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823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5600" y="289560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Sushmita79\ML\fresh\images\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046029"/>
            <a:ext cx="1885934" cy="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ushmita79\ML\fresh\images\edits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87515"/>
            <a:ext cx="3082895" cy="432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39" y="1962812"/>
            <a:ext cx="3127261" cy="451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7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Model Predictions </a:t>
            </a:r>
            <a:endParaRPr lang="en-IN" sz="28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953000" cy="458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2192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</a:t>
            </a:r>
            <a:r>
              <a:rPr lang="en-US" dirty="0" smtClean="0"/>
              <a:t>        </a:t>
            </a:r>
            <a:r>
              <a:rPr lang="en-US" dirty="0" smtClean="0"/>
              <a:t>All the below test signatures are </a:t>
            </a:r>
            <a:r>
              <a:rPr lang="en-US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Genuine</a:t>
            </a:r>
            <a:endParaRPr lang="en-IN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49" y="533400"/>
            <a:ext cx="7924800" cy="533400"/>
          </a:xfrm>
        </p:spPr>
        <p:txBody>
          <a:bodyPr>
            <a:normAutofit/>
          </a:bodyPr>
          <a:lstStyle/>
          <a:p>
            <a:r>
              <a:rPr lang="en-US" sz="2800" b="1" dirty="0"/>
              <a:t>Model Predictions 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174115"/>
            <a:ext cx="422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All the below test signatures are </a:t>
            </a:r>
            <a:r>
              <a:rPr lang="en-US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Forged</a:t>
            </a:r>
            <a:endParaRPr lang="en-IN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0" y="1695451"/>
            <a:ext cx="4735830" cy="439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6224680"/>
            <a:ext cx="3843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Overall Test Accuracy : 83.33%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363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Application Demo</a:t>
            </a:r>
            <a:endParaRPr lang="en-IN" sz="3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2819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Sushmita79\ML\fresh\images\edits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9765"/>
            <a:ext cx="1600200" cy="22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3428999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048000" y="350520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350520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19701" y="990600"/>
            <a:ext cx="377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Results</a:t>
            </a:r>
            <a:r>
              <a:rPr lang="en-US" sz="1200" dirty="0" smtClean="0"/>
              <a:t>: OCR extraction and Image Classification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47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1631</TotalTime>
  <Words>254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Code Week SMART SIGNATURE VERIFICATION SYSTEM</vt:lpstr>
      <vt:lpstr>Motivation</vt:lpstr>
      <vt:lpstr>Signature Verification </vt:lpstr>
      <vt:lpstr>Why AI based smart signature verification?</vt:lpstr>
      <vt:lpstr>Framework</vt:lpstr>
      <vt:lpstr>Optional Character Recognition</vt:lpstr>
      <vt:lpstr>Model Predictions </vt:lpstr>
      <vt:lpstr>Model Predictions </vt:lpstr>
      <vt:lpstr>Application Demo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Sushmita79</dc:creator>
  <cp:lastModifiedBy>Sushmita79</cp:lastModifiedBy>
  <cp:revision>32</cp:revision>
  <dcterms:created xsi:type="dcterms:W3CDTF">2020-12-12T10:56:36Z</dcterms:created>
  <dcterms:modified xsi:type="dcterms:W3CDTF">2020-12-14T00:21:21Z</dcterms:modified>
</cp:coreProperties>
</file>