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62" r:id="rId3"/>
    <p:sldId id="263" r:id="rId4"/>
    <p:sldId id="265" r:id="rId5"/>
    <p:sldId id="266" r:id="rId6"/>
    <p:sldId id="268" r:id="rId7"/>
    <p:sldId id="264" r:id="rId8"/>
    <p:sldId id="269" r:id="rId9"/>
    <p:sldId id="270" r:id="rId10"/>
    <p:sldId id="271" r:id="rId11"/>
    <p:sldId id="272" r:id="rId12"/>
    <p:sldId id="273" r:id="rId13"/>
    <p:sldId id="274" r:id="rId14"/>
    <p:sldId id="275" r:id="rId15"/>
    <p:sldId id="276" r:id="rId16"/>
    <p:sldId id="277" r:id="rId17"/>
    <p:sldId id="259" r:id="rId18"/>
  </p:sldIdLst>
  <p:sldSz cx="12192000" cy="6858000"/>
  <p:notesSz cx="6858000" cy="9144000"/>
  <p:embeddedFontLst>
    <p:embeddedFont>
      <p:font typeface="Libre Baskerville" panose="02000000000000000000" pitchFamily="2" charset="0"/>
      <p:regular r:id="rId20"/>
      <p:bold r:id="rId21"/>
      <p: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opensubtitles.org/en/subtitles/%7bnum%7d"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658762"/>
            <a:ext cx="12190815" cy="6694098"/>
          </a:xfrm>
          <a:prstGeom prst="rect">
            <a:avLst/>
          </a:prstGeom>
          <a:noFill/>
          <a:ln>
            <a:noFill/>
          </a:ln>
        </p:spPr>
      </p:pic>
      <p:sp>
        <p:nvSpPr>
          <p:cNvPr id="99" name="Google Shape;99;p1"/>
          <p:cNvSpPr txBox="1"/>
          <p:nvPr/>
        </p:nvSpPr>
        <p:spPr>
          <a:xfrm>
            <a:off x="2374581" y="3059709"/>
            <a:ext cx="7246189" cy="1538842"/>
          </a:xfrm>
          <a:prstGeom prst="rect">
            <a:avLst/>
          </a:prstGeom>
          <a:noFill/>
          <a:ln>
            <a:noFill/>
          </a:ln>
        </p:spPr>
        <p:txBody>
          <a:bodyPr spcFirstLastPara="1" wrap="square" lIns="91425" tIns="45700" rIns="91425" bIns="45700" anchor="t" anchorCtr="0">
            <a:spAutoFit/>
          </a:bodyPr>
          <a:lstStyle/>
          <a:p>
            <a:pPr algn="ctr" rtl="0">
              <a:spcBef>
                <a:spcPts val="0"/>
              </a:spcBef>
              <a:spcAft>
                <a:spcPts val="0"/>
              </a:spcAft>
            </a:pPr>
            <a:r>
              <a:rPr lang="en-US" sz="2800" b="1" i="0" u="none" strike="noStrike" dirty="0">
                <a:solidFill>
                  <a:srgbClr val="000000"/>
                </a:solidFill>
                <a:effectLst/>
                <a:latin typeface="Roboto" panose="02000000000000000000" pitchFamily="2" charset="0"/>
              </a:rPr>
              <a:t> Enhancing Search Engine Relevance for Video Subtitles</a:t>
            </a:r>
            <a:endParaRPr lang="en-US" sz="2800" b="0" dirty="0">
              <a:effectLst/>
            </a:endParaRPr>
          </a:p>
          <a:p>
            <a:br>
              <a:rPr lang="en-US" sz="2400" dirty="0"/>
            </a:br>
            <a:endParaRPr dirty="0"/>
          </a:p>
        </p:txBody>
      </p:sp>
      <p:sp>
        <p:nvSpPr>
          <p:cNvPr id="4" name="TextBox 3">
            <a:extLst>
              <a:ext uri="{FF2B5EF4-FFF2-40B4-BE49-F238E27FC236}">
                <a16:creationId xmlns:a16="http://schemas.microsoft.com/office/drawing/2014/main" id="{78BA3E72-ADBF-D84E-E7B0-BB6BBD10EC56}"/>
              </a:ext>
            </a:extLst>
          </p:cNvPr>
          <p:cNvSpPr txBox="1"/>
          <p:nvPr/>
        </p:nvSpPr>
        <p:spPr>
          <a:xfrm>
            <a:off x="7843247" y="4793723"/>
            <a:ext cx="3555046" cy="1384995"/>
          </a:xfrm>
          <a:prstGeom prst="rect">
            <a:avLst/>
          </a:prstGeom>
          <a:noFill/>
        </p:spPr>
        <p:txBody>
          <a:bodyPr wrap="square">
            <a:spAutoFit/>
          </a:bodyPr>
          <a:lstStyle/>
          <a:p>
            <a:r>
              <a:rPr lang="en-IN" sz="2800" b="1" dirty="0">
                <a:solidFill>
                  <a:srgbClr val="FF0000"/>
                </a:solidFill>
              </a:rPr>
              <a:t>By: Sushmita Warvate &amp; Shweta Shinde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3BC3CA-5DE6-D7F8-81D6-85D0CA4B58DE}"/>
              </a:ext>
            </a:extLst>
          </p:cNvPr>
          <p:cNvSpPr txBox="1"/>
          <p:nvPr/>
        </p:nvSpPr>
        <p:spPr>
          <a:xfrm>
            <a:off x="245806" y="226142"/>
            <a:ext cx="11582400" cy="538609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Embedding entire long documents as single vectors can lead to information loss due to their diverse topics, sentiments, and themes, necessitating significant computational resources. </a:t>
            </a:r>
          </a:p>
          <a:p>
            <a:r>
              <a:rPr lang="en-US" sz="1600" dirty="0">
                <a:latin typeface="Times New Roman" panose="02020603050405020304" pitchFamily="18" charset="0"/>
                <a:cs typeface="Times New Roman" panose="02020603050405020304" pitchFamily="18" charset="0"/>
              </a:rPr>
              <a:t> Addresses this by dividing large documents into smaller, manageable chunks for individual processing and embedding, improving efficiency. </a:t>
            </a:r>
          </a:p>
          <a:p>
            <a:r>
              <a:rPr lang="en-US" sz="1600" dirty="0">
                <a:latin typeface="Times New Roman" panose="02020603050405020304" pitchFamily="18" charset="0"/>
                <a:cs typeface="Times New Roman" panose="02020603050405020304" pitchFamily="18" charset="0"/>
              </a:rPr>
              <a:t> Overlapping windows are used to prevent splitting important text between chunks. Chunks are based on a token window size, ensuring each contains just below a specified number of tokens, and overlaps to retain context between adjacent chunks.</a:t>
            </a:r>
          </a:p>
          <a:p>
            <a:endParaRPr lang="en-US" sz="16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4. Vectorize the given Subtitle Documents: </a:t>
            </a:r>
          </a:p>
          <a:p>
            <a:r>
              <a:rPr lang="en-US" sz="1600" dirty="0">
                <a:latin typeface="Times New Roman" panose="02020603050405020304" pitchFamily="18" charset="0"/>
                <a:cs typeface="Times New Roman" panose="02020603050405020304" pitchFamily="18" charset="0"/>
              </a:rPr>
              <a:t>Bag-of-Words (BOW) and Term Frequency-Inverse Document Frequency (TF-IDF) are traditional methods for generating sparse vector representations of text data. While they are widely used and can be effective for certain tasks, they also have some disadvantages</a:t>
            </a:r>
          </a:p>
          <a:p>
            <a:endParaRPr lang="en-US" sz="2400" b="1" dirty="0"/>
          </a:p>
          <a:p>
            <a:r>
              <a:rPr lang="en-US" sz="2400" b="1" dirty="0"/>
              <a:t>4 (a). Disadvantages of BOW / TF-IDF: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No Semantic Information: BOW and TF-IDF representations do not capture semantic relationships between words or documents. They treat each word independently and ignore the context in which words appear. This can lead to limitations in capturing the true meaning or intent of the text. High Dimensionality: BOW and TF-IDF representations result in high-dimensional sparse vectors, especially for large vocabularies or datasets with many unique tokens. This high dimensionality can lead to computational inefficiencies and increased memory requirements. Given these disadvantages, using BOW or TF-IDF for text vectorization may not be ideal for tasks that require capturing semantic information or understanding the context of the text. Instead, for tasks like building a Semantic Search Engine, it's more beneficial to use methods that encode semantic information and capture contextual relationships between words and documents.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74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6399D5-891B-5A03-D7EE-A88C5153B644}"/>
              </a:ext>
            </a:extLst>
          </p:cNvPr>
          <p:cNvSpPr txBox="1"/>
          <p:nvPr/>
        </p:nvSpPr>
        <p:spPr>
          <a:xfrm>
            <a:off x="240890" y="226142"/>
            <a:ext cx="10795819" cy="2800767"/>
          </a:xfrm>
          <a:prstGeom prst="rect">
            <a:avLst/>
          </a:prstGeom>
          <a:noFill/>
        </p:spPr>
        <p:txBody>
          <a:bodyPr wrap="square" rtlCol="0">
            <a:spAutoFit/>
          </a:bodyPr>
          <a:lstStyle/>
          <a:p>
            <a:r>
              <a:rPr lang="en-US" sz="2400" b="1" dirty="0">
                <a:latin typeface="+mj-lt"/>
                <a:cs typeface="Times New Roman" panose="02020603050405020304" pitchFamily="18" charset="0"/>
              </a:rPr>
              <a:t>4 (b). Advantages:</a:t>
            </a:r>
          </a:p>
          <a:p>
            <a:r>
              <a:rPr lang="en-US" sz="2400" b="1" dirty="0">
                <a:latin typeface="+mj-lt"/>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Semantic Information: BERT-based Sentence Transformers capture semantic relationships between words and sentences, allowing for a more nuanced understanding and interpretation of the text. </a:t>
            </a:r>
          </a:p>
          <a:p>
            <a:r>
              <a:rPr lang="en-US" sz="1600" dirty="0">
                <a:latin typeface="Times New Roman" panose="02020603050405020304" pitchFamily="18" charset="0"/>
                <a:cs typeface="Times New Roman" panose="02020603050405020304" pitchFamily="18" charset="0"/>
              </a:rPr>
              <a:t> Contextual Embeddings: Unlike BOW and TF-IDF, which treat each word independently, Sentence Transformers generate dense embeddings that take into account the context in which words appear. </a:t>
            </a:r>
          </a:p>
          <a:p>
            <a:r>
              <a:rPr lang="en-US" sz="1600" dirty="0">
                <a:latin typeface="Times New Roman" panose="02020603050405020304" pitchFamily="18" charset="0"/>
                <a:cs typeface="Times New Roman" panose="02020603050405020304" pitchFamily="18" charset="0"/>
              </a:rPr>
              <a:t> Lower Dimensionality: Dense embeddings produced by Sentence Transformers typically have lower dimensionality compared to sparse representations, reducing computational overhead and memory requirements. </a:t>
            </a:r>
          </a:p>
          <a:p>
            <a:r>
              <a:rPr lang="en-US" sz="1600" dirty="0">
                <a:latin typeface="Times New Roman" panose="02020603050405020304" pitchFamily="18" charset="0"/>
                <a:cs typeface="Times New Roman" panose="02020603050405020304" pitchFamily="18" charset="0"/>
              </a:rPr>
              <a:t> Pre-trained Models: Sentence Transformers leverage pre-trained models like BERT, which have been trained on large text corpora, capturing a wide range of linguistic patterns and semantic relationships</a:t>
            </a:r>
            <a:r>
              <a:rPr lang="en-US" dirty="0"/>
              <a:t>.</a:t>
            </a:r>
            <a:endParaRPr lang="en-IN" dirty="0"/>
          </a:p>
        </p:txBody>
      </p:sp>
      <p:pic>
        <p:nvPicPr>
          <p:cNvPr id="5" name="Picture 4">
            <a:extLst>
              <a:ext uri="{FF2B5EF4-FFF2-40B4-BE49-F238E27FC236}">
                <a16:creationId xmlns:a16="http://schemas.microsoft.com/office/drawing/2014/main" id="{3BFE2CEE-FC95-5FC6-3EEF-B24BD595E24F}"/>
              </a:ext>
            </a:extLst>
          </p:cNvPr>
          <p:cNvPicPr>
            <a:picLocks noChangeAspect="1"/>
          </p:cNvPicPr>
          <p:nvPr/>
        </p:nvPicPr>
        <p:blipFill>
          <a:blip r:embed="rId2"/>
          <a:stretch>
            <a:fillRect/>
          </a:stretch>
        </p:blipFill>
        <p:spPr>
          <a:xfrm>
            <a:off x="403121" y="3223969"/>
            <a:ext cx="10471355" cy="2911360"/>
          </a:xfrm>
          <a:prstGeom prst="rect">
            <a:avLst/>
          </a:prstGeom>
        </p:spPr>
      </p:pic>
    </p:spTree>
    <p:extLst>
      <p:ext uri="{BB962C8B-B14F-4D97-AF65-F5344CB8AC3E}">
        <p14:creationId xmlns:p14="http://schemas.microsoft.com/office/powerpoint/2010/main" val="48090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EEDC5F-A053-5607-CF71-6DDA75084FB3}"/>
              </a:ext>
            </a:extLst>
          </p:cNvPr>
          <p:cNvSpPr txBox="1"/>
          <p:nvPr/>
        </p:nvSpPr>
        <p:spPr>
          <a:xfrm>
            <a:off x="147483" y="68827"/>
            <a:ext cx="11611897" cy="6340197"/>
          </a:xfrm>
          <a:prstGeom prst="rect">
            <a:avLst/>
          </a:prstGeom>
          <a:noFill/>
        </p:spPr>
        <p:txBody>
          <a:bodyPr wrap="square" rtlCol="0">
            <a:spAutoFit/>
          </a:bodyPr>
          <a:lstStyle/>
          <a:p>
            <a:r>
              <a:rPr lang="en-US" sz="2400" b="1" dirty="0">
                <a:latin typeface="+mj-lt"/>
              </a:rPr>
              <a:t>5. Store embeddings in a </a:t>
            </a:r>
            <a:r>
              <a:rPr lang="en-US" sz="2400" b="1" dirty="0" err="1">
                <a:latin typeface="+mj-lt"/>
              </a:rPr>
              <a:t>ChromaDB</a:t>
            </a:r>
            <a:r>
              <a:rPr lang="en-US" sz="2400" b="1" dirty="0">
                <a:latin typeface="+mj-lt"/>
              </a:rPr>
              <a:t> database: </a:t>
            </a:r>
          </a:p>
          <a:p>
            <a:endParaRPr lang="en-US" dirty="0"/>
          </a:p>
          <a:p>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is used for storing text embeddings because of its specialized features and capabilities that make it well-suited for managing and querying high-dimensional embeddings efficiently. The process of creating and populating a collection in the Chroma DB database with embeddings generated using a Sentence Transformer model. Here’s a brief explanation of each step: </a:t>
            </a:r>
          </a:p>
          <a:p>
            <a:r>
              <a:rPr lang="en-US" sz="1600" dirty="0">
                <a:latin typeface="Times New Roman" panose="02020603050405020304" pitchFamily="18" charset="0"/>
                <a:cs typeface="Times New Roman" panose="02020603050405020304" pitchFamily="18" charset="0"/>
              </a:rPr>
              <a:t> Necessary libraries include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for interacting with the Chroma DB database, Sentence Transformer for generating sentence embeddings, and </a:t>
            </a:r>
            <a:r>
              <a:rPr lang="en-US" sz="1600" dirty="0" err="1">
                <a:latin typeface="Times New Roman" panose="02020603050405020304" pitchFamily="18" charset="0"/>
                <a:cs typeface="Times New Roman" panose="02020603050405020304" pitchFamily="18" charset="0"/>
              </a:rPr>
              <a:t>embedding_functions</a:t>
            </a:r>
            <a:r>
              <a:rPr lang="en-US" sz="1600" dirty="0">
                <a:latin typeface="Times New Roman" panose="02020603050405020304" pitchFamily="18" charset="0"/>
                <a:cs typeface="Times New Roman" panose="02020603050405020304" pitchFamily="18" charset="0"/>
              </a:rPr>
              <a:t> from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utils for defining the embedding function.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It initiates a persistent client for interacting with the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database, specifying the path where the database will be saved.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An embedding function named ‘</a:t>
            </a:r>
            <a:r>
              <a:rPr lang="en-US" sz="1600" dirty="0" err="1">
                <a:latin typeface="Times New Roman" panose="02020603050405020304" pitchFamily="18" charset="0"/>
                <a:cs typeface="Times New Roman" panose="02020603050405020304" pitchFamily="18" charset="0"/>
              </a:rPr>
              <a:t>sentence_transformer_ef</a:t>
            </a:r>
            <a:r>
              <a:rPr lang="en-US" sz="1600" dirty="0">
                <a:latin typeface="Times New Roman" panose="02020603050405020304" pitchFamily="18" charset="0"/>
                <a:cs typeface="Times New Roman" panose="02020603050405020304" pitchFamily="18" charset="0"/>
              </a:rPr>
              <a:t>’ is defined using the Sentence Transformer Embedding Function class from      </a:t>
            </a:r>
            <a:r>
              <a:rPr lang="en-US" sz="1600" dirty="0" err="1">
                <a:latin typeface="Times New Roman" panose="02020603050405020304" pitchFamily="18" charset="0"/>
                <a:cs typeface="Times New Roman" panose="02020603050405020304" pitchFamily="18" charset="0"/>
              </a:rPr>
              <a:t>embedding_functions</a:t>
            </a:r>
            <a:r>
              <a:rPr lang="en-US" sz="1600" dirty="0">
                <a:latin typeface="Times New Roman" panose="02020603050405020304" pitchFamily="18" charset="0"/>
                <a:cs typeface="Times New Roman" panose="02020603050405020304" pitchFamily="18" charset="0"/>
              </a:rPr>
              <a:t>. This function utilizes a pre-trained Sentence Transformer model named "all-MiniLM-L6-v2" to generate embeddings for input sentences. "all-MiniLM-L6-v2" refers to a specific variant of the Mini LM model, which is optimized for speed, performance, and efficiency.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 collection named "</a:t>
            </a:r>
            <a:r>
              <a:rPr lang="en-US" sz="1600" dirty="0" err="1">
                <a:latin typeface="Times New Roman" panose="02020603050405020304" pitchFamily="18" charset="0"/>
                <a:cs typeface="Times New Roman" panose="02020603050405020304" pitchFamily="18" charset="0"/>
              </a:rPr>
              <a:t>subtitle_sem</a:t>
            </a:r>
            <a:r>
              <a:rPr lang="en-US" sz="1600" dirty="0">
                <a:latin typeface="Times New Roman" panose="02020603050405020304" pitchFamily="18" charset="0"/>
                <a:cs typeface="Times New Roman" panose="02020603050405020304" pitchFamily="18" charset="0"/>
              </a:rPr>
              <a:t>" is created within the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database. The collection is configured with metadata specifying the space as "cosine" to indicate cosine similarity for nearest neighbor search, and the defined embedding function </a:t>
            </a:r>
            <a:r>
              <a:rPr lang="en-US" sz="1600" dirty="0" err="1">
                <a:latin typeface="Times New Roman" panose="02020603050405020304" pitchFamily="18" charset="0"/>
                <a:cs typeface="Times New Roman" panose="02020603050405020304" pitchFamily="18" charset="0"/>
              </a:rPr>
              <a:t>sentence_transformer_ef</a:t>
            </a:r>
            <a:r>
              <a:rPr lang="en-US" sz="1600" dirty="0">
                <a:latin typeface="Times New Roman" panose="02020603050405020304" pitchFamily="18" charset="0"/>
                <a:cs typeface="Times New Roman" panose="02020603050405020304" pitchFamily="18" charset="0"/>
              </a:rPr>
              <a:t> is associated with the collection.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The text content of subtitles (df_1['</a:t>
            </a:r>
            <a:r>
              <a:rPr lang="en-US" sz="1600" dirty="0" err="1">
                <a:latin typeface="Times New Roman" panose="02020603050405020304" pitchFamily="18" charset="0"/>
                <a:cs typeface="Times New Roman" panose="02020603050405020304" pitchFamily="18" charset="0"/>
              </a:rPr>
              <a:t>subtitle_content</a:t>
            </a:r>
            <a:r>
              <a:rPr lang="en-US" sz="1600" dirty="0">
                <a:latin typeface="Times New Roman" panose="02020603050405020304" pitchFamily="18" charset="0"/>
                <a:cs typeface="Times New Roman" panose="02020603050405020304" pitchFamily="18" charset="0"/>
              </a:rPr>
              <a:t>']) and corresponding metadata (df_1['</a:t>
            </a:r>
            <a:r>
              <a:rPr lang="en-US" sz="1600" dirty="0" err="1">
                <a:latin typeface="Times New Roman" panose="02020603050405020304" pitchFamily="18" charset="0"/>
                <a:cs typeface="Times New Roman" panose="02020603050405020304" pitchFamily="18" charset="0"/>
              </a:rPr>
              <a:t>subtitle_name</a:t>
            </a:r>
            <a:r>
              <a:rPr lang="en-US" sz="1600" dirty="0">
                <a:latin typeface="Times New Roman" panose="02020603050405020304" pitchFamily="18" charset="0"/>
                <a:cs typeface="Times New Roman" panose="02020603050405020304" pitchFamily="18" charset="0"/>
              </a:rPr>
              <a:t>'] and df_1['</a:t>
            </a:r>
            <a:r>
              <a:rPr lang="en-US" sz="1600" dirty="0" err="1">
                <a:latin typeface="Times New Roman" panose="02020603050405020304" pitchFamily="18" charset="0"/>
                <a:cs typeface="Times New Roman" panose="02020603050405020304" pitchFamily="18" charset="0"/>
              </a:rPr>
              <a:t>subtitle_id</a:t>
            </a:r>
            <a:r>
              <a:rPr lang="en-US" sz="1600" dirty="0">
                <a:latin typeface="Times New Roman" panose="02020603050405020304" pitchFamily="18" charset="0"/>
                <a:cs typeface="Times New Roman" panose="02020603050405020304" pitchFamily="18" charset="0"/>
              </a:rPr>
              <a:t>']) are retrieved from Data Frame df_1. The content and metadata are then split into batches for efficient insertion into the collection.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The data is inserted into the collection in batches to avoid memory constraints and optimize performance. Each batch consists of a subset of the subtitle content, metadata, and unique IDs. The insertion process is repeated for each batch until all subtitle content, metadata, and IDs are processed.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31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8C3DBB-6FFC-28A6-2728-913AFB8D9C06}"/>
              </a:ext>
            </a:extLst>
          </p:cNvPr>
          <p:cNvSpPr txBox="1"/>
          <p:nvPr/>
        </p:nvSpPr>
        <p:spPr>
          <a:xfrm>
            <a:off x="255639" y="245806"/>
            <a:ext cx="11641393" cy="5847755"/>
          </a:xfrm>
          <a:prstGeom prst="rect">
            <a:avLst/>
          </a:prstGeom>
          <a:noFill/>
        </p:spPr>
        <p:txBody>
          <a:bodyPr wrap="square" rtlCol="0">
            <a:spAutoFit/>
          </a:bodyPr>
          <a:lstStyle/>
          <a:p>
            <a:r>
              <a:rPr lang="en-US" sz="2400" b="1" dirty="0">
                <a:latin typeface="+mj-lt"/>
              </a:rPr>
              <a:t>6. Retrieving Documents  </a:t>
            </a:r>
          </a:p>
          <a:p>
            <a:endParaRPr lang="en-US" dirty="0"/>
          </a:p>
          <a:p>
            <a:r>
              <a:rPr lang="en-US" sz="1600" dirty="0">
                <a:latin typeface="Times New Roman" panose="02020603050405020304" pitchFamily="18" charset="0"/>
                <a:cs typeface="Times New Roman" panose="02020603050405020304" pitchFamily="18" charset="0"/>
              </a:rPr>
              <a:t>The process of retrieving documents based on a user's search query involves several key steps process of performing a semantic search using embeddings stored in a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collection.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user's search query is taken as input. In this case, the query text is “What happened last night when we were fully drunk".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While performing a query in the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collection, query text is provided directly to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a defined embedding function </a:t>
            </a:r>
            <a:r>
              <a:rPr lang="en-US" sz="1600" dirty="0" err="1">
                <a:latin typeface="Times New Roman" panose="02020603050405020304" pitchFamily="18" charset="0"/>
                <a:cs typeface="Times New Roman" panose="02020603050405020304" pitchFamily="18" charset="0"/>
              </a:rPr>
              <a:t>sentence_transformer_ef</a:t>
            </a:r>
            <a:r>
              <a:rPr lang="en-US" sz="1600" dirty="0">
                <a:latin typeface="Times New Roman" panose="02020603050405020304" pitchFamily="18" charset="0"/>
                <a:cs typeface="Times New Roman" panose="02020603050405020304" pitchFamily="18" charset="0"/>
              </a:rPr>
              <a:t> is already associated with the collection, and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internally uses the embedding function to generate embeddings for the query text.</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then calculates the similarity scores between the query embedding and the embeddings of documents stored in the collection using a cosine distance as a similarity measure.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cosine similarity scores are used to rank the candidate documents based on their relevance to the user’s search query. The code retrieves the top 10 most relevant documents from the collection, along with their corresponding distances (cosine similarity scores) and metadata.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sorted list of candidate documents, along with their metadata (e.g., subtitle name), is printed to the console. The documents are sorted based on their cosine similarity scores in descending order, with the most relevant documents appearing first.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This approach allows you to leverage the pre-trained embedding model directly within </a:t>
            </a:r>
            <a:r>
              <a:rPr lang="en-US" sz="1600" dirty="0" err="1">
                <a:latin typeface="Times New Roman" panose="02020603050405020304" pitchFamily="18" charset="0"/>
                <a:cs typeface="Times New Roman" panose="02020603050405020304" pitchFamily="18" charset="0"/>
              </a:rPr>
              <a:t>ChromaDB</a:t>
            </a:r>
            <a:r>
              <a:rPr lang="en-US" sz="1600" dirty="0">
                <a:latin typeface="Times New Roman" panose="02020603050405020304" pitchFamily="18" charset="0"/>
                <a:cs typeface="Times New Roman" panose="02020603050405020304" pitchFamily="18" charset="0"/>
              </a:rPr>
              <a:t>, and simplifies the process of performing similarity searches without the need to generate embeddings externally.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861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EA09-395F-878F-A742-923A050BFDD8}"/>
              </a:ext>
            </a:extLst>
          </p:cNvPr>
          <p:cNvSpPr>
            <a:spLocks noGrp="1"/>
          </p:cNvSpPr>
          <p:nvPr>
            <p:ph type="title"/>
          </p:nvPr>
        </p:nvSpPr>
        <p:spPr>
          <a:xfrm>
            <a:off x="356420" y="0"/>
            <a:ext cx="10515600" cy="1325563"/>
          </a:xfrm>
        </p:spPr>
        <p:txBody>
          <a:bodyPr>
            <a:normAutofit/>
          </a:bodyPr>
          <a:lstStyle/>
          <a:p>
            <a:r>
              <a:rPr lang="en-IN" sz="2800" b="1" dirty="0">
                <a:latin typeface="+mj-lt"/>
              </a:rPr>
              <a:t>7. Retrieving Documents using user input Application:</a:t>
            </a:r>
          </a:p>
        </p:txBody>
      </p:sp>
      <p:pic>
        <p:nvPicPr>
          <p:cNvPr id="4" name="Picture 3">
            <a:extLst>
              <a:ext uri="{FF2B5EF4-FFF2-40B4-BE49-F238E27FC236}">
                <a16:creationId xmlns:a16="http://schemas.microsoft.com/office/drawing/2014/main" id="{C21209AB-507A-A4A4-2893-DBC88DC13AFE}"/>
              </a:ext>
            </a:extLst>
          </p:cNvPr>
          <p:cNvPicPr>
            <a:picLocks noChangeAspect="1"/>
          </p:cNvPicPr>
          <p:nvPr/>
        </p:nvPicPr>
        <p:blipFill>
          <a:blip r:embed="rId2"/>
          <a:stretch>
            <a:fillRect/>
          </a:stretch>
        </p:blipFill>
        <p:spPr>
          <a:xfrm>
            <a:off x="485665" y="1149042"/>
            <a:ext cx="9887367" cy="4907629"/>
          </a:xfrm>
          <a:prstGeom prst="rect">
            <a:avLst/>
          </a:prstGeom>
        </p:spPr>
      </p:pic>
    </p:spTree>
    <p:extLst>
      <p:ext uri="{BB962C8B-B14F-4D97-AF65-F5344CB8AC3E}">
        <p14:creationId xmlns:p14="http://schemas.microsoft.com/office/powerpoint/2010/main" val="216738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53340-2844-A124-C3B3-EAC57D1364A0}"/>
              </a:ext>
            </a:extLst>
          </p:cNvPr>
          <p:cNvSpPr txBox="1"/>
          <p:nvPr/>
        </p:nvSpPr>
        <p:spPr>
          <a:xfrm>
            <a:off x="285135" y="344129"/>
            <a:ext cx="3421626" cy="369332"/>
          </a:xfrm>
          <a:prstGeom prst="rect">
            <a:avLst/>
          </a:prstGeom>
          <a:noFill/>
        </p:spPr>
        <p:txBody>
          <a:bodyPr wrap="square" rtlCol="0">
            <a:spAutoFit/>
          </a:bodyPr>
          <a:lstStyle/>
          <a:p>
            <a:r>
              <a:rPr lang="en-IN" sz="1800" b="1" dirty="0"/>
              <a:t>Backend application code:</a:t>
            </a:r>
          </a:p>
        </p:txBody>
      </p:sp>
      <p:pic>
        <p:nvPicPr>
          <p:cNvPr id="6" name="Picture 5">
            <a:extLst>
              <a:ext uri="{FF2B5EF4-FFF2-40B4-BE49-F238E27FC236}">
                <a16:creationId xmlns:a16="http://schemas.microsoft.com/office/drawing/2014/main" id="{D74547C0-1C73-2380-8F9E-399A75F963D7}"/>
              </a:ext>
            </a:extLst>
          </p:cNvPr>
          <p:cNvPicPr>
            <a:picLocks noChangeAspect="1"/>
          </p:cNvPicPr>
          <p:nvPr/>
        </p:nvPicPr>
        <p:blipFill>
          <a:blip r:embed="rId2"/>
          <a:stretch>
            <a:fillRect/>
          </a:stretch>
        </p:blipFill>
        <p:spPr>
          <a:xfrm>
            <a:off x="285135" y="1082793"/>
            <a:ext cx="5042880" cy="5107236"/>
          </a:xfrm>
          <a:prstGeom prst="rect">
            <a:avLst/>
          </a:prstGeom>
        </p:spPr>
      </p:pic>
      <p:pic>
        <p:nvPicPr>
          <p:cNvPr id="8" name="Picture 7">
            <a:extLst>
              <a:ext uri="{FF2B5EF4-FFF2-40B4-BE49-F238E27FC236}">
                <a16:creationId xmlns:a16="http://schemas.microsoft.com/office/drawing/2014/main" id="{F111A151-891F-5F40-E31C-5E819CC11E2A}"/>
              </a:ext>
            </a:extLst>
          </p:cNvPr>
          <p:cNvPicPr>
            <a:picLocks noChangeAspect="1"/>
          </p:cNvPicPr>
          <p:nvPr/>
        </p:nvPicPr>
        <p:blipFill>
          <a:blip r:embed="rId3"/>
          <a:stretch>
            <a:fillRect/>
          </a:stretch>
        </p:blipFill>
        <p:spPr>
          <a:xfrm>
            <a:off x="5781368" y="875382"/>
            <a:ext cx="6194323" cy="5107236"/>
          </a:xfrm>
          <a:prstGeom prst="rect">
            <a:avLst/>
          </a:prstGeom>
        </p:spPr>
      </p:pic>
    </p:spTree>
    <p:extLst>
      <p:ext uri="{BB962C8B-B14F-4D97-AF65-F5344CB8AC3E}">
        <p14:creationId xmlns:p14="http://schemas.microsoft.com/office/powerpoint/2010/main" val="21312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3DF235-164D-D919-F391-37E908CE4AFD}"/>
              </a:ext>
            </a:extLst>
          </p:cNvPr>
          <p:cNvSpPr txBox="1"/>
          <p:nvPr/>
        </p:nvSpPr>
        <p:spPr>
          <a:xfrm>
            <a:off x="304800" y="1090444"/>
            <a:ext cx="8554065" cy="4062651"/>
          </a:xfrm>
          <a:prstGeom prst="rect">
            <a:avLst/>
          </a:prstGeom>
          <a:noFill/>
        </p:spPr>
        <p:txBody>
          <a:bodyPr wrap="square" rtlCol="0">
            <a:spAutoFit/>
          </a:bodyPr>
          <a:lstStyle/>
          <a:p>
            <a:r>
              <a:rPr lang="en-US" sz="2400" b="1" dirty="0">
                <a:latin typeface="+mj-lt"/>
              </a:rPr>
              <a:t>8. Conclusion:</a:t>
            </a:r>
          </a:p>
          <a:p>
            <a:endParaRPr lang="en-US" dirty="0"/>
          </a:p>
          <a:p>
            <a:r>
              <a:rPr lang="en-US" dirty="0"/>
              <a:t> </a:t>
            </a:r>
            <a:r>
              <a:rPr lang="en-US" sz="2000" dirty="0">
                <a:latin typeface="Times New Roman" panose="02020603050405020304" pitchFamily="18" charset="0"/>
                <a:cs typeface="Times New Roman" panose="02020603050405020304" pitchFamily="18" charset="0"/>
              </a:rPr>
              <a:t>In conclusion, the documentation encompasses essential aspects of working with subtitle data, NLP models, and search engine development. It outlines techniques for retrieving and preprocessing subtitle data from an SQLite database, as well as extracting content from zip archives containing subtitle files. The choice of the "all-MiniLM-L6-v2" model for embedding generation is based on considerations of accuracy, speed, performance, model size, and compatibility. Additionally, the integration of NLP techniques into a search engine framework facilitates efficient information retrieval based on user queries. Overall, the documentation provides a comprehensive guide for developing NLP-based search systems tailored to subtitle data, enabling effective extraction of insights from text data in the context of video content</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AC71FF8-5EA1-D50D-DAB8-ACC0D892548C}"/>
              </a:ext>
            </a:extLst>
          </p:cNvPr>
          <p:cNvPicPr>
            <a:picLocks noChangeAspect="1"/>
          </p:cNvPicPr>
          <p:nvPr/>
        </p:nvPicPr>
        <p:blipFill>
          <a:blip r:embed="rId2"/>
          <a:stretch>
            <a:fillRect/>
          </a:stretch>
        </p:blipFill>
        <p:spPr>
          <a:xfrm>
            <a:off x="9622478" y="1668309"/>
            <a:ext cx="2343380" cy="2077781"/>
          </a:xfrm>
          <a:prstGeom prst="rect">
            <a:avLst/>
          </a:prstGeom>
          <a:effectLst>
            <a:softEdge rad="127000"/>
          </a:effectLst>
        </p:spPr>
      </p:pic>
    </p:spTree>
    <p:extLst>
      <p:ext uri="{BB962C8B-B14F-4D97-AF65-F5344CB8AC3E}">
        <p14:creationId xmlns:p14="http://schemas.microsoft.com/office/powerpoint/2010/main" val="403564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F006-E999-ACF6-A056-F881A9140C1C}"/>
              </a:ext>
            </a:extLst>
          </p:cNvPr>
          <p:cNvSpPr>
            <a:spLocks noGrp="1"/>
          </p:cNvSpPr>
          <p:nvPr>
            <p:ph type="title"/>
          </p:nvPr>
        </p:nvSpPr>
        <p:spPr>
          <a:xfrm>
            <a:off x="503903" y="99654"/>
            <a:ext cx="10515600" cy="913069"/>
          </a:xfrm>
        </p:spPr>
        <p:txBody>
          <a:bodyPr/>
          <a:lstStyle/>
          <a:p>
            <a:r>
              <a:rPr lang="en-IN" b="1" dirty="0">
                <a:latin typeface="+mj-lt"/>
              </a:rPr>
              <a:t>Abstract:</a:t>
            </a:r>
          </a:p>
        </p:txBody>
      </p:sp>
      <p:sp>
        <p:nvSpPr>
          <p:cNvPr id="3" name="Text Placeholder 2">
            <a:extLst>
              <a:ext uri="{FF2B5EF4-FFF2-40B4-BE49-F238E27FC236}">
                <a16:creationId xmlns:a16="http://schemas.microsoft.com/office/drawing/2014/main" id="{44F32710-5C4B-1DCB-8092-EF89BD26EB00}"/>
              </a:ext>
            </a:extLst>
          </p:cNvPr>
          <p:cNvSpPr>
            <a:spLocks noGrp="1"/>
          </p:cNvSpPr>
          <p:nvPr>
            <p:ph type="body" idx="1"/>
          </p:nvPr>
        </p:nvSpPr>
        <p:spPr>
          <a:xfrm>
            <a:off x="503903" y="1012723"/>
            <a:ext cx="11501284" cy="4866967"/>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today's digital era, accessibility to video content stands as a paramount concern. Recognizing this need, our project endeavors to elevate the accessibility of video content by refining the search capabilities of subtitles, with a particular emphasis on the substance within them. Our goal is to craft an advanced search engine algorithm that adeptly retrieves subtitles in response to user queries, leveraging natural language processing and machine learning methodologies to bolster relevance and precision.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contrast to conventional keyword-based search engines, which hinge on exact matches between user queries and indexed documents, we champion semantic search engines. These engines plumb the depths of understanding within queries and documents, delving into meaning and context rather than relying solely on keywords.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At the crux of our approach lie three pivotal stages: data preprocessing, vectorization of subtitle documents and user queries, and cosine similarity calculation. Data preprocessing entails meticulous cleaning steps, including removing timestamps to ensure thorough analysis. Vectorization serves to translate textual data into numerical representations, thereby facilitating comparison. Finally, cosine similarity calculation gauges the pertinence of documents to the user's query based on vector representations.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By harnessing the power of semantic search techniques, our project aspires to furnish more profound and pertinent search outcomes for video subtitles, thereby enriching the accessibility of subtitle content for all users.</a:t>
            </a:r>
          </a:p>
          <a:p>
            <a:pPr marL="114300" indent="0">
              <a:buNone/>
            </a:pPr>
            <a:endParaRPr lang="en-IN" sz="1600" dirty="0"/>
          </a:p>
        </p:txBody>
      </p:sp>
    </p:spTree>
    <p:extLst>
      <p:ext uri="{BB962C8B-B14F-4D97-AF65-F5344CB8AC3E}">
        <p14:creationId xmlns:p14="http://schemas.microsoft.com/office/powerpoint/2010/main" val="343559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C6AD-40E0-79A4-35DF-A3F1ABE3B3FF}"/>
              </a:ext>
            </a:extLst>
          </p:cNvPr>
          <p:cNvSpPr>
            <a:spLocks noGrp="1"/>
          </p:cNvSpPr>
          <p:nvPr>
            <p:ph type="title"/>
          </p:nvPr>
        </p:nvSpPr>
        <p:spPr>
          <a:xfrm>
            <a:off x="326922" y="18255"/>
            <a:ext cx="10515600" cy="1325563"/>
          </a:xfrm>
        </p:spPr>
        <p:txBody>
          <a:bodyPr/>
          <a:lstStyle/>
          <a:p>
            <a:r>
              <a:rPr lang="en-US" b="1" dirty="0">
                <a:latin typeface="+mj-lt"/>
              </a:rPr>
              <a:t>1. Read the given data:</a:t>
            </a:r>
            <a:endParaRPr lang="en-IN" b="1" dirty="0">
              <a:latin typeface="+mj-lt"/>
            </a:endParaRPr>
          </a:p>
        </p:txBody>
      </p:sp>
      <p:sp>
        <p:nvSpPr>
          <p:cNvPr id="3" name="Text Placeholder 2">
            <a:extLst>
              <a:ext uri="{FF2B5EF4-FFF2-40B4-BE49-F238E27FC236}">
                <a16:creationId xmlns:a16="http://schemas.microsoft.com/office/drawing/2014/main" id="{D2968EBF-5D2B-7515-F77A-24B555A74603}"/>
              </a:ext>
            </a:extLst>
          </p:cNvPr>
          <p:cNvSpPr>
            <a:spLocks noGrp="1"/>
          </p:cNvSpPr>
          <p:nvPr>
            <p:ph type="body" idx="1"/>
          </p:nvPr>
        </p:nvSpPr>
        <p:spPr>
          <a:xfrm>
            <a:off x="513736" y="1343818"/>
            <a:ext cx="10515600" cy="4351338"/>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The provided data consists of a sample database titled "</a:t>
            </a:r>
            <a:r>
              <a:rPr lang="en-US" dirty="0" err="1">
                <a:latin typeface="Times New Roman" panose="02020603050405020304" pitchFamily="18" charset="0"/>
                <a:cs typeface="Times New Roman" panose="02020603050405020304" pitchFamily="18" charset="0"/>
              </a:rPr>
              <a:t>eng_subtitles_database.db</a:t>
            </a:r>
            <a:r>
              <a:rPr lang="en-US" dirty="0">
                <a:latin typeface="Times New Roman" panose="02020603050405020304" pitchFamily="18" charset="0"/>
                <a:cs typeface="Times New Roman" panose="02020603050405020304" pitchFamily="18" charset="0"/>
              </a:rPr>
              <a:t>," containing 82,498 subtitle files sourced from opensubtitles.org. These subtitles predominantly pertain to movies and TV series released between 1990 and 2024. The database is structured with a table named ‘zip files,' comprising three columns: 'num' for unique subtitle ID referencing opensubtitles.org, 'name' denoting the subtitle file name, and 'content' storing the compressed subtitle files in binary format using ‘Latin-1' encoding.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Each subtitle file's unique identifier ('num') can be utilized to retrieve further details from opensubtitles.org via the following link format: </a:t>
            </a:r>
            <a:r>
              <a:rPr lang="en-US" dirty="0">
                <a:latin typeface="Times New Roman" panose="02020603050405020304" pitchFamily="18" charset="0"/>
                <a:cs typeface="Times New Roman" panose="02020603050405020304" pitchFamily="18" charset="0"/>
                <a:hlinkClick r:id="rId2"/>
              </a:rPr>
              <a:t>https://www.opensubtitles.org/en/subtitles/{num}</a:t>
            </a:r>
            <a:r>
              <a:rPr lang="en-US" dirty="0">
                <a:latin typeface="Times New Roman" panose="02020603050405020304" pitchFamily="18" charset="0"/>
                <a:cs typeface="Times New Roman" panose="02020603050405020304" pitchFamily="18" charset="0"/>
              </a:rPr>
              <a:t>. By substituting '{num}' with the respective unique subtitle ID, additional information about each subtitle file can be accessed directly.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essence, the database serves as a comprehensive repository of subtitle files, offering researchers and developers access to a diverse collection of subtitles from various movies and TV series released over the past few decades, facilitating endeavors related to subtitle analysis, natural language processing, and accessibility enhancement in the realm of digital content consumption.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06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CE670E-910B-F0E7-2985-069F23E1C0E4}"/>
              </a:ext>
            </a:extLst>
          </p:cNvPr>
          <p:cNvSpPr>
            <a:spLocks noGrp="1"/>
          </p:cNvSpPr>
          <p:nvPr>
            <p:ph type="body" idx="1"/>
          </p:nvPr>
        </p:nvSpPr>
        <p:spPr>
          <a:xfrm>
            <a:off x="582561" y="2831690"/>
            <a:ext cx="10515600" cy="3293808"/>
          </a:xfrm>
        </p:spPr>
        <p:txBody>
          <a:bodyPr>
            <a:normAutofit fontScale="550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Python script exemplifies the retrieval of subtitle data from an SQLite database, along with decoding, cleansing, and storing it in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establishes a connection to the SQLite database using SQLite3.connect (), with the database path specified as </a:t>
            </a:r>
            <a:r>
              <a:rPr lang="en-US" dirty="0" err="1">
                <a:latin typeface="Times New Roman" panose="02020603050405020304" pitchFamily="18" charset="0"/>
                <a:cs typeface="Times New Roman" panose="02020603050405020304" pitchFamily="18" charset="0"/>
              </a:rPr>
              <a:t>database_path</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SQL query is executed to select data from the “zip files” table within the database, retrieving columns named “num”, “name”, and “content” for subtitle ID, name, and content respectively.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Utilizing the Pandas library, a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named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 is generated from the fetched rows, comprising three columns: “</a:t>
            </a:r>
            <a:r>
              <a:rPr lang="en-US" dirty="0" err="1">
                <a:latin typeface="Times New Roman" panose="02020603050405020304" pitchFamily="18" charset="0"/>
                <a:cs typeface="Times New Roman" panose="02020603050405020304" pitchFamily="18" charset="0"/>
              </a:rPr>
              <a:t>subtitle_id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subtitle_name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subtitle_content</a:t>
            </a:r>
            <a:r>
              <a:rPr lang="en-US" dirty="0">
                <a:latin typeface="Times New Roman" panose="02020603050405020304" pitchFamily="18" charset="0"/>
                <a:cs typeface="Times New Roman" panose="02020603050405020304" pitchFamily="18" charset="0"/>
              </a:rPr>
              <a:t>” representing the subtitle data from the database.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Upon successful completion of retrieval, decoding, cleaning, and storage of subtitle data in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 success message is printed.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Exception handling is incorporated to catch potential errors during script execution, encompassing SQLite errors (SQLite3.Error) and general exceptions (Exception).</a:t>
            </a:r>
          </a:p>
          <a:p>
            <a:pPr marL="114300" indent="0">
              <a:buNone/>
            </a:pPr>
            <a:r>
              <a:rPr lang="en-US" dirty="0">
                <a:latin typeface="Times New Roman" panose="02020603050405020304" pitchFamily="18" charset="0"/>
                <a:cs typeface="Times New Roman" panose="02020603050405020304" pitchFamily="18" charset="0"/>
              </a:rPr>
              <a:t>Lastly, the SQLite cursor and connection are closed via the cursor. close() and </a:t>
            </a:r>
            <a:r>
              <a:rPr lang="en-US" dirty="0" err="1">
                <a:latin typeface="Times New Roman" panose="02020603050405020304" pitchFamily="18" charset="0"/>
                <a:cs typeface="Times New Roman" panose="02020603050405020304" pitchFamily="18" charset="0"/>
              </a:rPr>
              <a:t>conn.close</a:t>
            </a:r>
            <a:r>
              <a:rPr lang="en-US" dirty="0">
                <a:latin typeface="Times New Roman" panose="02020603050405020304" pitchFamily="18" charset="0"/>
                <a:cs typeface="Times New Roman" panose="02020603050405020304" pitchFamily="18" charset="0"/>
              </a:rPr>
              <a:t>() functions respectively, ensuring proper cleanup and release of database resources.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22B38E-7BCE-0185-9847-268C4A018DAB}"/>
              </a:ext>
            </a:extLst>
          </p:cNvPr>
          <p:cNvPicPr>
            <a:picLocks noChangeAspect="1"/>
          </p:cNvPicPr>
          <p:nvPr/>
        </p:nvPicPr>
        <p:blipFill>
          <a:blip r:embed="rId2"/>
          <a:stretch>
            <a:fillRect/>
          </a:stretch>
        </p:blipFill>
        <p:spPr>
          <a:xfrm>
            <a:off x="1927123" y="0"/>
            <a:ext cx="7177548" cy="2831689"/>
          </a:xfrm>
          <a:prstGeom prst="rect">
            <a:avLst/>
          </a:prstGeom>
        </p:spPr>
      </p:pic>
    </p:spTree>
    <p:extLst>
      <p:ext uri="{BB962C8B-B14F-4D97-AF65-F5344CB8AC3E}">
        <p14:creationId xmlns:p14="http://schemas.microsoft.com/office/powerpoint/2010/main" val="273002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FEF65F-C804-988C-10D5-6D94B1BEC621}"/>
              </a:ext>
            </a:extLst>
          </p:cNvPr>
          <p:cNvPicPr>
            <a:picLocks noChangeAspect="1"/>
          </p:cNvPicPr>
          <p:nvPr/>
        </p:nvPicPr>
        <p:blipFill>
          <a:blip r:embed="rId2"/>
          <a:stretch>
            <a:fillRect/>
          </a:stretch>
        </p:blipFill>
        <p:spPr>
          <a:xfrm>
            <a:off x="3008670" y="0"/>
            <a:ext cx="5447071" cy="2586587"/>
          </a:xfrm>
          <a:prstGeom prst="rect">
            <a:avLst/>
          </a:prstGeom>
        </p:spPr>
      </p:pic>
      <p:sp>
        <p:nvSpPr>
          <p:cNvPr id="6" name="TextBox 5">
            <a:extLst>
              <a:ext uri="{FF2B5EF4-FFF2-40B4-BE49-F238E27FC236}">
                <a16:creationId xmlns:a16="http://schemas.microsoft.com/office/drawing/2014/main" id="{9F498D00-2045-BF54-675D-396CF7C98D43}"/>
              </a:ext>
            </a:extLst>
          </p:cNvPr>
          <p:cNvSpPr txBox="1"/>
          <p:nvPr/>
        </p:nvSpPr>
        <p:spPr>
          <a:xfrm>
            <a:off x="108154" y="3276469"/>
            <a:ext cx="6882581" cy="2585323"/>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After fetching the data from the SQLite database and storing it in 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The Data Frame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has 82,498 rows and 3 </a:t>
            </a:r>
            <a:r>
              <a:rPr lang="en-US" sz="1800" dirty="0" err="1">
                <a:latin typeface="Times New Roman" panose="02020603050405020304" pitchFamily="18" charset="0"/>
                <a:cs typeface="Times New Roman" panose="02020603050405020304" pitchFamily="18" charset="0"/>
              </a:rPr>
              <a:t>columns.subtitle_id</a:t>
            </a:r>
            <a:r>
              <a:rPr lang="en-US" sz="1800" dirty="0">
                <a:latin typeface="Times New Roman" panose="02020603050405020304" pitchFamily="18" charset="0"/>
                <a:cs typeface="Times New Roman" panose="02020603050405020304" pitchFamily="18" charset="0"/>
              </a:rPr>
              <a:t>: Represents the unique identifier for each subtitle.</a:t>
            </a: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subtitle_name</a:t>
            </a:r>
            <a:r>
              <a:rPr lang="en-US" sz="1800" dirty="0">
                <a:latin typeface="Times New Roman" panose="02020603050405020304" pitchFamily="18" charset="0"/>
                <a:cs typeface="Times New Roman" panose="02020603050405020304" pitchFamily="18" charset="0"/>
              </a:rPr>
              <a:t>: Contains the name or title of each subtitle file. </a:t>
            </a:r>
            <a:r>
              <a:rPr lang="en-US" sz="1800" dirty="0" err="1">
                <a:latin typeface="Times New Roman" panose="02020603050405020304" pitchFamily="18" charset="0"/>
                <a:cs typeface="Times New Roman" panose="02020603050405020304" pitchFamily="18" charset="0"/>
              </a:rPr>
              <a:t>subtitle_content</a:t>
            </a:r>
            <a:r>
              <a:rPr lang="en-US" sz="1800" dirty="0">
                <a:latin typeface="Times New Roman" panose="02020603050405020304" pitchFamily="18" charset="0"/>
                <a:cs typeface="Times New Roman" panose="02020603050405020304" pitchFamily="18" charset="0"/>
              </a:rPr>
              <a:t>: Holds the content or text of each subtitle. The </a:t>
            </a:r>
            <a:r>
              <a:rPr lang="en-US" sz="1800" dirty="0" err="1">
                <a:latin typeface="Times New Roman" panose="02020603050405020304" pitchFamily="18" charset="0"/>
                <a:cs typeface="Times New Roman" panose="02020603050405020304" pitchFamily="18" charset="0"/>
              </a:rPr>
              <a:t>subtitle_content</a:t>
            </a:r>
            <a:r>
              <a:rPr lang="en-US" sz="1800" dirty="0">
                <a:latin typeface="Times New Roman" panose="02020603050405020304" pitchFamily="18" charset="0"/>
                <a:cs typeface="Times New Roman" panose="02020603050405020304" pitchFamily="18" charset="0"/>
              </a:rPr>
              <a:t> column contains the binary content of the subtitle files, as indicated by the prefix 'b'. This content likely needs further processing or decoding to extract meaningful text information.</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09A4B32-9451-6A9D-3BD0-EE0525F70952}"/>
              </a:ext>
            </a:extLst>
          </p:cNvPr>
          <p:cNvPicPr>
            <a:picLocks noChangeAspect="1"/>
          </p:cNvPicPr>
          <p:nvPr/>
        </p:nvPicPr>
        <p:blipFill>
          <a:blip r:embed="rId3"/>
          <a:stretch>
            <a:fillRect/>
          </a:stretch>
        </p:blipFill>
        <p:spPr>
          <a:xfrm>
            <a:off x="7413523" y="2586587"/>
            <a:ext cx="4465100" cy="3411090"/>
          </a:xfrm>
          <a:prstGeom prst="rect">
            <a:avLst/>
          </a:prstGeom>
        </p:spPr>
      </p:pic>
    </p:spTree>
    <p:extLst>
      <p:ext uri="{BB962C8B-B14F-4D97-AF65-F5344CB8AC3E}">
        <p14:creationId xmlns:p14="http://schemas.microsoft.com/office/powerpoint/2010/main" val="269892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24DE-7C6A-E031-0C87-F02FA3057862}"/>
              </a:ext>
            </a:extLst>
          </p:cNvPr>
          <p:cNvSpPr>
            <a:spLocks noGrp="1"/>
          </p:cNvSpPr>
          <p:nvPr>
            <p:ph type="title"/>
          </p:nvPr>
        </p:nvSpPr>
        <p:spPr>
          <a:xfrm>
            <a:off x="0" y="117987"/>
            <a:ext cx="5179142" cy="6007510"/>
          </a:xfrm>
        </p:spPr>
        <p:txBody>
          <a:bodyPr>
            <a:noAutofit/>
          </a:bodyPr>
          <a:lstStyle/>
          <a:p>
            <a:r>
              <a:rPr lang="en-US" sz="1600" b="1" dirty="0">
                <a:latin typeface="+mj-lt"/>
              </a:rPr>
              <a:t> 1(a). Unzipping the content and decoding using Latin-1</a:t>
            </a:r>
            <a:br>
              <a:rPr lang="en-US" sz="1600" dirty="0"/>
            </a:br>
            <a:r>
              <a:rPr lang="en-US" sz="1600" dirty="0"/>
              <a:t> </a:t>
            </a:r>
            <a:br>
              <a:rPr lang="en-US" sz="1600" dirty="0"/>
            </a:b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extract_content</a:t>
            </a:r>
            <a:r>
              <a:rPr lang="en-US" sz="1600" dirty="0">
                <a:latin typeface="Times New Roman" panose="02020603050405020304" pitchFamily="18" charset="0"/>
                <a:cs typeface="Times New Roman" panose="02020603050405020304" pitchFamily="18" charset="0"/>
              </a:rPr>
              <a:t> function is defined with one parameter, content, representing the binary content of a</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zip archive containing subtitle files.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function utilizes the </a:t>
            </a:r>
            <a:r>
              <a:rPr lang="en-US" sz="1600" dirty="0" err="1">
                <a:latin typeface="Times New Roman" panose="02020603050405020304" pitchFamily="18" charset="0"/>
                <a:cs typeface="Times New Roman" panose="02020603050405020304" pitchFamily="18" charset="0"/>
              </a:rPr>
              <a:t>io.BytesIO</a:t>
            </a:r>
            <a:r>
              <a:rPr lang="en-US" sz="1600" dirty="0">
                <a:latin typeface="Times New Roman" panose="02020603050405020304" pitchFamily="18" charset="0"/>
                <a:cs typeface="Times New Roman" panose="02020603050405020304" pitchFamily="18" charset="0"/>
              </a:rPr>
              <a:t> class to create an in-memory binary stream (bio) from the provided content. Within the context of a zip </a:t>
            </a:r>
            <a:r>
              <a:rPr lang="en-US" sz="1600" dirty="0" err="1">
                <a:latin typeface="Times New Roman" panose="02020603050405020304" pitchFamily="18" charset="0"/>
                <a:cs typeface="Times New Roman" panose="02020603050405020304" pitchFamily="18" charset="0"/>
              </a:rPr>
              <a:t>file.ZipFile</a:t>
            </a:r>
            <a:r>
              <a:rPr lang="en-US" sz="1600" dirty="0">
                <a:latin typeface="Times New Roman" panose="02020603050405020304" pitchFamily="18" charset="0"/>
                <a:cs typeface="Times New Roman" panose="02020603050405020304" pitchFamily="18" charset="0"/>
              </a:rPr>
              <a:t> object (</a:t>
            </a:r>
            <a:r>
              <a:rPr lang="en-US" sz="1600" dirty="0" err="1">
                <a:latin typeface="Times New Roman" panose="02020603050405020304" pitchFamily="18" charset="0"/>
                <a:cs typeface="Times New Roman" panose="02020603050405020304" pitchFamily="18" charset="0"/>
              </a:rPr>
              <a:t>Zipf</a:t>
            </a:r>
            <a:r>
              <a:rPr lang="en-US" sz="1600" dirty="0">
                <a:latin typeface="Times New Roman" panose="02020603050405020304" pitchFamily="18" charset="0"/>
                <a:cs typeface="Times New Roman" panose="02020603050405020304" pitchFamily="18" charset="0"/>
              </a:rPr>
              <a:t>), created from the binary stream, the function iterates through the list of file names (</a:t>
            </a:r>
            <a:r>
              <a:rPr lang="en-US" sz="1600" dirty="0" err="1">
                <a:latin typeface="Times New Roman" panose="02020603050405020304" pitchFamily="18" charset="0"/>
                <a:cs typeface="Times New Roman" panose="02020603050405020304" pitchFamily="18" charset="0"/>
              </a:rPr>
              <a:t>file_list</a:t>
            </a:r>
            <a:r>
              <a:rPr lang="en-US" sz="1600" dirty="0">
                <a:latin typeface="Times New Roman" panose="02020603050405020304" pitchFamily="18" charset="0"/>
                <a:cs typeface="Times New Roman" panose="02020603050405020304" pitchFamily="18" charset="0"/>
              </a:rPr>
              <a:t>) contained in the zip archive. For each file in the archive, the function opens it (with </a:t>
            </a:r>
            <a:r>
              <a:rPr lang="en-US" sz="1600" dirty="0" err="1">
                <a:latin typeface="Times New Roman" panose="02020603050405020304" pitchFamily="18" charset="0"/>
                <a:cs typeface="Times New Roman" panose="02020603050405020304" pitchFamily="18" charset="0"/>
              </a:rPr>
              <a:t>Zipf</a:t>
            </a:r>
            <a:r>
              <a:rPr lang="en-US" sz="1600" dirty="0">
                <a:latin typeface="Times New Roman" panose="02020603050405020304" pitchFamily="18" charset="0"/>
                <a:cs typeface="Times New Roman" panose="02020603050405020304" pitchFamily="18" charset="0"/>
              </a:rPr>
              <a:t>. open(</a:t>
            </a:r>
            <a:r>
              <a:rPr lang="en-US" sz="1600" dirty="0" err="1">
                <a:latin typeface="Times New Roman" panose="02020603050405020304" pitchFamily="18" charset="0"/>
                <a:cs typeface="Times New Roman" panose="02020603050405020304" pitchFamily="18" charset="0"/>
              </a:rPr>
              <a:t>file_name</a:t>
            </a:r>
            <a:r>
              <a:rPr lang="en-US" sz="1600" dirty="0">
                <a:latin typeface="Times New Roman" panose="02020603050405020304" pitchFamily="18" charset="0"/>
                <a:cs typeface="Times New Roman" panose="02020603050405020304" pitchFamily="18" charset="0"/>
              </a:rPr>
              <a:t>) as file) and reads its content (content = file. read().decode("latin-1")).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content is decoded using the “Latin-1“ encoding, assuming it represents text data. The extracted content of the first file encountered in the zip archive is returned.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Working with a Data Frame of shape (824925, 3) where one of the rows contains more than 100,000</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tokens can consume a significant amount of computer resources, especially in terms of memory and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processing power. Because of limited computing resources, only a random 30% of the data is used.</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8DD09C-A48F-E2BC-5319-B17507A97F7C}"/>
              </a:ext>
            </a:extLst>
          </p:cNvPr>
          <p:cNvPicPr>
            <a:picLocks noChangeAspect="1"/>
          </p:cNvPicPr>
          <p:nvPr/>
        </p:nvPicPr>
        <p:blipFill>
          <a:blip r:embed="rId2"/>
          <a:stretch>
            <a:fillRect/>
          </a:stretch>
        </p:blipFill>
        <p:spPr>
          <a:xfrm>
            <a:off x="5179142" y="117987"/>
            <a:ext cx="6829332" cy="5586876"/>
          </a:xfrm>
          <a:prstGeom prst="rect">
            <a:avLst/>
          </a:prstGeom>
        </p:spPr>
      </p:pic>
    </p:spTree>
    <p:extLst>
      <p:ext uri="{BB962C8B-B14F-4D97-AF65-F5344CB8AC3E}">
        <p14:creationId xmlns:p14="http://schemas.microsoft.com/office/powerpoint/2010/main" val="334726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BB6E2-46BD-F260-2031-0A2C3FBF44B4}"/>
              </a:ext>
            </a:extLst>
          </p:cNvPr>
          <p:cNvSpPr txBox="1"/>
          <p:nvPr/>
        </p:nvSpPr>
        <p:spPr>
          <a:xfrm>
            <a:off x="68827" y="147484"/>
            <a:ext cx="11041625" cy="6401753"/>
          </a:xfrm>
          <a:prstGeom prst="rect">
            <a:avLst/>
          </a:prstGeom>
          <a:noFill/>
        </p:spPr>
        <p:txBody>
          <a:bodyPr wrap="square" rtlCol="0">
            <a:spAutoFit/>
          </a:bodyPr>
          <a:lstStyle/>
          <a:p>
            <a:r>
              <a:rPr lang="en-US" sz="3200" b="1" dirty="0">
                <a:latin typeface="+mj-lt"/>
              </a:rPr>
              <a:t>2. Cleaning: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Text data is subtitle content that has time stamps, HTML tags, and lots of noise. Cleaning has to be done on the text data, as cleaning text data is an essential preprocessing step in natural language processing (NLP) tasks, especially before vectorization.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1. The code defines a function </a:t>
            </a:r>
            <a:r>
              <a:rPr lang="en-US" sz="1800" dirty="0" err="1">
                <a:latin typeface="Times New Roman" panose="02020603050405020304" pitchFamily="18" charset="0"/>
                <a:cs typeface="Times New Roman" panose="02020603050405020304" pitchFamily="18" charset="0"/>
              </a:rPr>
              <a:t>clean_text</a:t>
            </a:r>
            <a:r>
              <a:rPr lang="en-US" sz="1800" dirty="0">
                <a:latin typeface="Times New Roman" panose="02020603050405020304" pitchFamily="18" charset="0"/>
                <a:cs typeface="Times New Roman" panose="02020603050405020304" pitchFamily="18" charset="0"/>
              </a:rPr>
              <a:t>(text) that applies several cleaning steps to the text data:</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 re. sub(r’\d{2}:\d{2}:\d{2},\d{3}</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\d{2}:\d{2}:\d{2},\d{3}\r\n’, ‘, text) This regular expression</a:t>
            </a:r>
          </a:p>
          <a:p>
            <a:r>
              <a:rPr lang="en-US" sz="1800" dirty="0">
                <a:latin typeface="Times New Roman" panose="02020603050405020304" pitchFamily="18" charset="0"/>
                <a:cs typeface="Times New Roman" panose="02020603050405020304" pitchFamily="18" charset="0"/>
              </a:rPr>
              <a:t>    removes timestamps in the format “</a:t>
            </a:r>
            <a:r>
              <a:rPr lang="en-US" sz="1800" dirty="0" err="1">
                <a:latin typeface="Times New Roman" panose="02020603050405020304" pitchFamily="18" charset="0"/>
                <a:cs typeface="Times New Roman" panose="02020603050405020304" pitchFamily="18" charset="0"/>
              </a:rPr>
              <a:t>hh:mm</a:t>
            </a:r>
            <a:r>
              <a:rPr lang="en-US" sz="1800" dirty="0">
                <a:latin typeface="Times New Roman" panose="02020603050405020304" pitchFamily="18" charset="0"/>
                <a:cs typeface="Times New Roman" panose="02020603050405020304" pitchFamily="18" charset="0"/>
              </a:rPr>
              <a:t>: ss, mmm</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hh:mm</a:t>
            </a:r>
            <a:r>
              <a:rPr lang="en-US" sz="1800" dirty="0">
                <a:latin typeface="Times New Roman" panose="02020603050405020304" pitchFamily="18" charset="0"/>
                <a:cs typeface="Times New Roman" panose="02020603050405020304" pitchFamily="18" charset="0"/>
              </a:rPr>
              <a:t>: ss, mmm” along with the carriage</a:t>
            </a:r>
          </a:p>
          <a:p>
            <a:r>
              <a:rPr lang="en-US" sz="1800" dirty="0">
                <a:latin typeface="Times New Roman" panose="02020603050405020304" pitchFamily="18" charset="0"/>
                <a:cs typeface="Times New Roman" panose="02020603050405020304" pitchFamily="18" charset="0"/>
              </a:rPr>
              <a:t>    return and newline characters (\r\n).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3. re. sub(r’\r\n’, ‘ ‘, text) This line replaces carriage return and newline characters (\r\n) with a space.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4. re. sub(r’&lt;[^&gt;]+&gt;’, ‘, text) This regular expression removes HTML tags from the text. HTML tags.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5. re. sub(r’[^a-</a:t>
            </a:r>
            <a:r>
              <a:rPr lang="en-US" sz="1800" dirty="0" err="1">
                <a:latin typeface="Times New Roman" panose="02020603050405020304" pitchFamily="18" charset="0"/>
                <a:cs typeface="Times New Roman" panose="02020603050405020304" pitchFamily="18" charset="0"/>
              </a:rPr>
              <a:t>zA</a:t>
            </a:r>
            <a:r>
              <a:rPr lang="en-US" sz="1800" dirty="0">
                <a:latin typeface="Times New Roman" panose="02020603050405020304" pitchFamily="18" charset="0"/>
                <a:cs typeface="Times New Roman" panose="02020603050405020304" pitchFamily="18" charset="0"/>
              </a:rPr>
              <a:t>-Z\s]’, ‘, text) This line removes any characters that are not alphabetic or whitespace.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6. re. sub (r'\s+', ' ', text) This regular expression replaces multiple consecutive whitespace characters</a:t>
            </a:r>
          </a:p>
          <a:p>
            <a:r>
              <a:rPr lang="en-US" sz="1800" dirty="0">
                <a:latin typeface="Times New Roman" panose="02020603050405020304" pitchFamily="18" charset="0"/>
                <a:cs typeface="Times New Roman" panose="02020603050405020304" pitchFamily="18" charset="0"/>
              </a:rPr>
              <a:t>    with a single space.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7. </a:t>
            </a:r>
            <a:r>
              <a:rPr lang="en-US" sz="1800" dirty="0" err="1">
                <a:latin typeface="Times New Roman" panose="02020603050405020304" pitchFamily="18" charset="0"/>
                <a:cs typeface="Times New Roman" panose="02020603050405020304" pitchFamily="18" charset="0"/>
              </a:rPr>
              <a:t>text.strip</a:t>
            </a:r>
            <a:r>
              <a:rPr lang="en-US" sz="1800" dirty="0">
                <a:latin typeface="Times New Roman" panose="02020603050405020304" pitchFamily="18" charset="0"/>
                <a:cs typeface="Times New Roman" panose="02020603050405020304" pitchFamily="18" charset="0"/>
              </a:rPr>
              <a:t>() Finally, this line removes leading and trailing whitespace from the text.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8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00C0B5-634B-DB9D-B6D6-FF520871167C}"/>
              </a:ext>
            </a:extLst>
          </p:cNvPr>
          <p:cNvPicPr>
            <a:picLocks noChangeAspect="1"/>
          </p:cNvPicPr>
          <p:nvPr/>
        </p:nvPicPr>
        <p:blipFill>
          <a:blip r:embed="rId2"/>
          <a:stretch>
            <a:fillRect/>
          </a:stretch>
        </p:blipFill>
        <p:spPr>
          <a:xfrm>
            <a:off x="165860" y="278144"/>
            <a:ext cx="11860280" cy="4873960"/>
          </a:xfrm>
          <a:prstGeom prst="rect">
            <a:avLst/>
          </a:prstGeom>
        </p:spPr>
      </p:pic>
    </p:spTree>
    <p:extLst>
      <p:ext uri="{BB962C8B-B14F-4D97-AF65-F5344CB8AC3E}">
        <p14:creationId xmlns:p14="http://schemas.microsoft.com/office/powerpoint/2010/main" val="335191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CEE8F7-22BA-BC56-09FB-807CB7B4E245}"/>
              </a:ext>
            </a:extLst>
          </p:cNvPr>
          <p:cNvSpPr txBox="1"/>
          <p:nvPr/>
        </p:nvSpPr>
        <p:spPr>
          <a:xfrm>
            <a:off x="147484" y="206477"/>
            <a:ext cx="9891251" cy="1384995"/>
          </a:xfrm>
          <a:prstGeom prst="rect">
            <a:avLst/>
          </a:prstGeom>
          <a:noFill/>
        </p:spPr>
        <p:txBody>
          <a:bodyPr wrap="square" rtlCol="0">
            <a:spAutoFit/>
          </a:bodyPr>
          <a:lstStyle/>
          <a:p>
            <a:r>
              <a:rPr lang="en-US" sz="2800" b="1" dirty="0">
                <a:latin typeface="+mj-lt"/>
              </a:rPr>
              <a:t>3. Document chunking: </a:t>
            </a:r>
          </a:p>
          <a:p>
            <a:endParaRPr lang="en-US" dirty="0"/>
          </a:p>
          <a:p>
            <a:r>
              <a:rPr lang="en-US" dirty="0">
                <a:latin typeface="Times New Roman" panose="02020603050405020304" pitchFamily="18" charset="0"/>
                <a:cs typeface="Times New Roman" panose="02020603050405020304" pitchFamily="18" charset="0"/>
              </a:rPr>
              <a:t>As the text documents are very large, Considering the challenge of embedding large documents there will be Information Loss. The document chunking technique is used as a crucial step in handling large documents effectively, particularly in scenarios where embedding entire documents as single vectors is impractical due to the risk of information loss or computational constraints.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19BBB9-8482-59F0-DFE5-6FD04BABE90A}"/>
              </a:ext>
            </a:extLst>
          </p:cNvPr>
          <p:cNvPicPr>
            <a:picLocks noChangeAspect="1"/>
          </p:cNvPicPr>
          <p:nvPr/>
        </p:nvPicPr>
        <p:blipFill>
          <a:blip r:embed="rId2"/>
          <a:stretch>
            <a:fillRect/>
          </a:stretch>
        </p:blipFill>
        <p:spPr>
          <a:xfrm>
            <a:off x="147484" y="1936955"/>
            <a:ext cx="11774543" cy="4237703"/>
          </a:xfrm>
          <a:prstGeom prst="rect">
            <a:avLst/>
          </a:prstGeom>
        </p:spPr>
      </p:pic>
    </p:spTree>
    <p:extLst>
      <p:ext uri="{BB962C8B-B14F-4D97-AF65-F5344CB8AC3E}">
        <p14:creationId xmlns:p14="http://schemas.microsoft.com/office/powerpoint/2010/main" val="25714146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2598</Words>
  <Application>Microsoft Office PowerPoint</Application>
  <PresentationFormat>Widescreen</PresentationFormat>
  <Paragraphs>99</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Times New Roman</vt:lpstr>
      <vt:lpstr>Roboto</vt:lpstr>
      <vt:lpstr>Calibri</vt:lpstr>
      <vt:lpstr>Wingdings</vt:lpstr>
      <vt:lpstr>Libre Baskerville</vt:lpstr>
      <vt:lpstr>Office Theme</vt:lpstr>
      <vt:lpstr>PowerPoint Presentation</vt:lpstr>
      <vt:lpstr>Abstract:</vt:lpstr>
      <vt:lpstr>1. Read the given data:</vt:lpstr>
      <vt:lpstr>PowerPoint Presentation</vt:lpstr>
      <vt:lpstr>PowerPoint Presentation</vt:lpstr>
      <vt:lpstr> 1(a). Unzipping the content and decoding using Latin-1   The extract_content function is defined with one parameter, content, representing the binary content of a  zip archive containing subtitle files.   The function utilizes the io.BytesIO class to create an in-memory binary stream (bio) from the provided content. Within the context of a zip file.ZipFile object (Zipf), created from the binary stream, the function iterates through the list of file names (file_list) contained in the zip archive. For each file in the archive, the function opens it (with Zipf. open(file_name) as file) and reads its content (content = file. read().decode("latin-1")).  The content is decoded using the “Latin-1“ encoding, assuming it represents text data. The extracted content of the first file encountered in the zip archive is returned.   Working with a Data Frame of shape (824925, 3) where one of the rows contains more than 100,000  tokens can consume a significant amount of computer resources, especially in terms of memory and  processing power. Because of limited computing resources, only a random 30% of the data is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Retrieving Documents using user input Application: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sushmita warvate</cp:lastModifiedBy>
  <cp:revision>4</cp:revision>
  <dcterms:created xsi:type="dcterms:W3CDTF">2021-02-16T05:19:01Z</dcterms:created>
  <dcterms:modified xsi:type="dcterms:W3CDTF">2024-04-26T11:44:02Z</dcterms:modified>
</cp:coreProperties>
</file>