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86" r:id="rId13"/>
    <p:sldId id="267" r:id="rId14"/>
    <p:sldId id="268" r:id="rId15"/>
    <p:sldId id="269" r:id="rId16"/>
    <p:sldId id="287" r:id="rId17"/>
    <p:sldId id="270" r:id="rId18"/>
    <p:sldId id="271" r:id="rId19"/>
    <p:sldId id="273" r:id="rId20"/>
    <p:sldId id="290" r:id="rId21"/>
    <p:sldId id="274" r:id="rId22"/>
    <p:sldId id="279" r:id="rId23"/>
    <p:sldId id="280" r:id="rId24"/>
    <p:sldId id="281" r:id="rId25"/>
    <p:sldId id="288" r:id="rId26"/>
    <p:sldId id="278" r:id="rId27"/>
    <p:sldId id="282" r:id="rId28"/>
    <p:sldId id="289" r:id="rId29"/>
    <p:sldId id="283" r:id="rId30"/>
    <p:sldId id="284" r:id="rId31"/>
    <p:sldId id="285" r:id="rId32"/>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792" y="-13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1B1B40F-4034-4068-88C5-EA8FAE9DF202}" type="datetimeFigureOut">
              <a:rPr lang="en-US" smtClean="0"/>
              <a:pPr/>
              <a:t>6/18/2022</a:t>
            </a:fld>
            <a:endParaRPr lang="en-US"/>
          </a:p>
        </p:txBody>
      </p:sp>
      <p:sp>
        <p:nvSpPr>
          <p:cNvPr id="4" name="Slide Image Placeholder 3"/>
          <p:cNvSpPr>
            <a:spLocks noGrp="1" noRot="1" noChangeAspect="1"/>
          </p:cNvSpPr>
          <p:nvPr>
            <p:ph type="sldImg" idx="2"/>
          </p:nvPr>
        </p:nvSpPr>
        <p:spPr>
          <a:xfrm>
            <a:off x="2857500" y="385763"/>
            <a:ext cx="3429000" cy="1931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6338"/>
            <a:ext cx="7315200" cy="23177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89108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91088"/>
            <a:ext cx="3962400" cy="257175"/>
          </a:xfrm>
          <a:prstGeom prst="rect">
            <a:avLst/>
          </a:prstGeom>
        </p:spPr>
        <p:txBody>
          <a:bodyPr vert="horz" lIns="91440" tIns="45720" rIns="91440" bIns="45720" rtlCol="0" anchor="b"/>
          <a:lstStyle>
            <a:lvl1pPr algn="r">
              <a:defRPr sz="1200"/>
            </a:lvl1pPr>
          </a:lstStyle>
          <a:p>
            <a:fld id="{FA4B6659-7422-4F5D-BAF2-125475C455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4B6659-7422-4F5D-BAF2-125475C45522}"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739" y="66801"/>
            <a:ext cx="8986520" cy="45339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Times New Roman"/>
                <a:cs typeface="Times New Roman"/>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CC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1456" y="67055"/>
            <a:ext cx="350520" cy="3566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8739" y="66801"/>
            <a:ext cx="7517130" cy="453390"/>
          </a:xfrm>
          <a:prstGeom prst="rect">
            <a:avLst/>
          </a:prstGeom>
        </p:spPr>
        <p:txBody>
          <a:bodyPr wrap="square" lIns="0" tIns="0" rIns="0" bIns="0">
            <a:spAutoFit/>
          </a:bodyPr>
          <a:lstStyle>
            <a:lvl1pPr>
              <a:defRPr sz="2800" b="0" i="0">
                <a:solidFill>
                  <a:srgbClr val="CC0000"/>
                </a:solidFill>
                <a:latin typeface="Times New Roman"/>
                <a:cs typeface="Times New Roman"/>
              </a:defRPr>
            </a:lvl1pPr>
          </a:lstStyle>
          <a:p>
            <a:endParaRPr/>
          </a:p>
        </p:txBody>
      </p:sp>
      <p:sp>
        <p:nvSpPr>
          <p:cNvPr id="3" name="Holder 3"/>
          <p:cNvSpPr>
            <a:spLocks noGrp="1"/>
          </p:cNvSpPr>
          <p:nvPr>
            <p:ph type="body" idx="1"/>
          </p:nvPr>
        </p:nvSpPr>
        <p:spPr>
          <a:xfrm>
            <a:off x="256031" y="1195196"/>
            <a:ext cx="8631936" cy="3044825"/>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6/18/2022</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0" y="0"/>
            <a:ext cx="8631936" cy="1213153"/>
          </a:xfrm>
          <a:prstGeom prst="rect">
            <a:avLst/>
          </a:prstGeom>
        </p:spPr>
        <p:txBody>
          <a:bodyPr vert="horz" wrap="square" lIns="0" tIns="12700" rIns="0" bIns="0" rtlCol="0">
            <a:spAutoFit/>
          </a:bodyPr>
          <a:lstStyle/>
          <a:p>
            <a:pPr marL="4445" algn="ctr">
              <a:lnSpc>
                <a:spcPct val="100000"/>
              </a:lnSpc>
              <a:spcBef>
                <a:spcPts val="100"/>
              </a:spcBef>
            </a:pPr>
            <a:r>
              <a:rPr sz="4200" b="1" spc="-114" dirty="0">
                <a:solidFill>
                  <a:srgbClr val="CC0000"/>
                </a:solidFill>
                <a:latin typeface="Verdana"/>
                <a:cs typeface="Verdana"/>
              </a:rPr>
              <a:t>Capstone</a:t>
            </a:r>
            <a:r>
              <a:rPr sz="4200" b="1" spc="-280" dirty="0">
                <a:solidFill>
                  <a:srgbClr val="CC0000"/>
                </a:solidFill>
                <a:latin typeface="Verdana"/>
                <a:cs typeface="Verdana"/>
              </a:rPr>
              <a:t> </a:t>
            </a:r>
            <a:r>
              <a:rPr sz="4200" b="1" spc="-150" dirty="0">
                <a:solidFill>
                  <a:srgbClr val="CC0000"/>
                </a:solidFill>
                <a:latin typeface="Verdana"/>
                <a:cs typeface="Verdana"/>
              </a:rPr>
              <a:t>Project</a:t>
            </a:r>
            <a:endParaRPr sz="4200">
              <a:latin typeface="Verdana"/>
              <a:cs typeface="Verdana"/>
            </a:endParaRPr>
          </a:p>
          <a:p>
            <a:pPr algn="ctr">
              <a:lnSpc>
                <a:spcPct val="100000"/>
              </a:lnSpc>
              <a:spcBef>
                <a:spcPts val="25"/>
              </a:spcBef>
            </a:pPr>
            <a:r>
              <a:rPr lang="en-US" sz="3600" b="1" spc="-105" dirty="0" smtClean="0">
                <a:solidFill>
                  <a:srgbClr val="124F5C"/>
                </a:solidFill>
                <a:latin typeface="Verdana"/>
                <a:cs typeface="Verdana"/>
              </a:rPr>
              <a:t>Credit Card Default</a:t>
            </a:r>
            <a:r>
              <a:rPr sz="3600" b="1" spc="-390" smtClean="0">
                <a:solidFill>
                  <a:srgbClr val="124F5C"/>
                </a:solidFill>
                <a:latin typeface="Verdana"/>
                <a:cs typeface="Verdana"/>
              </a:rPr>
              <a:t> </a:t>
            </a:r>
            <a:r>
              <a:rPr sz="3600" b="1" spc="-95" dirty="0">
                <a:solidFill>
                  <a:srgbClr val="124F5C"/>
                </a:solidFill>
                <a:latin typeface="Verdana"/>
                <a:cs typeface="Verdana"/>
              </a:rPr>
              <a:t>Prediction</a:t>
            </a:r>
            <a:endParaRPr sz="3600">
              <a:latin typeface="Verdana"/>
              <a:cs typeface="Verdana"/>
            </a:endParaRPr>
          </a:p>
        </p:txBody>
      </p:sp>
      <p:sp>
        <p:nvSpPr>
          <p:cNvPr id="3" name="object 3"/>
          <p:cNvSpPr txBox="1"/>
          <p:nvPr/>
        </p:nvSpPr>
        <p:spPr>
          <a:xfrm>
            <a:off x="2438400" y="3260725"/>
            <a:ext cx="3792474" cy="1783180"/>
          </a:xfrm>
          <a:prstGeom prst="rect">
            <a:avLst/>
          </a:prstGeom>
        </p:spPr>
        <p:txBody>
          <a:bodyPr vert="horz" wrap="square" lIns="0" tIns="66675" rIns="0" bIns="0" rtlCol="0">
            <a:spAutoFit/>
          </a:bodyPr>
          <a:lstStyle/>
          <a:p>
            <a:pPr marL="12700" algn="ctr">
              <a:lnSpc>
                <a:spcPct val="100000"/>
              </a:lnSpc>
              <a:spcBef>
                <a:spcPts val="525"/>
              </a:spcBef>
            </a:pPr>
            <a:r>
              <a:rPr sz="3200" b="1" spc="-130" dirty="0">
                <a:solidFill>
                  <a:srgbClr val="202020"/>
                </a:solidFill>
                <a:latin typeface="Verdana"/>
                <a:cs typeface="Verdana"/>
              </a:rPr>
              <a:t>Team</a:t>
            </a:r>
            <a:r>
              <a:rPr sz="3200" b="1" spc="-229" dirty="0">
                <a:solidFill>
                  <a:srgbClr val="202020"/>
                </a:solidFill>
                <a:latin typeface="Verdana"/>
                <a:cs typeface="Verdana"/>
              </a:rPr>
              <a:t> </a:t>
            </a:r>
            <a:r>
              <a:rPr sz="3200" b="1" spc="-100" dirty="0">
                <a:solidFill>
                  <a:srgbClr val="202020"/>
                </a:solidFill>
                <a:latin typeface="Verdana"/>
                <a:cs typeface="Verdana"/>
              </a:rPr>
              <a:t>Members</a:t>
            </a:r>
            <a:endParaRPr sz="3200">
              <a:latin typeface="Verdana"/>
              <a:cs typeface="Verdana"/>
            </a:endParaRPr>
          </a:p>
          <a:p>
            <a:pPr marL="241300" marR="176530" indent="-210820" algn="ctr">
              <a:lnSpc>
                <a:spcPct val="100000"/>
              </a:lnSpc>
              <a:spcBef>
                <a:spcPts val="320"/>
              </a:spcBef>
            </a:pPr>
            <a:r>
              <a:rPr lang="en-US" sz="2400" b="1" spc="-85" dirty="0" err="1" smtClean="0">
                <a:solidFill>
                  <a:srgbClr val="124F5C"/>
                </a:solidFill>
                <a:latin typeface="Verdana"/>
                <a:cs typeface="Verdana"/>
              </a:rPr>
              <a:t>Ankit</a:t>
            </a:r>
            <a:r>
              <a:rPr lang="en-US" sz="2400" b="1" spc="-85" dirty="0" smtClean="0">
                <a:solidFill>
                  <a:srgbClr val="124F5C"/>
                </a:solidFill>
                <a:latin typeface="Verdana"/>
                <a:cs typeface="Verdana"/>
              </a:rPr>
              <a:t> Patel</a:t>
            </a:r>
            <a:r>
              <a:rPr sz="2400" b="1" spc="-90" smtClean="0">
                <a:solidFill>
                  <a:srgbClr val="124F5C"/>
                </a:solidFill>
                <a:latin typeface="Verdana"/>
                <a:cs typeface="Verdana"/>
              </a:rPr>
              <a:t> </a:t>
            </a:r>
            <a:endParaRPr lang="en-US" sz="2400" b="1" spc="-90" dirty="0" smtClean="0">
              <a:solidFill>
                <a:srgbClr val="124F5C"/>
              </a:solidFill>
              <a:latin typeface="Verdana"/>
              <a:cs typeface="Verdana"/>
            </a:endParaRPr>
          </a:p>
          <a:p>
            <a:pPr marL="241300" marR="176530" indent="-210820" algn="ctr">
              <a:lnSpc>
                <a:spcPct val="100000"/>
              </a:lnSpc>
              <a:spcBef>
                <a:spcPts val="320"/>
              </a:spcBef>
            </a:pPr>
            <a:r>
              <a:rPr lang="en-US" sz="2400" b="1" spc="-90" dirty="0" err="1" smtClean="0">
                <a:solidFill>
                  <a:srgbClr val="124F5C"/>
                </a:solidFill>
                <a:latin typeface="Verdana"/>
                <a:cs typeface="Verdana"/>
              </a:rPr>
              <a:t>Sushmita</a:t>
            </a:r>
            <a:r>
              <a:rPr lang="en-US" sz="2400" b="1" spc="-90" dirty="0" smtClean="0">
                <a:solidFill>
                  <a:srgbClr val="124F5C"/>
                </a:solidFill>
                <a:latin typeface="Verdana"/>
                <a:cs typeface="Verdana"/>
              </a:rPr>
              <a:t> </a:t>
            </a:r>
            <a:r>
              <a:rPr lang="en-US" sz="2400" b="1" spc="-90" dirty="0" err="1" smtClean="0">
                <a:solidFill>
                  <a:srgbClr val="124F5C"/>
                </a:solidFill>
                <a:latin typeface="Verdana"/>
                <a:cs typeface="Verdana"/>
              </a:rPr>
              <a:t>Chaudhary</a:t>
            </a:r>
            <a:endParaRPr lang="en-US" sz="2400" b="1" spc="-90" dirty="0" smtClean="0">
              <a:solidFill>
                <a:srgbClr val="124F5C"/>
              </a:solidFill>
              <a:latin typeface="Verdana"/>
              <a:cs typeface="Verdana"/>
            </a:endParaRPr>
          </a:p>
          <a:p>
            <a:pPr marL="241300" marR="176530" indent="-210820" algn="ctr">
              <a:lnSpc>
                <a:spcPct val="100000"/>
              </a:lnSpc>
              <a:spcBef>
                <a:spcPts val="320"/>
              </a:spcBef>
            </a:pPr>
            <a:r>
              <a:rPr lang="en-US" sz="2400" b="1" spc="-90" dirty="0" err="1" smtClean="0">
                <a:solidFill>
                  <a:srgbClr val="124F5C"/>
                </a:solidFill>
                <a:latin typeface="Verdana"/>
                <a:cs typeface="Verdana"/>
              </a:rPr>
              <a:t>Vishwas</a:t>
            </a:r>
            <a:r>
              <a:rPr lang="en-US" sz="2400" b="1" spc="-90" dirty="0" smtClean="0">
                <a:solidFill>
                  <a:srgbClr val="124F5C"/>
                </a:solidFill>
                <a:latin typeface="Verdana"/>
                <a:cs typeface="Verdana"/>
              </a:rPr>
              <a:t> </a:t>
            </a:r>
            <a:r>
              <a:rPr lang="en-US" sz="2400" b="1" spc="-90" dirty="0" err="1" smtClean="0">
                <a:solidFill>
                  <a:srgbClr val="124F5C"/>
                </a:solidFill>
                <a:latin typeface="Verdana"/>
                <a:cs typeface="Verdana"/>
              </a:rPr>
              <a:t>Chole</a:t>
            </a:r>
            <a:endParaRPr sz="2400">
              <a:latin typeface="Verdana"/>
              <a:cs typeface="Verdana"/>
            </a:endParaRPr>
          </a:p>
        </p:txBody>
      </p:sp>
      <p:pic>
        <p:nvPicPr>
          <p:cNvPr id="32772" name="Picture 4" descr="https://www.bajajfinservmarkets.in/discover/wp-content/uploads/2022/01/Credit-Card-Default_Blog-banner-min.png"/>
          <p:cNvPicPr>
            <a:picLocks noChangeAspect="1" noChangeArrowheads="1"/>
          </p:cNvPicPr>
          <p:nvPr/>
        </p:nvPicPr>
        <p:blipFill>
          <a:blip r:embed="rId2"/>
          <a:srcRect/>
          <a:stretch>
            <a:fillRect/>
          </a:stretch>
        </p:blipFill>
        <p:spPr bwMode="auto">
          <a:xfrm>
            <a:off x="1447800" y="1203325"/>
            <a:ext cx="6096000" cy="2057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2491740"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EDA</a:t>
            </a:r>
            <a:r>
              <a:rPr b="1" spc="-60" dirty="0">
                <a:latin typeface="+mj-lt"/>
              </a:rPr>
              <a:t> </a:t>
            </a:r>
            <a:r>
              <a:rPr b="1" dirty="0">
                <a:latin typeface="+mj-lt"/>
              </a:rPr>
              <a:t>(continued)</a:t>
            </a:r>
          </a:p>
        </p:txBody>
      </p:sp>
      <p:pic>
        <p:nvPicPr>
          <p:cNvPr id="21506" name="Picture 2"/>
          <p:cNvPicPr>
            <a:picLocks noChangeAspect="1" noChangeArrowheads="1"/>
          </p:cNvPicPr>
          <p:nvPr/>
        </p:nvPicPr>
        <p:blipFill>
          <a:blip r:embed="rId2"/>
          <a:srcRect/>
          <a:stretch>
            <a:fillRect/>
          </a:stretch>
        </p:blipFill>
        <p:spPr bwMode="auto">
          <a:xfrm>
            <a:off x="533400" y="822325"/>
            <a:ext cx="7507032" cy="3090861"/>
          </a:xfrm>
          <a:prstGeom prst="rect">
            <a:avLst/>
          </a:prstGeom>
          <a:noFill/>
          <a:ln w="9525">
            <a:noFill/>
            <a:miter lim="800000"/>
            <a:headEnd/>
            <a:tailEnd/>
          </a:ln>
          <a:effectLst/>
        </p:spPr>
      </p:pic>
      <p:sp>
        <p:nvSpPr>
          <p:cNvPr id="10" name="TextBox 9"/>
          <p:cNvSpPr txBox="1"/>
          <p:nvPr/>
        </p:nvSpPr>
        <p:spPr>
          <a:xfrm>
            <a:off x="228600" y="3870325"/>
            <a:ext cx="7924800" cy="1477328"/>
          </a:xfrm>
          <a:prstGeom prst="rect">
            <a:avLst/>
          </a:prstGeom>
          <a:noFill/>
        </p:spPr>
        <p:txBody>
          <a:bodyPr wrap="square" rtlCol="0">
            <a:spAutoFit/>
          </a:bodyPr>
          <a:lstStyle/>
          <a:p>
            <a:r>
              <a:rPr lang="en-US" b="1" dirty="0" smtClean="0"/>
              <a:t>Conclusion</a:t>
            </a:r>
            <a:endParaRPr lang="en-US" dirty="0" smtClean="0"/>
          </a:p>
          <a:p>
            <a:r>
              <a:rPr lang="en-US" dirty="0" smtClean="0"/>
              <a:t>From the Above Bar plot we can clearly see that the married(Couple) and the singles both shows the same default result so we cannot say anything regarding marriage and singles.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8739" y="0"/>
            <a:ext cx="4827270" cy="584134"/>
          </a:xfrm>
          <a:prstGeom prst="rect">
            <a:avLst/>
          </a:prstGeom>
        </p:spPr>
        <p:txBody>
          <a:bodyPr vert="horz" wrap="square" lIns="0" tIns="151765" rIns="0" bIns="0" rtlCol="0">
            <a:spAutoFit/>
          </a:bodyPr>
          <a:lstStyle/>
          <a:p>
            <a:pPr marL="12700">
              <a:lnSpc>
                <a:spcPct val="100000"/>
              </a:lnSpc>
              <a:spcBef>
                <a:spcPts val="1195"/>
              </a:spcBef>
            </a:pPr>
            <a:r>
              <a:rPr b="1" spc="-5" dirty="0">
                <a:latin typeface="+mj-lt"/>
              </a:rPr>
              <a:t>EDA </a:t>
            </a:r>
            <a:r>
              <a:rPr b="1" dirty="0">
                <a:latin typeface="+mj-lt"/>
              </a:rPr>
              <a:t>(</a:t>
            </a:r>
            <a:r>
              <a:rPr b="1">
                <a:latin typeface="+mj-lt"/>
              </a:rPr>
              <a:t>continued</a:t>
            </a:r>
            <a:r>
              <a:rPr b="1" smtClean="0">
                <a:latin typeface="+mj-lt"/>
              </a:rPr>
              <a:t>)</a:t>
            </a:r>
            <a:endParaRPr b="1" dirty="0">
              <a:latin typeface="+mj-lt"/>
            </a:endParaRPr>
          </a:p>
        </p:txBody>
      </p:sp>
      <p:pic>
        <p:nvPicPr>
          <p:cNvPr id="20481" name="Picture 1"/>
          <p:cNvPicPr>
            <a:picLocks noChangeAspect="1" noChangeArrowheads="1"/>
          </p:cNvPicPr>
          <p:nvPr/>
        </p:nvPicPr>
        <p:blipFill>
          <a:blip r:embed="rId2"/>
          <a:srcRect/>
          <a:stretch>
            <a:fillRect/>
          </a:stretch>
        </p:blipFill>
        <p:spPr bwMode="auto">
          <a:xfrm>
            <a:off x="228600" y="669924"/>
            <a:ext cx="8458200" cy="3472405"/>
          </a:xfrm>
          <a:prstGeom prst="rect">
            <a:avLst/>
          </a:prstGeom>
          <a:noFill/>
          <a:ln w="9525">
            <a:noFill/>
            <a:miter lim="800000"/>
            <a:headEnd/>
            <a:tailEnd/>
          </a:ln>
          <a:effectLst/>
        </p:spPr>
      </p:pic>
      <p:sp>
        <p:nvSpPr>
          <p:cNvPr id="8" name="TextBox 7"/>
          <p:cNvSpPr txBox="1"/>
          <p:nvPr/>
        </p:nvSpPr>
        <p:spPr>
          <a:xfrm>
            <a:off x="152400" y="4022725"/>
            <a:ext cx="8686800" cy="1477328"/>
          </a:xfrm>
          <a:prstGeom prst="rect">
            <a:avLst/>
          </a:prstGeom>
          <a:noFill/>
        </p:spPr>
        <p:txBody>
          <a:bodyPr wrap="square" rtlCol="0">
            <a:spAutoFit/>
          </a:bodyPr>
          <a:lstStyle/>
          <a:p>
            <a:r>
              <a:rPr lang="en-US" b="1" dirty="0" smtClean="0"/>
              <a:t>Conclusion</a:t>
            </a:r>
            <a:endParaRPr lang="en-US" dirty="0" smtClean="0"/>
          </a:p>
          <a:p>
            <a:r>
              <a:rPr lang="en-US" dirty="0" smtClean="0"/>
              <a:t>From the above graph we can conclude that the most default Age group is range from 23 to 38.</a:t>
            </a:r>
          </a:p>
          <a:p>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7517130" cy="430887"/>
          </a:xfrm>
        </p:spPr>
        <p:txBody>
          <a:bodyPr/>
          <a:lstStyle/>
          <a:p>
            <a:r>
              <a:rPr lang="en-US" b="1" dirty="0" smtClean="0">
                <a:latin typeface="+mj-lt"/>
              </a:rPr>
              <a:t>EDA</a:t>
            </a:r>
            <a:endParaRPr lang="en-US" b="1" dirty="0">
              <a:latin typeface="+mj-lt"/>
            </a:endParaRPr>
          </a:p>
        </p:txBody>
      </p:sp>
      <p:pic>
        <p:nvPicPr>
          <p:cNvPr id="37890" name="Picture 2"/>
          <p:cNvPicPr>
            <a:picLocks noChangeAspect="1" noChangeArrowheads="1"/>
          </p:cNvPicPr>
          <p:nvPr/>
        </p:nvPicPr>
        <p:blipFill>
          <a:blip r:embed="rId2"/>
          <a:srcRect/>
          <a:stretch>
            <a:fillRect/>
          </a:stretch>
        </p:blipFill>
        <p:spPr bwMode="auto">
          <a:xfrm>
            <a:off x="304800" y="517525"/>
            <a:ext cx="8077200" cy="3192979"/>
          </a:xfrm>
          <a:prstGeom prst="rect">
            <a:avLst/>
          </a:prstGeom>
          <a:noFill/>
          <a:ln w="9525">
            <a:noFill/>
            <a:miter lim="800000"/>
            <a:headEnd/>
            <a:tailEnd/>
          </a:ln>
          <a:effectLst/>
        </p:spPr>
      </p:pic>
      <p:sp>
        <p:nvSpPr>
          <p:cNvPr id="5" name="Text Placeholder 4"/>
          <p:cNvSpPr>
            <a:spLocks noGrp="1"/>
          </p:cNvSpPr>
          <p:nvPr>
            <p:ph type="body" idx="1"/>
          </p:nvPr>
        </p:nvSpPr>
        <p:spPr>
          <a:xfrm>
            <a:off x="381000" y="3946525"/>
            <a:ext cx="8631936" cy="1107996"/>
          </a:xfrm>
        </p:spPr>
        <p:txBody>
          <a:bodyPr/>
          <a:lstStyle/>
          <a:p>
            <a:r>
              <a:rPr lang="en-US" b="1" dirty="0" smtClean="0"/>
              <a:t>Conclusion</a:t>
            </a:r>
            <a:endParaRPr lang="en-US" dirty="0" smtClean="0"/>
          </a:p>
          <a:p>
            <a:r>
              <a:rPr lang="en-US" dirty="0" smtClean="0"/>
              <a:t>From the above graph we can interpret that Married Female are more default then the married male.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36525"/>
            <a:ext cx="2570479" cy="453390"/>
          </a:xfrm>
          <a:prstGeom prst="rect">
            <a:avLst/>
          </a:prstGeom>
        </p:spPr>
        <p:txBody>
          <a:bodyPr vert="horz" wrap="square" lIns="0" tIns="13335" rIns="0" bIns="0" rtlCol="0">
            <a:spAutoFit/>
          </a:bodyPr>
          <a:lstStyle/>
          <a:p>
            <a:pPr marL="12700">
              <a:lnSpc>
                <a:spcPct val="100000"/>
              </a:lnSpc>
              <a:spcBef>
                <a:spcPts val="105"/>
              </a:spcBef>
            </a:pPr>
            <a:r>
              <a:rPr sz="2800" b="1" spc="-5" dirty="0">
                <a:solidFill>
                  <a:srgbClr val="CC0000"/>
                </a:solidFill>
                <a:latin typeface="+mj-lt"/>
                <a:cs typeface="Times New Roman"/>
              </a:rPr>
              <a:t>EDA</a:t>
            </a:r>
            <a:r>
              <a:rPr sz="2800" b="1" spc="-60" dirty="0">
                <a:solidFill>
                  <a:srgbClr val="CC0000"/>
                </a:solidFill>
                <a:latin typeface="+mj-lt"/>
                <a:cs typeface="Times New Roman"/>
              </a:rPr>
              <a:t> </a:t>
            </a:r>
            <a:r>
              <a:rPr sz="2800" b="1" dirty="0">
                <a:solidFill>
                  <a:srgbClr val="CC0000"/>
                </a:solidFill>
                <a:latin typeface="+mj-lt"/>
                <a:cs typeface="Times New Roman"/>
              </a:rPr>
              <a:t>(continued)</a:t>
            </a:r>
            <a:endParaRPr sz="2800" b="1">
              <a:latin typeface="+mj-lt"/>
              <a:cs typeface="Times New Roman"/>
            </a:endParaRPr>
          </a:p>
        </p:txBody>
      </p:sp>
      <p:pic>
        <p:nvPicPr>
          <p:cNvPr id="19457" name="Picture 1"/>
          <p:cNvPicPr>
            <a:picLocks noChangeAspect="1" noChangeArrowheads="1"/>
          </p:cNvPicPr>
          <p:nvPr/>
        </p:nvPicPr>
        <p:blipFill>
          <a:blip r:embed="rId2"/>
          <a:srcRect/>
          <a:stretch>
            <a:fillRect/>
          </a:stretch>
        </p:blipFill>
        <p:spPr bwMode="auto">
          <a:xfrm>
            <a:off x="304800" y="593725"/>
            <a:ext cx="8001000" cy="3429000"/>
          </a:xfrm>
          <a:prstGeom prst="rect">
            <a:avLst/>
          </a:prstGeom>
          <a:noFill/>
          <a:ln w="9525">
            <a:noFill/>
            <a:miter lim="800000"/>
            <a:headEnd/>
            <a:tailEnd/>
          </a:ln>
          <a:effectLst/>
        </p:spPr>
      </p:pic>
      <p:sp>
        <p:nvSpPr>
          <p:cNvPr id="7" name="TextBox 6"/>
          <p:cNvSpPr txBox="1"/>
          <p:nvPr/>
        </p:nvSpPr>
        <p:spPr>
          <a:xfrm>
            <a:off x="457200" y="4098925"/>
            <a:ext cx="8077200" cy="923330"/>
          </a:xfrm>
          <a:prstGeom prst="rect">
            <a:avLst/>
          </a:prstGeom>
          <a:noFill/>
        </p:spPr>
        <p:txBody>
          <a:bodyPr wrap="square" rtlCol="0">
            <a:spAutoFit/>
          </a:bodyPr>
          <a:lstStyle/>
          <a:p>
            <a:r>
              <a:rPr lang="en-US" b="1" dirty="0" smtClean="0"/>
              <a:t>Conclusion</a:t>
            </a:r>
          </a:p>
          <a:p>
            <a:r>
              <a:rPr lang="en-US" dirty="0" smtClean="0"/>
              <a:t>It seems that PAY_0 (Repayment status in September) and PAY_2 (Repayment status in August) have more discriminatory power the repayment status in other months.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2491740"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EDA</a:t>
            </a:r>
            <a:r>
              <a:rPr b="1" spc="-60" dirty="0">
                <a:latin typeface="+mj-lt"/>
              </a:rPr>
              <a:t> </a:t>
            </a:r>
            <a:r>
              <a:rPr b="1" dirty="0">
                <a:latin typeface="+mj-lt"/>
              </a:rPr>
              <a:t>(continued)</a:t>
            </a:r>
          </a:p>
        </p:txBody>
      </p:sp>
      <p:pic>
        <p:nvPicPr>
          <p:cNvPr id="18433" name="Picture 1"/>
          <p:cNvPicPr>
            <a:picLocks noChangeAspect="1" noChangeArrowheads="1"/>
          </p:cNvPicPr>
          <p:nvPr/>
        </p:nvPicPr>
        <p:blipFill>
          <a:blip r:embed="rId2"/>
          <a:srcRect/>
          <a:stretch>
            <a:fillRect/>
          </a:stretch>
        </p:blipFill>
        <p:spPr bwMode="auto">
          <a:xfrm>
            <a:off x="152400" y="593726"/>
            <a:ext cx="8610600" cy="2590800"/>
          </a:xfrm>
          <a:prstGeom prst="rect">
            <a:avLst/>
          </a:prstGeom>
          <a:noFill/>
          <a:ln w="9525">
            <a:noFill/>
            <a:miter lim="800000"/>
            <a:headEnd/>
            <a:tailEnd/>
          </a:ln>
          <a:effectLst/>
        </p:spPr>
      </p:pic>
      <p:sp>
        <p:nvSpPr>
          <p:cNvPr id="8" name="TextBox 7"/>
          <p:cNvSpPr txBox="1"/>
          <p:nvPr/>
        </p:nvSpPr>
        <p:spPr>
          <a:xfrm>
            <a:off x="304800" y="3184525"/>
            <a:ext cx="8458200" cy="2092881"/>
          </a:xfrm>
          <a:prstGeom prst="rect">
            <a:avLst/>
          </a:prstGeom>
          <a:noFill/>
        </p:spPr>
        <p:txBody>
          <a:bodyPr wrap="square" rtlCol="0">
            <a:spAutoFit/>
          </a:bodyPr>
          <a:lstStyle/>
          <a:p>
            <a:r>
              <a:rPr lang="en-US" b="1" dirty="0" smtClean="0"/>
              <a:t>Conclusion</a:t>
            </a:r>
          </a:p>
          <a:p>
            <a:r>
              <a:rPr lang="en-US" sz="1600" dirty="0" smtClean="0"/>
              <a:t>The above histogram shows the distribution of payment amount for each month explicitly for defaulters and non-defaulters</a:t>
            </a:r>
          </a:p>
          <a:p>
            <a:r>
              <a:rPr lang="en-US" sz="1600" dirty="0" smtClean="0"/>
              <a:t>Because the values inputted in the PAY columns are negative and positive, the sum of these values do not show enough information of the person's credit card payment patterns. We decided to create four other features to reflect how many times they didn't use their credit card, paid their bill in full, used their revolving credit, and how many total months they were late on payments.</a:t>
            </a:r>
          </a:p>
          <a:p>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2435861"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EDA</a:t>
            </a:r>
            <a:r>
              <a:rPr b="1" spc="-60" dirty="0">
                <a:latin typeface="+mj-lt"/>
              </a:rPr>
              <a:t> </a:t>
            </a:r>
            <a:r>
              <a:rPr b="1" dirty="0">
                <a:latin typeface="+mj-lt"/>
              </a:rPr>
              <a:t>(continued)</a:t>
            </a:r>
          </a:p>
        </p:txBody>
      </p:sp>
      <p:pic>
        <p:nvPicPr>
          <p:cNvPr id="17409" name="Picture 1"/>
          <p:cNvPicPr>
            <a:picLocks noChangeAspect="1" noChangeArrowheads="1"/>
          </p:cNvPicPr>
          <p:nvPr/>
        </p:nvPicPr>
        <p:blipFill>
          <a:blip r:embed="rId2"/>
          <a:srcRect/>
          <a:stretch>
            <a:fillRect/>
          </a:stretch>
        </p:blipFill>
        <p:spPr bwMode="auto">
          <a:xfrm>
            <a:off x="2743200" y="517525"/>
            <a:ext cx="5187600" cy="2727325"/>
          </a:xfrm>
          <a:prstGeom prst="rect">
            <a:avLst/>
          </a:prstGeom>
          <a:noFill/>
          <a:ln w="9525">
            <a:noFill/>
            <a:miter lim="800000"/>
            <a:headEnd/>
            <a:tailEnd/>
          </a:ln>
          <a:effectLst/>
        </p:spPr>
      </p:pic>
      <p:pic>
        <p:nvPicPr>
          <p:cNvPr id="17410" name="Picture 2"/>
          <p:cNvPicPr>
            <a:picLocks noChangeAspect="1" noChangeArrowheads="1"/>
          </p:cNvPicPr>
          <p:nvPr/>
        </p:nvPicPr>
        <p:blipFill>
          <a:blip r:embed="rId3"/>
          <a:srcRect/>
          <a:stretch>
            <a:fillRect/>
          </a:stretch>
        </p:blipFill>
        <p:spPr bwMode="auto">
          <a:xfrm>
            <a:off x="2743200" y="3032125"/>
            <a:ext cx="5334000" cy="1545598"/>
          </a:xfrm>
          <a:prstGeom prst="rect">
            <a:avLst/>
          </a:prstGeom>
          <a:noFill/>
          <a:ln w="9525">
            <a:noFill/>
            <a:miter lim="800000"/>
            <a:headEnd/>
            <a:tailEnd/>
          </a:ln>
          <a:effectLst/>
        </p:spPr>
      </p:pic>
      <p:sp>
        <p:nvSpPr>
          <p:cNvPr id="12" name="TextBox 11"/>
          <p:cNvSpPr txBox="1"/>
          <p:nvPr/>
        </p:nvSpPr>
        <p:spPr>
          <a:xfrm>
            <a:off x="152400" y="822325"/>
            <a:ext cx="2438400" cy="2585323"/>
          </a:xfrm>
          <a:prstGeom prst="rect">
            <a:avLst/>
          </a:prstGeom>
          <a:noFill/>
        </p:spPr>
        <p:txBody>
          <a:bodyPr wrap="square" rtlCol="0">
            <a:spAutoFit/>
          </a:bodyPr>
          <a:lstStyle/>
          <a:p>
            <a:r>
              <a:rPr lang="en-US" b="1" dirty="0" smtClean="0"/>
              <a:t>Conclusion</a:t>
            </a:r>
          </a:p>
          <a:p>
            <a:r>
              <a:rPr lang="en-US" dirty="0" smtClean="0"/>
              <a:t>The above histogram shows the distribution of Bill amount generated for each month explicitly for defaulters and non-defaulters.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39" y="66801"/>
            <a:ext cx="7517130" cy="430887"/>
          </a:xfrm>
        </p:spPr>
        <p:txBody>
          <a:bodyPr/>
          <a:lstStyle/>
          <a:p>
            <a:r>
              <a:rPr lang="en-US" b="1" dirty="0" smtClean="0">
                <a:latin typeface="+mn-lt"/>
              </a:rPr>
              <a:t>EDA Conclusion</a:t>
            </a:r>
            <a:endParaRPr lang="en-US" b="1" dirty="0">
              <a:latin typeface="+mn-lt"/>
            </a:endParaRPr>
          </a:p>
        </p:txBody>
      </p:sp>
      <p:sp>
        <p:nvSpPr>
          <p:cNvPr id="3" name="Text Placeholder 2"/>
          <p:cNvSpPr>
            <a:spLocks noGrp="1"/>
          </p:cNvSpPr>
          <p:nvPr>
            <p:ph type="body" idx="1"/>
          </p:nvPr>
        </p:nvSpPr>
        <p:spPr/>
        <p:txBody>
          <a:bodyPr/>
          <a:lstStyle/>
          <a:p>
            <a:r>
              <a:rPr lang="en-US" b="1" dirty="0" smtClean="0"/>
              <a:t>Conclusion</a:t>
            </a:r>
            <a:endParaRPr lang="en-US" dirty="0" smtClean="0"/>
          </a:p>
          <a:p>
            <a:r>
              <a:rPr lang="en-US" dirty="0" smtClean="0"/>
              <a:t>There are 30,000 credit card clients.</a:t>
            </a:r>
          </a:p>
          <a:p>
            <a:r>
              <a:rPr lang="en-US" dirty="0" smtClean="0"/>
              <a:t>The average value for the amount of credit card limit is 167,484 NT dollars. The standard deviation is 129,747 NT dollars, ranging from 10,000 to 1M NT dollars.</a:t>
            </a:r>
          </a:p>
          <a:p>
            <a:r>
              <a:rPr lang="en-US" dirty="0" smtClean="0"/>
              <a:t>Education level is mostly graduate school and university.</a:t>
            </a:r>
          </a:p>
          <a:p>
            <a:r>
              <a:rPr lang="en-US" dirty="0" smtClean="0"/>
              <a:t>Most of the clients are either married or single (less frequent the other status).</a:t>
            </a:r>
          </a:p>
          <a:p>
            <a:r>
              <a:rPr lang="en-US" dirty="0" smtClean="0"/>
              <a:t>Average age is 35.5 years, with a standard deviation of 9.2.</a:t>
            </a:r>
          </a:p>
          <a:p>
            <a:r>
              <a:rPr lang="en-US" dirty="0" smtClean="0"/>
              <a:t>As the value 0 for default payment means 'not default' and value 1 means 'default', the mean of 0.221 means that there are 22.1% of credit card contracts that will default next month (will verify this in the next sections of this analysis).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8" y="66801"/>
            <a:ext cx="2588261" cy="444352"/>
          </a:xfrm>
          <a:prstGeom prst="rect">
            <a:avLst/>
          </a:prstGeom>
        </p:spPr>
        <p:txBody>
          <a:bodyPr vert="horz" wrap="square" lIns="0" tIns="13335" rIns="0" bIns="0" rtlCol="0">
            <a:spAutoFit/>
          </a:bodyPr>
          <a:lstStyle/>
          <a:p>
            <a:pPr marL="12700">
              <a:lnSpc>
                <a:spcPct val="100000"/>
              </a:lnSpc>
              <a:spcBef>
                <a:spcPts val="105"/>
              </a:spcBef>
            </a:pPr>
            <a:r>
              <a:rPr sz="2800" b="1" spc="-5" dirty="0">
                <a:solidFill>
                  <a:srgbClr val="CC0000"/>
                </a:solidFill>
                <a:latin typeface="+mj-lt"/>
                <a:cs typeface="Times New Roman"/>
              </a:rPr>
              <a:t>EDA</a:t>
            </a:r>
            <a:r>
              <a:rPr sz="2800" b="1" spc="-60" dirty="0">
                <a:solidFill>
                  <a:srgbClr val="CC0000"/>
                </a:solidFill>
                <a:latin typeface="+mj-lt"/>
                <a:cs typeface="Times New Roman"/>
              </a:rPr>
              <a:t> </a:t>
            </a:r>
            <a:r>
              <a:rPr sz="2800" b="1" dirty="0">
                <a:solidFill>
                  <a:srgbClr val="CC0000"/>
                </a:solidFill>
                <a:latin typeface="+mj-lt"/>
                <a:cs typeface="Times New Roman"/>
              </a:rPr>
              <a:t>(continued)</a:t>
            </a:r>
            <a:endParaRPr sz="2800" b="1">
              <a:latin typeface="+mj-lt"/>
              <a:cs typeface="Times New Roman"/>
            </a:endParaRPr>
          </a:p>
        </p:txBody>
      </p:sp>
      <p:pic>
        <p:nvPicPr>
          <p:cNvPr id="16385" name="Picture 1"/>
          <p:cNvPicPr>
            <a:picLocks noChangeAspect="1" noChangeArrowheads="1"/>
          </p:cNvPicPr>
          <p:nvPr/>
        </p:nvPicPr>
        <p:blipFill>
          <a:blip r:embed="rId2"/>
          <a:srcRect/>
          <a:stretch>
            <a:fillRect/>
          </a:stretch>
        </p:blipFill>
        <p:spPr bwMode="auto">
          <a:xfrm>
            <a:off x="0" y="517525"/>
            <a:ext cx="8153400" cy="3988110"/>
          </a:xfrm>
          <a:prstGeom prst="rect">
            <a:avLst/>
          </a:prstGeom>
          <a:noFill/>
          <a:ln w="9525">
            <a:noFill/>
            <a:miter lim="800000"/>
            <a:headEnd/>
            <a:tailEnd/>
          </a:ln>
          <a:effectLst/>
        </p:spPr>
      </p:pic>
      <p:sp>
        <p:nvSpPr>
          <p:cNvPr id="9" name="TextBox 8"/>
          <p:cNvSpPr txBox="1"/>
          <p:nvPr/>
        </p:nvSpPr>
        <p:spPr>
          <a:xfrm>
            <a:off x="304800" y="4175125"/>
            <a:ext cx="8153400" cy="1200329"/>
          </a:xfrm>
          <a:prstGeom prst="rect">
            <a:avLst/>
          </a:prstGeom>
          <a:noFill/>
        </p:spPr>
        <p:txBody>
          <a:bodyPr wrap="square" rtlCol="0">
            <a:spAutoFit/>
          </a:bodyPr>
          <a:lstStyle/>
          <a:p>
            <a:r>
              <a:rPr lang="en-US" b="1" dirty="0" smtClean="0"/>
              <a:t>Conclusion</a:t>
            </a:r>
            <a:endParaRPr lang="en-US" dirty="0" smtClean="0"/>
          </a:p>
          <a:p>
            <a:r>
              <a:rPr lang="en-US" dirty="0" smtClean="0"/>
              <a:t>So it looks like the PAY_1, PAY_X variables are the strongest predictors of default, followed by the LIMIT_BAL and PAY_AMT_X variables.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2570480"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EDA</a:t>
            </a:r>
            <a:r>
              <a:rPr b="1" spc="-60" dirty="0">
                <a:latin typeface="+mj-lt"/>
              </a:rPr>
              <a:t> </a:t>
            </a:r>
            <a:r>
              <a:rPr b="1" dirty="0">
                <a:latin typeface="+mj-lt"/>
              </a:rPr>
              <a:t>(Continued)</a:t>
            </a:r>
          </a:p>
        </p:txBody>
      </p:sp>
      <p:pic>
        <p:nvPicPr>
          <p:cNvPr id="15361" name="Picture 1"/>
          <p:cNvPicPr>
            <a:picLocks noChangeAspect="1" noChangeArrowheads="1"/>
          </p:cNvPicPr>
          <p:nvPr/>
        </p:nvPicPr>
        <p:blipFill>
          <a:blip r:embed="rId2"/>
          <a:srcRect/>
          <a:stretch>
            <a:fillRect/>
          </a:stretch>
        </p:blipFill>
        <p:spPr bwMode="auto">
          <a:xfrm>
            <a:off x="381000" y="593725"/>
            <a:ext cx="8077200" cy="3677188"/>
          </a:xfrm>
          <a:prstGeom prst="rect">
            <a:avLst/>
          </a:prstGeom>
          <a:noFill/>
          <a:ln w="9525">
            <a:noFill/>
            <a:miter lim="800000"/>
            <a:headEnd/>
            <a:tailEnd/>
          </a:ln>
          <a:effectLst/>
        </p:spPr>
      </p:pic>
      <p:sp>
        <p:nvSpPr>
          <p:cNvPr id="10" name="Rectangle 9"/>
          <p:cNvSpPr/>
          <p:nvPr/>
        </p:nvSpPr>
        <p:spPr>
          <a:xfrm>
            <a:off x="152400" y="3949521"/>
            <a:ext cx="8610600" cy="1200329"/>
          </a:xfrm>
          <a:prstGeom prst="rect">
            <a:avLst/>
          </a:prstGeom>
        </p:spPr>
        <p:txBody>
          <a:bodyPr wrap="square">
            <a:spAutoFit/>
          </a:bodyPr>
          <a:lstStyle/>
          <a:p>
            <a:r>
              <a:rPr lang="en-US" b="1" dirty="0" smtClean="0"/>
              <a:t>Conclusion</a:t>
            </a:r>
            <a:endParaRPr lang="en-US" dirty="0" smtClean="0"/>
          </a:p>
          <a:p>
            <a:r>
              <a:rPr lang="en-US" dirty="0" smtClean="0"/>
              <a:t>It seems from the above graph is that most negatively correlated feature is LIMIT_BAL but we cannot blindly remove this feature because according to me it is very important feature for prediction. ID is unimportant and it has no role in prediction so we will remove it later.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b="1" spc="-5" dirty="0" smtClean="0">
                <a:latin typeface="+mj-lt"/>
              </a:rPr>
              <a:t>BALANCING THE UNBALANCE DATASET</a:t>
            </a:r>
            <a:endParaRPr b="1" spc="-5" dirty="0">
              <a:latin typeface="+mj-lt"/>
            </a:endParaRPr>
          </a:p>
        </p:txBody>
      </p:sp>
      <p:sp>
        <p:nvSpPr>
          <p:cNvPr id="6" name="object 6"/>
          <p:cNvSpPr txBox="1"/>
          <p:nvPr/>
        </p:nvSpPr>
        <p:spPr>
          <a:xfrm>
            <a:off x="78739" y="518897"/>
            <a:ext cx="8624570" cy="1960024"/>
          </a:xfrm>
          <a:prstGeom prst="rect">
            <a:avLst/>
          </a:prstGeom>
        </p:spPr>
        <p:txBody>
          <a:bodyPr vert="horz" wrap="square" lIns="0" tIns="10160" rIns="0" bIns="0" rtlCol="0">
            <a:spAutoFit/>
          </a:bodyPr>
          <a:lstStyle/>
          <a:p>
            <a:pPr marL="744855" marR="5080" indent="-342265">
              <a:lnSpc>
                <a:spcPct val="115100"/>
              </a:lnSpc>
              <a:spcBef>
                <a:spcPts val="80"/>
              </a:spcBef>
              <a:buFont typeface="Arial" pitchFamily="34" charset="0"/>
              <a:buChar char="•"/>
              <a:tabLst>
                <a:tab pos="744855" algn="l"/>
                <a:tab pos="745490" algn="l"/>
              </a:tabLst>
            </a:pPr>
            <a:r>
              <a:rPr lang="en-US" sz="1800" spc="-5" dirty="0" smtClean="0">
                <a:solidFill>
                  <a:srgbClr val="202020"/>
                </a:solidFill>
                <a:latin typeface="Times New Roman"/>
                <a:cs typeface="Times New Roman"/>
              </a:rPr>
              <a:t>From the bar plot we can interpret that the data set is highly imbalance</a:t>
            </a:r>
            <a:r>
              <a:rPr lang="en-US" spc="-5" dirty="0" smtClean="0">
                <a:solidFill>
                  <a:srgbClr val="202020"/>
                </a:solidFill>
                <a:latin typeface="Times New Roman"/>
                <a:cs typeface="Times New Roman"/>
              </a:rPr>
              <a:t>.</a:t>
            </a:r>
          </a:p>
          <a:p>
            <a:pPr marL="744855" marR="5080" indent="-342265">
              <a:lnSpc>
                <a:spcPct val="115100"/>
              </a:lnSpc>
              <a:spcBef>
                <a:spcPts val="80"/>
              </a:spcBef>
              <a:buFont typeface="Arial" pitchFamily="34" charset="0"/>
              <a:buChar char="•"/>
              <a:tabLst>
                <a:tab pos="744855" algn="l"/>
                <a:tab pos="745490" algn="l"/>
              </a:tabLst>
            </a:pPr>
            <a:r>
              <a:rPr lang="en-US" sz="1800" spc="-5" dirty="0" smtClean="0">
                <a:solidFill>
                  <a:srgbClr val="202020"/>
                </a:solidFill>
                <a:latin typeface="Times New Roman"/>
                <a:cs typeface="Times New Roman"/>
              </a:rPr>
              <a:t>The minority class “1” has only 22.1% data  and  th</a:t>
            </a:r>
            <a:r>
              <a:rPr lang="en-US" spc="-5" dirty="0" smtClean="0">
                <a:solidFill>
                  <a:srgbClr val="202020"/>
                </a:solidFill>
                <a:latin typeface="Times New Roman"/>
                <a:cs typeface="Times New Roman"/>
              </a:rPr>
              <a:t>e majority class has “0”</a:t>
            </a:r>
            <a:r>
              <a:rPr lang="en-US" sz="1800" spc="-5" dirty="0" smtClean="0">
                <a:solidFill>
                  <a:srgbClr val="202020"/>
                </a:solidFill>
                <a:latin typeface="Times New Roman"/>
                <a:cs typeface="Times New Roman"/>
              </a:rPr>
              <a:t>  has 77.9 %  data.</a:t>
            </a:r>
          </a:p>
          <a:p>
            <a:pPr marL="744855" marR="5080" indent="-342265">
              <a:lnSpc>
                <a:spcPct val="115100"/>
              </a:lnSpc>
              <a:spcBef>
                <a:spcPts val="80"/>
              </a:spcBef>
              <a:buFont typeface="Arial" pitchFamily="34" charset="0"/>
              <a:buChar char="•"/>
              <a:tabLst>
                <a:tab pos="744855" algn="l"/>
                <a:tab pos="745490" algn="l"/>
              </a:tabLst>
            </a:pPr>
            <a:r>
              <a:rPr lang="en-US" sz="1800" spc="-5" dirty="0" smtClean="0">
                <a:solidFill>
                  <a:srgbClr val="202020"/>
                </a:solidFill>
                <a:latin typeface="Times New Roman"/>
                <a:cs typeface="Times New Roman"/>
              </a:rPr>
              <a:t>To maintain the class imbalance problem  we have used SMOTE  synthetic minority oversampling  technique  to balance the minority class. </a:t>
            </a:r>
          </a:p>
          <a:p>
            <a:pPr marL="744855" marR="5080" indent="-342265">
              <a:lnSpc>
                <a:spcPct val="115100"/>
              </a:lnSpc>
              <a:spcBef>
                <a:spcPts val="80"/>
              </a:spcBef>
              <a:buFont typeface="Arial" pitchFamily="34" charset="0"/>
              <a:buChar char="•"/>
              <a:tabLst>
                <a:tab pos="744855" algn="l"/>
                <a:tab pos="745490" algn="l"/>
              </a:tabLst>
            </a:pPr>
            <a:endParaRPr sz="1800">
              <a:latin typeface="Times New Roman"/>
              <a:cs typeface="Times New Roman"/>
            </a:endParaRPr>
          </a:p>
        </p:txBody>
      </p:sp>
      <p:pic>
        <p:nvPicPr>
          <p:cNvPr id="13313" name="Picture 1"/>
          <p:cNvPicPr>
            <a:picLocks noChangeAspect="1" noChangeArrowheads="1"/>
          </p:cNvPicPr>
          <p:nvPr/>
        </p:nvPicPr>
        <p:blipFill>
          <a:blip r:embed="rId2"/>
          <a:srcRect/>
          <a:stretch>
            <a:fillRect/>
          </a:stretch>
        </p:blipFill>
        <p:spPr bwMode="auto">
          <a:xfrm>
            <a:off x="990600" y="2422524"/>
            <a:ext cx="6629400" cy="27273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17525"/>
            <a:ext cx="2438400" cy="444994"/>
          </a:xfrm>
          <a:prstGeom prst="rect">
            <a:avLst/>
          </a:prstGeom>
        </p:spPr>
        <p:txBody>
          <a:bodyPr vert="horz" wrap="square" lIns="0" tIns="13970" rIns="0" bIns="0" rtlCol="0">
            <a:spAutoFit/>
          </a:bodyPr>
          <a:lstStyle/>
          <a:p>
            <a:pPr marL="12700">
              <a:lnSpc>
                <a:spcPct val="100000"/>
              </a:lnSpc>
              <a:spcBef>
                <a:spcPts val="110"/>
              </a:spcBef>
            </a:pPr>
            <a:r>
              <a:rPr b="1" spc="-10" dirty="0">
                <a:latin typeface="Arial" pitchFamily="34" charset="0"/>
                <a:cs typeface="Arial" pitchFamily="34" charset="0"/>
              </a:rPr>
              <a:t>CONTENTS</a:t>
            </a:r>
          </a:p>
        </p:txBody>
      </p:sp>
      <p:sp>
        <p:nvSpPr>
          <p:cNvPr id="3" name="object 3"/>
          <p:cNvSpPr txBox="1"/>
          <p:nvPr/>
        </p:nvSpPr>
        <p:spPr>
          <a:xfrm>
            <a:off x="485343" y="1033755"/>
            <a:ext cx="4464685" cy="3810000"/>
          </a:xfrm>
          <a:prstGeom prst="rect">
            <a:avLst/>
          </a:prstGeom>
        </p:spPr>
        <p:txBody>
          <a:bodyPr vert="horz" wrap="square" lIns="0" tIns="52069" rIns="0" bIns="0" rtlCol="0">
            <a:spAutoFit/>
          </a:bodyPr>
          <a:lstStyle/>
          <a:p>
            <a:pPr marL="354330" indent="-342265">
              <a:lnSpc>
                <a:spcPct val="100000"/>
              </a:lnSpc>
              <a:spcBef>
                <a:spcPts val="409"/>
              </a:spcBef>
              <a:buFont typeface="Arial"/>
              <a:buChar char="●"/>
              <a:tabLst>
                <a:tab pos="353695" algn="l"/>
                <a:tab pos="354965" algn="l"/>
              </a:tabLst>
            </a:pPr>
            <a:r>
              <a:rPr sz="1800" dirty="0">
                <a:solidFill>
                  <a:srgbClr val="202020"/>
                </a:solidFill>
                <a:latin typeface="Calibri" pitchFamily="34" charset="0"/>
                <a:cs typeface="Calibri" pitchFamily="34" charset="0"/>
              </a:rPr>
              <a:t>Introduction</a:t>
            </a:r>
            <a:endParaRPr sz="1800">
              <a:latin typeface="Calibri" pitchFamily="34" charset="0"/>
              <a:cs typeface="Calibri" pitchFamily="34" charset="0"/>
            </a:endParaRPr>
          </a:p>
          <a:p>
            <a:pPr marL="354330" indent="-342265">
              <a:lnSpc>
                <a:spcPct val="100000"/>
              </a:lnSpc>
              <a:spcBef>
                <a:spcPts val="310"/>
              </a:spcBef>
              <a:buFont typeface="Arial"/>
              <a:buChar char="●"/>
              <a:tabLst>
                <a:tab pos="353695" algn="l"/>
                <a:tab pos="354965" algn="l"/>
              </a:tabLst>
            </a:pPr>
            <a:r>
              <a:rPr sz="1800" spc="5" dirty="0">
                <a:solidFill>
                  <a:srgbClr val="202020"/>
                </a:solidFill>
                <a:latin typeface="Calibri" pitchFamily="34" charset="0"/>
                <a:cs typeface="Calibri" pitchFamily="34" charset="0"/>
              </a:rPr>
              <a:t>Problem</a:t>
            </a:r>
            <a:r>
              <a:rPr sz="1800" spc="-65" dirty="0">
                <a:solidFill>
                  <a:srgbClr val="202020"/>
                </a:solidFill>
                <a:latin typeface="Calibri" pitchFamily="34" charset="0"/>
                <a:cs typeface="Calibri" pitchFamily="34" charset="0"/>
              </a:rPr>
              <a:t> </a:t>
            </a:r>
            <a:r>
              <a:rPr sz="1800" spc="-10" dirty="0">
                <a:solidFill>
                  <a:srgbClr val="202020"/>
                </a:solidFill>
                <a:latin typeface="Calibri" pitchFamily="34" charset="0"/>
                <a:cs typeface="Calibri" pitchFamily="34" charset="0"/>
              </a:rPr>
              <a:t>Statement</a:t>
            </a:r>
            <a:endParaRPr sz="1800">
              <a:latin typeface="Calibri" pitchFamily="34" charset="0"/>
              <a:cs typeface="Calibri" pitchFamily="34" charset="0"/>
            </a:endParaRPr>
          </a:p>
          <a:p>
            <a:pPr marL="354330" indent="-342265">
              <a:lnSpc>
                <a:spcPct val="100000"/>
              </a:lnSpc>
              <a:spcBef>
                <a:spcPts val="340"/>
              </a:spcBef>
              <a:buFont typeface="Arial"/>
              <a:buChar char="●"/>
              <a:tabLst>
                <a:tab pos="353695" algn="l"/>
                <a:tab pos="354965" algn="l"/>
              </a:tabLst>
            </a:pPr>
            <a:r>
              <a:rPr sz="1800" dirty="0">
                <a:solidFill>
                  <a:srgbClr val="202020"/>
                </a:solidFill>
                <a:latin typeface="Calibri" pitchFamily="34" charset="0"/>
                <a:cs typeface="Calibri" pitchFamily="34" charset="0"/>
              </a:rPr>
              <a:t>Methodology</a:t>
            </a:r>
            <a:endParaRPr sz="1800">
              <a:latin typeface="Calibri" pitchFamily="34" charset="0"/>
              <a:cs typeface="Calibri" pitchFamily="34" charset="0"/>
            </a:endParaRPr>
          </a:p>
          <a:p>
            <a:pPr marL="1134110" lvl="1" indent="-323215">
              <a:lnSpc>
                <a:spcPct val="100000"/>
              </a:lnSpc>
              <a:spcBef>
                <a:spcPts val="315"/>
              </a:spcBef>
              <a:buAutoNum type="arabicParenBoth"/>
              <a:tabLst>
                <a:tab pos="1134745" algn="l"/>
              </a:tabLst>
            </a:pPr>
            <a:r>
              <a:rPr sz="1800" dirty="0">
                <a:solidFill>
                  <a:srgbClr val="202020"/>
                </a:solidFill>
                <a:latin typeface="Calibri" pitchFamily="34" charset="0"/>
                <a:cs typeface="Calibri" pitchFamily="34" charset="0"/>
              </a:rPr>
              <a:t>Loading the</a:t>
            </a:r>
            <a:r>
              <a:rPr sz="1800" spc="-50"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data</a:t>
            </a:r>
            <a:endParaRPr sz="1800">
              <a:latin typeface="Calibri" pitchFamily="34" charset="0"/>
              <a:cs typeface="Calibri" pitchFamily="34" charset="0"/>
            </a:endParaRPr>
          </a:p>
          <a:p>
            <a:pPr marL="1134110" lvl="1" indent="-323215">
              <a:lnSpc>
                <a:spcPct val="100000"/>
              </a:lnSpc>
              <a:spcBef>
                <a:spcPts val="335"/>
              </a:spcBef>
              <a:buAutoNum type="arabicParenBoth"/>
              <a:tabLst>
                <a:tab pos="1134745" algn="l"/>
              </a:tabLst>
            </a:pPr>
            <a:r>
              <a:rPr sz="1800" dirty="0">
                <a:solidFill>
                  <a:srgbClr val="202020"/>
                </a:solidFill>
                <a:latin typeface="Calibri" pitchFamily="34" charset="0"/>
                <a:cs typeface="Calibri" pitchFamily="34" charset="0"/>
              </a:rPr>
              <a:t>Exploratory </a:t>
            </a:r>
            <a:r>
              <a:rPr sz="1800" spc="-5" dirty="0">
                <a:solidFill>
                  <a:srgbClr val="202020"/>
                </a:solidFill>
                <a:latin typeface="Calibri" pitchFamily="34" charset="0"/>
                <a:cs typeface="Calibri" pitchFamily="34" charset="0"/>
              </a:rPr>
              <a:t>Data</a:t>
            </a:r>
            <a:r>
              <a:rPr sz="1800" spc="-30" dirty="0">
                <a:solidFill>
                  <a:srgbClr val="202020"/>
                </a:solidFill>
                <a:latin typeface="Calibri" pitchFamily="34" charset="0"/>
                <a:cs typeface="Calibri" pitchFamily="34" charset="0"/>
              </a:rPr>
              <a:t> </a:t>
            </a:r>
            <a:r>
              <a:rPr sz="1800" spc="-10" dirty="0">
                <a:solidFill>
                  <a:srgbClr val="202020"/>
                </a:solidFill>
                <a:latin typeface="Calibri" pitchFamily="34" charset="0"/>
                <a:cs typeface="Calibri" pitchFamily="34" charset="0"/>
              </a:rPr>
              <a:t>Analysis</a:t>
            </a:r>
            <a:endParaRPr sz="1800">
              <a:latin typeface="Calibri" pitchFamily="34" charset="0"/>
              <a:cs typeface="Calibri" pitchFamily="34" charset="0"/>
            </a:endParaRPr>
          </a:p>
          <a:p>
            <a:pPr marL="1134110" lvl="1" indent="-323215">
              <a:lnSpc>
                <a:spcPct val="100000"/>
              </a:lnSpc>
              <a:spcBef>
                <a:spcPts val="315"/>
              </a:spcBef>
              <a:buAutoNum type="arabicParenBoth"/>
              <a:tabLst>
                <a:tab pos="1134745" algn="l"/>
              </a:tabLst>
            </a:pPr>
            <a:r>
              <a:rPr sz="1800" spc="-5" dirty="0">
                <a:solidFill>
                  <a:srgbClr val="202020"/>
                </a:solidFill>
                <a:latin typeface="Calibri" pitchFamily="34" charset="0"/>
                <a:cs typeface="Calibri" pitchFamily="34" charset="0"/>
              </a:rPr>
              <a:t>Treating missing values </a:t>
            </a:r>
            <a:r>
              <a:rPr sz="1800" dirty="0">
                <a:solidFill>
                  <a:srgbClr val="202020"/>
                </a:solidFill>
                <a:latin typeface="Calibri" pitchFamily="34" charset="0"/>
                <a:cs typeface="Calibri" pitchFamily="34" charset="0"/>
              </a:rPr>
              <a:t>and</a:t>
            </a:r>
            <a:r>
              <a:rPr sz="1800" spc="5"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outliers</a:t>
            </a:r>
            <a:endParaRPr sz="1800">
              <a:latin typeface="Calibri" pitchFamily="34" charset="0"/>
              <a:cs typeface="Calibri" pitchFamily="34" charset="0"/>
            </a:endParaRPr>
          </a:p>
          <a:p>
            <a:pPr marL="1134110" lvl="1" indent="-323215">
              <a:lnSpc>
                <a:spcPct val="100000"/>
              </a:lnSpc>
              <a:spcBef>
                <a:spcPts val="335"/>
              </a:spcBef>
              <a:buAutoNum type="arabicParenBoth"/>
              <a:tabLst>
                <a:tab pos="1134745" algn="l"/>
              </a:tabLst>
            </a:pPr>
            <a:r>
              <a:rPr sz="1800" spc="-5" dirty="0">
                <a:solidFill>
                  <a:srgbClr val="202020"/>
                </a:solidFill>
                <a:latin typeface="Calibri" pitchFamily="34" charset="0"/>
                <a:cs typeface="Calibri" pitchFamily="34" charset="0"/>
              </a:rPr>
              <a:t>Feature</a:t>
            </a:r>
            <a:r>
              <a:rPr sz="1800" spc="-15"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engineering</a:t>
            </a:r>
            <a:endParaRPr sz="1800">
              <a:latin typeface="Calibri" pitchFamily="34" charset="0"/>
              <a:cs typeface="Calibri" pitchFamily="34" charset="0"/>
            </a:endParaRPr>
          </a:p>
          <a:p>
            <a:pPr marL="1134110" lvl="1" indent="-323215">
              <a:lnSpc>
                <a:spcPct val="100000"/>
              </a:lnSpc>
              <a:spcBef>
                <a:spcPts val="315"/>
              </a:spcBef>
              <a:buAutoNum type="arabicParenBoth"/>
              <a:tabLst>
                <a:tab pos="1134745" algn="l"/>
              </a:tabLst>
            </a:pPr>
            <a:r>
              <a:rPr sz="1800" spc="-10" dirty="0">
                <a:solidFill>
                  <a:srgbClr val="202020"/>
                </a:solidFill>
                <a:latin typeface="Calibri" pitchFamily="34" charset="0"/>
                <a:cs typeface="Calibri" pitchFamily="34" charset="0"/>
              </a:rPr>
              <a:t>Train </a:t>
            </a:r>
            <a:r>
              <a:rPr sz="1800" spc="-5" dirty="0">
                <a:solidFill>
                  <a:srgbClr val="202020"/>
                </a:solidFill>
                <a:latin typeface="Calibri" pitchFamily="34" charset="0"/>
                <a:cs typeface="Calibri" pitchFamily="34" charset="0"/>
              </a:rPr>
              <a:t>test</a:t>
            </a:r>
            <a:r>
              <a:rPr sz="1800" spc="30"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split</a:t>
            </a:r>
            <a:endParaRPr sz="1800">
              <a:latin typeface="Calibri" pitchFamily="34" charset="0"/>
              <a:cs typeface="Calibri" pitchFamily="34" charset="0"/>
            </a:endParaRPr>
          </a:p>
          <a:p>
            <a:pPr marL="1134110" lvl="1" indent="-323215">
              <a:lnSpc>
                <a:spcPct val="100000"/>
              </a:lnSpc>
              <a:spcBef>
                <a:spcPts val="335"/>
              </a:spcBef>
              <a:buAutoNum type="arabicParenBoth"/>
              <a:tabLst>
                <a:tab pos="1134745" algn="l"/>
              </a:tabLst>
            </a:pPr>
            <a:r>
              <a:rPr sz="1800" spc="-5" dirty="0">
                <a:solidFill>
                  <a:srgbClr val="202020"/>
                </a:solidFill>
                <a:latin typeface="Calibri" pitchFamily="34" charset="0"/>
                <a:cs typeface="Calibri" pitchFamily="34" charset="0"/>
              </a:rPr>
              <a:t>Data</a:t>
            </a:r>
            <a:r>
              <a:rPr sz="1800" spc="20"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Modeling</a:t>
            </a:r>
            <a:endParaRPr sz="1800">
              <a:latin typeface="Calibri" pitchFamily="34" charset="0"/>
              <a:cs typeface="Calibri" pitchFamily="34" charset="0"/>
            </a:endParaRPr>
          </a:p>
          <a:p>
            <a:pPr marL="1134110" lvl="1" indent="-323215">
              <a:lnSpc>
                <a:spcPct val="100000"/>
              </a:lnSpc>
              <a:spcBef>
                <a:spcPts val="315"/>
              </a:spcBef>
              <a:buAutoNum type="arabicParenBoth"/>
              <a:tabLst>
                <a:tab pos="1134745" algn="l"/>
              </a:tabLst>
            </a:pPr>
            <a:r>
              <a:rPr sz="1800" dirty="0">
                <a:solidFill>
                  <a:srgbClr val="202020"/>
                </a:solidFill>
                <a:latin typeface="Calibri" pitchFamily="34" charset="0"/>
                <a:cs typeface="Calibri" pitchFamily="34" charset="0"/>
              </a:rPr>
              <a:t>Model</a:t>
            </a:r>
            <a:r>
              <a:rPr sz="1800" spc="-25"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interpretation</a:t>
            </a:r>
            <a:endParaRPr sz="1800">
              <a:latin typeface="Calibri" pitchFamily="34" charset="0"/>
              <a:cs typeface="Calibri" pitchFamily="34" charset="0"/>
            </a:endParaRPr>
          </a:p>
          <a:p>
            <a:pPr marL="1134110" lvl="1" indent="-323215">
              <a:lnSpc>
                <a:spcPct val="100000"/>
              </a:lnSpc>
              <a:spcBef>
                <a:spcPts val="335"/>
              </a:spcBef>
              <a:buAutoNum type="arabicParenBoth"/>
              <a:tabLst>
                <a:tab pos="1134745" algn="l"/>
              </a:tabLst>
            </a:pPr>
            <a:r>
              <a:rPr sz="1800" spc="-10" dirty="0">
                <a:solidFill>
                  <a:srgbClr val="202020"/>
                </a:solidFill>
                <a:latin typeface="Calibri" pitchFamily="34" charset="0"/>
                <a:cs typeface="Calibri" pitchFamily="34" charset="0"/>
              </a:rPr>
              <a:t>Train </a:t>
            </a:r>
            <a:r>
              <a:rPr sz="1800" dirty="0">
                <a:solidFill>
                  <a:srgbClr val="202020"/>
                </a:solidFill>
                <a:latin typeface="Calibri" pitchFamily="34" charset="0"/>
                <a:cs typeface="Calibri" pitchFamily="34" charset="0"/>
              </a:rPr>
              <a:t>and </a:t>
            </a:r>
            <a:r>
              <a:rPr sz="1800" spc="-5" dirty="0">
                <a:solidFill>
                  <a:srgbClr val="202020"/>
                </a:solidFill>
                <a:latin typeface="Calibri" pitchFamily="34" charset="0"/>
                <a:cs typeface="Calibri" pitchFamily="34" charset="0"/>
              </a:rPr>
              <a:t>test</a:t>
            </a:r>
            <a:r>
              <a:rPr sz="1800" spc="30" dirty="0">
                <a:solidFill>
                  <a:srgbClr val="202020"/>
                </a:solidFill>
                <a:latin typeface="Calibri" pitchFamily="34" charset="0"/>
                <a:cs typeface="Calibri" pitchFamily="34" charset="0"/>
              </a:rPr>
              <a:t> </a:t>
            </a:r>
            <a:r>
              <a:rPr sz="1800" dirty="0">
                <a:solidFill>
                  <a:srgbClr val="202020"/>
                </a:solidFill>
                <a:latin typeface="Calibri" pitchFamily="34" charset="0"/>
                <a:cs typeface="Calibri" pitchFamily="34" charset="0"/>
              </a:rPr>
              <a:t>interpretation</a:t>
            </a:r>
            <a:endParaRPr sz="1800">
              <a:latin typeface="Calibri" pitchFamily="34" charset="0"/>
              <a:cs typeface="Calibri" pitchFamily="34" charset="0"/>
            </a:endParaRPr>
          </a:p>
          <a:p>
            <a:pPr marL="354330" indent="-342265">
              <a:lnSpc>
                <a:spcPct val="100000"/>
              </a:lnSpc>
              <a:spcBef>
                <a:spcPts val="315"/>
              </a:spcBef>
              <a:buFont typeface="Arial"/>
              <a:buChar char="●"/>
              <a:tabLst>
                <a:tab pos="353695" algn="l"/>
                <a:tab pos="354965" algn="l"/>
              </a:tabLst>
            </a:pPr>
            <a:r>
              <a:rPr sz="1800" dirty="0">
                <a:solidFill>
                  <a:srgbClr val="202020"/>
                </a:solidFill>
                <a:latin typeface="Calibri" pitchFamily="34" charset="0"/>
                <a:cs typeface="Calibri" pitchFamily="34" charset="0"/>
              </a:rPr>
              <a:t>Conclusion</a:t>
            </a:r>
            <a:endParaRPr sz="1800">
              <a:latin typeface="Calibri" pitchFamily="34" charset="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39" y="66801"/>
            <a:ext cx="7517130" cy="430887"/>
          </a:xfrm>
        </p:spPr>
        <p:txBody>
          <a:bodyPr/>
          <a:lstStyle/>
          <a:p>
            <a:r>
              <a:rPr lang="en-US" b="1" dirty="0" smtClean="0">
                <a:latin typeface="+mj-lt"/>
              </a:rPr>
              <a:t>SMOTE</a:t>
            </a:r>
            <a:endParaRPr lang="en-US" b="1" dirty="0">
              <a:latin typeface="+mj-lt"/>
            </a:endParaRPr>
          </a:p>
        </p:txBody>
      </p:sp>
      <p:sp>
        <p:nvSpPr>
          <p:cNvPr id="3" name="Text Placeholder 2"/>
          <p:cNvSpPr>
            <a:spLocks noGrp="1"/>
          </p:cNvSpPr>
          <p:nvPr>
            <p:ph type="body" idx="1"/>
          </p:nvPr>
        </p:nvSpPr>
        <p:spPr>
          <a:xfrm>
            <a:off x="152400" y="517525"/>
            <a:ext cx="8631936" cy="1661993"/>
          </a:xfrm>
        </p:spPr>
        <p:txBody>
          <a:bodyPr/>
          <a:lstStyle/>
          <a:p>
            <a:r>
              <a:rPr lang="en-US" b="1" dirty="0" smtClean="0">
                <a:latin typeface="+mj-lt"/>
              </a:rPr>
              <a:t>Synthetic Minority Oversampling Technique (SMOTE)</a:t>
            </a:r>
          </a:p>
          <a:p>
            <a:r>
              <a:rPr lang="en-US" dirty="0" smtClean="0">
                <a:latin typeface="+mn-lt"/>
              </a:rPr>
              <a:t>This technique generates synthetic data for the minority class.</a:t>
            </a:r>
          </a:p>
          <a:p>
            <a:r>
              <a:rPr lang="en-US" dirty="0" smtClean="0">
                <a:latin typeface="+mn-lt"/>
              </a:rPr>
              <a:t>SMOTE (Synthetic Minority Oversampling Technique) works by randomly picking a point from the minority class and computing the k-nearest neighbors for this point. The </a:t>
            </a:r>
            <a:r>
              <a:rPr lang="en-US" b="1" dirty="0" smtClean="0">
                <a:latin typeface="+mn-lt"/>
              </a:rPr>
              <a:t>synthetic points are added</a:t>
            </a:r>
            <a:r>
              <a:rPr lang="en-US" dirty="0" smtClean="0">
                <a:latin typeface="+mn-lt"/>
              </a:rPr>
              <a:t> between the chosen point and its neighbors.</a:t>
            </a:r>
          </a:p>
          <a:p>
            <a:endParaRPr lang="en-US" dirty="0"/>
          </a:p>
        </p:txBody>
      </p:sp>
      <p:pic>
        <p:nvPicPr>
          <p:cNvPr id="1026" name="Picture 2" descr="Class_Imbalance: SMOTE"/>
          <p:cNvPicPr>
            <a:picLocks noChangeAspect="1" noChangeArrowheads="1"/>
          </p:cNvPicPr>
          <p:nvPr/>
        </p:nvPicPr>
        <p:blipFill>
          <a:blip r:embed="rId2"/>
          <a:srcRect/>
          <a:stretch>
            <a:fillRect/>
          </a:stretch>
        </p:blipFill>
        <p:spPr bwMode="auto">
          <a:xfrm>
            <a:off x="228600" y="2803525"/>
            <a:ext cx="6553200" cy="2143125"/>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1600200" y="2117725"/>
            <a:ext cx="4257675" cy="5048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4772"/>
            <a:ext cx="4121785" cy="454025"/>
          </a:xfrm>
          <a:prstGeom prst="rect">
            <a:avLst/>
          </a:prstGeom>
        </p:spPr>
        <p:txBody>
          <a:bodyPr vert="horz" wrap="square" lIns="0" tIns="13970" rIns="0" bIns="0" rtlCol="0">
            <a:spAutoFit/>
          </a:bodyPr>
          <a:lstStyle/>
          <a:p>
            <a:pPr marL="12700">
              <a:lnSpc>
                <a:spcPct val="100000"/>
              </a:lnSpc>
              <a:spcBef>
                <a:spcPts val="110"/>
              </a:spcBef>
            </a:pPr>
            <a:r>
              <a:rPr b="1" spc="-5" dirty="0">
                <a:latin typeface="+mj-lt"/>
              </a:rPr>
              <a:t>FEATURE</a:t>
            </a:r>
            <a:r>
              <a:rPr b="1" spc="-40" dirty="0">
                <a:latin typeface="+mj-lt"/>
              </a:rPr>
              <a:t> </a:t>
            </a:r>
            <a:r>
              <a:rPr b="1" spc="-5" dirty="0">
                <a:latin typeface="+mj-lt"/>
              </a:rPr>
              <a:t>ENGINEERING</a:t>
            </a:r>
          </a:p>
        </p:txBody>
      </p:sp>
      <p:sp>
        <p:nvSpPr>
          <p:cNvPr id="3" name="object 3"/>
          <p:cNvSpPr txBox="1"/>
          <p:nvPr/>
        </p:nvSpPr>
        <p:spPr>
          <a:xfrm>
            <a:off x="194563" y="864210"/>
            <a:ext cx="7992745" cy="3495675"/>
          </a:xfrm>
          <a:prstGeom prst="rect">
            <a:avLst/>
          </a:prstGeom>
        </p:spPr>
        <p:txBody>
          <a:bodyPr vert="horz" wrap="square" lIns="0" tIns="52069" rIns="0" bIns="0" rtlCol="0">
            <a:spAutoFit/>
          </a:bodyPr>
          <a:lstStyle/>
          <a:p>
            <a:pPr marL="354330" indent="-342265">
              <a:lnSpc>
                <a:spcPct val="100000"/>
              </a:lnSpc>
              <a:spcBef>
                <a:spcPts val="409"/>
              </a:spcBef>
              <a:buFont typeface="Arial"/>
              <a:buChar char="●"/>
              <a:tabLst>
                <a:tab pos="353695" algn="l"/>
                <a:tab pos="354965" algn="l"/>
              </a:tabLst>
            </a:pPr>
            <a:r>
              <a:rPr sz="1800" spc="-5" dirty="0">
                <a:solidFill>
                  <a:srgbClr val="202020"/>
                </a:solidFill>
                <a:latin typeface="Times New Roman"/>
                <a:cs typeface="Times New Roman"/>
              </a:rPr>
              <a:t>Feature engineering is </a:t>
            </a:r>
            <a:r>
              <a:rPr sz="1800" dirty="0">
                <a:solidFill>
                  <a:srgbClr val="202020"/>
                </a:solidFill>
                <a:latin typeface="Times New Roman"/>
                <a:cs typeface="Times New Roman"/>
              </a:rPr>
              <a:t>the </a:t>
            </a:r>
            <a:r>
              <a:rPr sz="1800" spc="-5" dirty="0">
                <a:solidFill>
                  <a:srgbClr val="202020"/>
                </a:solidFill>
                <a:latin typeface="Times New Roman"/>
                <a:cs typeface="Times New Roman"/>
              </a:rPr>
              <a:t>process </a:t>
            </a:r>
            <a:r>
              <a:rPr sz="1800" spc="5" dirty="0">
                <a:solidFill>
                  <a:srgbClr val="202020"/>
                </a:solidFill>
                <a:latin typeface="Times New Roman"/>
                <a:cs typeface="Times New Roman"/>
              </a:rPr>
              <a:t>of </a:t>
            </a:r>
            <a:r>
              <a:rPr sz="1800" spc="-5" dirty="0">
                <a:solidFill>
                  <a:srgbClr val="202020"/>
                </a:solidFill>
                <a:latin typeface="Times New Roman"/>
                <a:cs typeface="Times New Roman"/>
              </a:rPr>
              <a:t>selecting, manipulating, </a:t>
            </a:r>
            <a:r>
              <a:rPr sz="1800" dirty="0">
                <a:solidFill>
                  <a:srgbClr val="202020"/>
                </a:solidFill>
                <a:latin typeface="Times New Roman"/>
                <a:cs typeface="Times New Roman"/>
              </a:rPr>
              <a:t>and </a:t>
            </a:r>
            <a:r>
              <a:rPr sz="1800" spc="-5" dirty="0">
                <a:solidFill>
                  <a:srgbClr val="202020"/>
                </a:solidFill>
                <a:latin typeface="Times New Roman"/>
                <a:cs typeface="Times New Roman"/>
              </a:rPr>
              <a:t>transforming</a:t>
            </a:r>
            <a:r>
              <a:rPr sz="1800" spc="75" dirty="0">
                <a:solidFill>
                  <a:srgbClr val="202020"/>
                </a:solidFill>
                <a:latin typeface="Times New Roman"/>
                <a:cs typeface="Times New Roman"/>
              </a:rPr>
              <a:t> </a:t>
            </a:r>
            <a:r>
              <a:rPr sz="1800" spc="-5" dirty="0">
                <a:solidFill>
                  <a:srgbClr val="202020"/>
                </a:solidFill>
                <a:latin typeface="Times New Roman"/>
                <a:cs typeface="Times New Roman"/>
              </a:rPr>
              <a:t>raw</a:t>
            </a:r>
            <a:endParaRPr sz="1800">
              <a:latin typeface="Times New Roman"/>
              <a:cs typeface="Times New Roman"/>
            </a:endParaRPr>
          </a:p>
          <a:p>
            <a:pPr marL="354330">
              <a:lnSpc>
                <a:spcPct val="100000"/>
              </a:lnSpc>
              <a:spcBef>
                <a:spcPts val="310"/>
              </a:spcBef>
            </a:pPr>
            <a:r>
              <a:rPr sz="1800" spc="-5" dirty="0">
                <a:solidFill>
                  <a:srgbClr val="202020"/>
                </a:solidFill>
                <a:latin typeface="Times New Roman"/>
                <a:cs typeface="Times New Roman"/>
              </a:rPr>
              <a:t>data </a:t>
            </a:r>
            <a:r>
              <a:rPr sz="1800" dirty="0">
                <a:solidFill>
                  <a:srgbClr val="202020"/>
                </a:solidFill>
                <a:latin typeface="Times New Roman"/>
                <a:cs typeface="Times New Roman"/>
              </a:rPr>
              <a:t>into </a:t>
            </a:r>
            <a:r>
              <a:rPr sz="1800" spc="-5" dirty="0">
                <a:solidFill>
                  <a:srgbClr val="202020"/>
                </a:solidFill>
                <a:latin typeface="Times New Roman"/>
                <a:cs typeface="Times New Roman"/>
              </a:rPr>
              <a:t>features </a:t>
            </a:r>
            <a:r>
              <a:rPr sz="1800" dirty="0">
                <a:solidFill>
                  <a:srgbClr val="202020"/>
                </a:solidFill>
                <a:latin typeface="Times New Roman"/>
                <a:cs typeface="Times New Roman"/>
              </a:rPr>
              <a:t>that </a:t>
            </a:r>
            <a:r>
              <a:rPr sz="1800" spc="-10" dirty="0">
                <a:solidFill>
                  <a:srgbClr val="202020"/>
                </a:solidFill>
                <a:latin typeface="Times New Roman"/>
                <a:cs typeface="Times New Roman"/>
              </a:rPr>
              <a:t>can </a:t>
            </a:r>
            <a:r>
              <a:rPr sz="1800" spc="5" dirty="0">
                <a:solidFill>
                  <a:srgbClr val="202020"/>
                </a:solidFill>
                <a:latin typeface="Times New Roman"/>
                <a:cs typeface="Times New Roman"/>
              </a:rPr>
              <a:t>be </a:t>
            </a:r>
            <a:r>
              <a:rPr sz="1800" spc="-5" dirty="0">
                <a:solidFill>
                  <a:srgbClr val="202020"/>
                </a:solidFill>
                <a:latin typeface="Times New Roman"/>
                <a:cs typeface="Times New Roman"/>
              </a:rPr>
              <a:t>used </a:t>
            </a:r>
            <a:r>
              <a:rPr sz="1800" dirty="0">
                <a:solidFill>
                  <a:srgbClr val="202020"/>
                </a:solidFill>
                <a:latin typeface="Times New Roman"/>
                <a:cs typeface="Times New Roman"/>
              </a:rPr>
              <a:t>in </a:t>
            </a:r>
            <a:r>
              <a:rPr sz="1800" spc="-5" dirty="0">
                <a:solidFill>
                  <a:srgbClr val="202020"/>
                </a:solidFill>
                <a:latin typeface="Times New Roman"/>
                <a:cs typeface="Times New Roman"/>
              </a:rPr>
              <a:t>supervised</a:t>
            </a:r>
            <a:r>
              <a:rPr sz="1800" spc="-15" dirty="0">
                <a:solidFill>
                  <a:srgbClr val="202020"/>
                </a:solidFill>
                <a:latin typeface="Times New Roman"/>
                <a:cs typeface="Times New Roman"/>
              </a:rPr>
              <a:t> </a:t>
            </a:r>
            <a:r>
              <a:rPr sz="1800" dirty="0">
                <a:solidFill>
                  <a:srgbClr val="202020"/>
                </a:solidFill>
                <a:latin typeface="Times New Roman"/>
                <a:cs typeface="Times New Roman"/>
              </a:rPr>
              <a:t>learning.</a:t>
            </a:r>
            <a:endParaRPr sz="1800">
              <a:latin typeface="Times New Roman"/>
              <a:cs typeface="Times New Roman"/>
            </a:endParaRPr>
          </a:p>
          <a:p>
            <a:pPr>
              <a:lnSpc>
                <a:spcPct val="100000"/>
              </a:lnSpc>
              <a:spcBef>
                <a:spcPts val="50"/>
              </a:spcBef>
            </a:pPr>
            <a:endParaRPr sz="2400">
              <a:latin typeface="Times New Roman"/>
              <a:cs typeface="Times New Roman"/>
            </a:endParaRPr>
          </a:p>
          <a:p>
            <a:pPr marL="354330" indent="-342265">
              <a:lnSpc>
                <a:spcPct val="100000"/>
              </a:lnSpc>
              <a:buFont typeface="Arial"/>
              <a:buChar char="●"/>
              <a:tabLst>
                <a:tab pos="353695" algn="l"/>
                <a:tab pos="354965" algn="l"/>
              </a:tabLst>
            </a:pPr>
            <a:r>
              <a:rPr sz="1800" spc="-5" dirty="0">
                <a:solidFill>
                  <a:srgbClr val="202020"/>
                </a:solidFill>
                <a:latin typeface="Times New Roman"/>
                <a:cs typeface="Times New Roman"/>
              </a:rPr>
              <a:t>Feature </a:t>
            </a:r>
            <a:r>
              <a:rPr sz="1800" dirty="0">
                <a:solidFill>
                  <a:srgbClr val="202020"/>
                </a:solidFill>
                <a:latin typeface="Times New Roman"/>
                <a:cs typeface="Times New Roman"/>
              </a:rPr>
              <a:t>Engineering </a:t>
            </a:r>
            <a:r>
              <a:rPr sz="1800" spc="-5" dirty="0">
                <a:solidFill>
                  <a:srgbClr val="202020"/>
                </a:solidFill>
                <a:latin typeface="Times New Roman"/>
                <a:cs typeface="Times New Roman"/>
              </a:rPr>
              <a:t>consists </a:t>
            </a:r>
            <a:r>
              <a:rPr sz="1800" dirty="0">
                <a:solidFill>
                  <a:srgbClr val="202020"/>
                </a:solidFill>
                <a:latin typeface="Times New Roman"/>
                <a:cs typeface="Times New Roman"/>
              </a:rPr>
              <a:t>of </a:t>
            </a:r>
            <a:r>
              <a:rPr sz="1800" spc="-5" dirty="0">
                <a:solidFill>
                  <a:srgbClr val="202020"/>
                </a:solidFill>
                <a:latin typeface="Times New Roman"/>
                <a:cs typeface="Times New Roman"/>
              </a:rPr>
              <a:t>various process</a:t>
            </a:r>
            <a:r>
              <a:rPr sz="1800" spc="-90" dirty="0">
                <a:solidFill>
                  <a:srgbClr val="202020"/>
                </a:solidFill>
                <a:latin typeface="Times New Roman"/>
                <a:cs typeface="Times New Roman"/>
              </a:rPr>
              <a:t> </a:t>
            </a:r>
            <a:r>
              <a:rPr sz="1800" dirty="0">
                <a:solidFill>
                  <a:srgbClr val="202020"/>
                </a:solidFill>
                <a:latin typeface="Times New Roman"/>
                <a:cs typeface="Times New Roman"/>
              </a:rPr>
              <a:t>:</a:t>
            </a:r>
            <a:endParaRPr sz="1800">
              <a:latin typeface="Times New Roman"/>
              <a:cs typeface="Times New Roman"/>
            </a:endParaRPr>
          </a:p>
          <a:p>
            <a:pPr marL="676910" lvl="1" indent="-323215">
              <a:lnSpc>
                <a:spcPct val="100000"/>
              </a:lnSpc>
              <a:spcBef>
                <a:spcPts val="340"/>
              </a:spcBef>
              <a:buAutoNum type="arabicParenBoth"/>
              <a:tabLst>
                <a:tab pos="677545" algn="l"/>
              </a:tabLst>
            </a:pPr>
            <a:r>
              <a:rPr sz="1800" spc="-5" dirty="0">
                <a:solidFill>
                  <a:srgbClr val="202020"/>
                </a:solidFill>
                <a:latin typeface="Times New Roman"/>
                <a:cs typeface="Times New Roman"/>
              </a:rPr>
              <a:t>Feature Creation </a:t>
            </a:r>
            <a:r>
              <a:rPr sz="1800" dirty="0">
                <a:solidFill>
                  <a:srgbClr val="202020"/>
                </a:solidFill>
                <a:latin typeface="Times New Roman"/>
                <a:cs typeface="Times New Roman"/>
              </a:rPr>
              <a:t>(2) </a:t>
            </a:r>
            <a:r>
              <a:rPr sz="1800" spc="-5" dirty="0">
                <a:solidFill>
                  <a:srgbClr val="202020"/>
                </a:solidFill>
                <a:latin typeface="Times New Roman"/>
                <a:cs typeface="Times New Roman"/>
              </a:rPr>
              <a:t>Transformation </a:t>
            </a:r>
            <a:r>
              <a:rPr sz="1800" dirty="0">
                <a:solidFill>
                  <a:srgbClr val="202020"/>
                </a:solidFill>
                <a:latin typeface="Times New Roman"/>
                <a:cs typeface="Times New Roman"/>
              </a:rPr>
              <a:t>(3) </a:t>
            </a:r>
            <a:r>
              <a:rPr sz="1800" spc="-5" dirty="0">
                <a:solidFill>
                  <a:srgbClr val="202020"/>
                </a:solidFill>
                <a:latin typeface="Times New Roman"/>
                <a:cs typeface="Times New Roman"/>
              </a:rPr>
              <a:t>Feature</a:t>
            </a:r>
            <a:r>
              <a:rPr sz="1800" spc="65" dirty="0">
                <a:solidFill>
                  <a:srgbClr val="202020"/>
                </a:solidFill>
                <a:latin typeface="Times New Roman"/>
                <a:cs typeface="Times New Roman"/>
              </a:rPr>
              <a:t> </a:t>
            </a:r>
            <a:r>
              <a:rPr sz="1800" spc="-5" dirty="0">
                <a:solidFill>
                  <a:srgbClr val="202020"/>
                </a:solidFill>
                <a:latin typeface="Times New Roman"/>
                <a:cs typeface="Times New Roman"/>
              </a:rPr>
              <a:t>Extraction</a:t>
            </a:r>
            <a:endParaRPr sz="1800">
              <a:latin typeface="Times New Roman"/>
              <a:cs typeface="Times New Roman"/>
            </a:endParaRPr>
          </a:p>
          <a:p>
            <a:pPr marL="354330" indent="-342265">
              <a:lnSpc>
                <a:spcPct val="100000"/>
              </a:lnSpc>
              <a:spcBef>
                <a:spcPts val="315"/>
              </a:spcBef>
              <a:buAutoNum type="arabicParenBoth"/>
              <a:tabLst>
                <a:tab pos="354965" algn="l"/>
              </a:tabLst>
            </a:pPr>
            <a:r>
              <a:rPr sz="1800" b="1" spc="-10" dirty="0">
                <a:solidFill>
                  <a:srgbClr val="202020"/>
                </a:solidFill>
                <a:latin typeface="Times New Roman"/>
                <a:cs typeface="Times New Roman"/>
              </a:rPr>
              <a:t>Feature </a:t>
            </a:r>
            <a:r>
              <a:rPr sz="1800" b="1" spc="-5" dirty="0">
                <a:solidFill>
                  <a:srgbClr val="202020"/>
                </a:solidFill>
                <a:latin typeface="Times New Roman"/>
                <a:cs typeface="Times New Roman"/>
              </a:rPr>
              <a:t>Extraction</a:t>
            </a:r>
            <a:r>
              <a:rPr sz="1800" spc="-5" dirty="0">
                <a:solidFill>
                  <a:srgbClr val="202020"/>
                </a:solidFill>
                <a:latin typeface="Times New Roman"/>
                <a:cs typeface="Times New Roman"/>
              </a:rPr>
              <a:t>: Feature extraction is </a:t>
            </a:r>
            <a:r>
              <a:rPr sz="1800" dirty="0">
                <a:solidFill>
                  <a:srgbClr val="202020"/>
                </a:solidFill>
                <a:latin typeface="Times New Roman"/>
                <a:cs typeface="Times New Roman"/>
              </a:rPr>
              <a:t>the </a:t>
            </a:r>
            <a:r>
              <a:rPr sz="1800" spc="-5" dirty="0">
                <a:solidFill>
                  <a:srgbClr val="202020"/>
                </a:solidFill>
                <a:latin typeface="Times New Roman"/>
                <a:cs typeface="Times New Roman"/>
              </a:rPr>
              <a:t>process </a:t>
            </a:r>
            <a:r>
              <a:rPr sz="1800" spc="5" dirty="0">
                <a:solidFill>
                  <a:srgbClr val="202020"/>
                </a:solidFill>
                <a:latin typeface="Times New Roman"/>
                <a:cs typeface="Times New Roman"/>
              </a:rPr>
              <a:t>of </a:t>
            </a:r>
            <a:r>
              <a:rPr sz="1800" spc="-5" dirty="0">
                <a:solidFill>
                  <a:srgbClr val="202020"/>
                </a:solidFill>
                <a:latin typeface="Times New Roman"/>
                <a:cs typeface="Times New Roman"/>
              </a:rPr>
              <a:t>extracting </a:t>
            </a:r>
            <a:r>
              <a:rPr sz="1800" spc="-10" dirty="0">
                <a:solidFill>
                  <a:srgbClr val="202020"/>
                </a:solidFill>
                <a:latin typeface="Times New Roman"/>
                <a:cs typeface="Times New Roman"/>
              </a:rPr>
              <a:t>features </a:t>
            </a:r>
            <a:r>
              <a:rPr sz="1800" spc="-5" dirty="0">
                <a:solidFill>
                  <a:srgbClr val="202020"/>
                </a:solidFill>
                <a:latin typeface="Times New Roman"/>
                <a:cs typeface="Times New Roman"/>
              </a:rPr>
              <a:t>from</a:t>
            </a:r>
            <a:r>
              <a:rPr sz="1800" spc="195" dirty="0">
                <a:solidFill>
                  <a:srgbClr val="202020"/>
                </a:solidFill>
                <a:latin typeface="Times New Roman"/>
                <a:cs typeface="Times New Roman"/>
              </a:rPr>
              <a:t> </a:t>
            </a:r>
            <a:r>
              <a:rPr sz="1800" dirty="0">
                <a:solidFill>
                  <a:srgbClr val="202020"/>
                </a:solidFill>
                <a:latin typeface="Times New Roman"/>
                <a:cs typeface="Times New Roman"/>
              </a:rPr>
              <a:t>a</a:t>
            </a:r>
            <a:endParaRPr sz="1800">
              <a:latin typeface="Times New Roman"/>
              <a:cs typeface="Times New Roman"/>
            </a:endParaRPr>
          </a:p>
          <a:p>
            <a:pPr marL="354330">
              <a:lnSpc>
                <a:spcPct val="100000"/>
              </a:lnSpc>
              <a:spcBef>
                <a:spcPts val="335"/>
              </a:spcBef>
            </a:pPr>
            <a:r>
              <a:rPr sz="1800" spc="-5" dirty="0">
                <a:solidFill>
                  <a:srgbClr val="202020"/>
                </a:solidFill>
                <a:latin typeface="Times New Roman"/>
                <a:cs typeface="Times New Roman"/>
              </a:rPr>
              <a:t>data set </a:t>
            </a:r>
            <a:r>
              <a:rPr sz="1800" dirty="0">
                <a:solidFill>
                  <a:srgbClr val="202020"/>
                </a:solidFill>
                <a:latin typeface="Times New Roman"/>
                <a:cs typeface="Times New Roman"/>
              </a:rPr>
              <a:t>to </a:t>
            </a:r>
            <a:r>
              <a:rPr sz="1800" spc="-5" dirty="0">
                <a:solidFill>
                  <a:srgbClr val="202020"/>
                </a:solidFill>
                <a:latin typeface="Times New Roman"/>
                <a:cs typeface="Times New Roman"/>
              </a:rPr>
              <a:t>identify useful</a:t>
            </a:r>
            <a:r>
              <a:rPr sz="1800" dirty="0">
                <a:solidFill>
                  <a:srgbClr val="202020"/>
                </a:solidFill>
                <a:latin typeface="Times New Roman"/>
                <a:cs typeface="Times New Roman"/>
              </a:rPr>
              <a:t> </a:t>
            </a:r>
            <a:r>
              <a:rPr sz="1800" spc="-5" dirty="0">
                <a:solidFill>
                  <a:srgbClr val="202020"/>
                </a:solidFill>
                <a:latin typeface="Times New Roman"/>
                <a:cs typeface="Times New Roman"/>
              </a:rPr>
              <a:t>information.</a:t>
            </a:r>
            <a:endParaRPr sz="1800">
              <a:latin typeface="Times New Roman"/>
              <a:cs typeface="Times New Roman"/>
            </a:endParaRPr>
          </a:p>
          <a:p>
            <a:pPr marL="354330" indent="-342265">
              <a:lnSpc>
                <a:spcPct val="100000"/>
              </a:lnSpc>
              <a:spcBef>
                <a:spcPts val="315"/>
              </a:spcBef>
              <a:buAutoNum type="arabicParenBoth" startAt="2"/>
              <a:tabLst>
                <a:tab pos="354965" algn="l"/>
              </a:tabLst>
            </a:pPr>
            <a:r>
              <a:rPr sz="1800" b="1" spc="-10" dirty="0">
                <a:solidFill>
                  <a:srgbClr val="202020"/>
                </a:solidFill>
                <a:latin typeface="Times New Roman"/>
                <a:cs typeface="Times New Roman"/>
              </a:rPr>
              <a:t>Feature Creation</a:t>
            </a:r>
            <a:r>
              <a:rPr sz="1800" spc="-10" dirty="0">
                <a:solidFill>
                  <a:srgbClr val="202020"/>
                </a:solidFill>
                <a:latin typeface="Times New Roman"/>
                <a:cs typeface="Times New Roman"/>
              </a:rPr>
              <a:t>: </a:t>
            </a:r>
            <a:r>
              <a:rPr sz="1800" spc="-5" dirty="0">
                <a:solidFill>
                  <a:srgbClr val="202020"/>
                </a:solidFill>
                <a:latin typeface="Times New Roman"/>
                <a:cs typeface="Times New Roman"/>
              </a:rPr>
              <a:t>Creating </a:t>
            </a:r>
            <a:r>
              <a:rPr sz="1800" spc="-10" dirty="0">
                <a:solidFill>
                  <a:srgbClr val="202020"/>
                </a:solidFill>
                <a:latin typeface="Times New Roman"/>
                <a:cs typeface="Times New Roman"/>
              </a:rPr>
              <a:t>features </a:t>
            </a:r>
            <a:r>
              <a:rPr sz="1800" spc="-5" dirty="0">
                <a:solidFill>
                  <a:srgbClr val="202020"/>
                </a:solidFill>
                <a:latin typeface="Times New Roman"/>
                <a:cs typeface="Times New Roman"/>
              </a:rPr>
              <a:t>involves creating new variables which </a:t>
            </a:r>
            <a:r>
              <a:rPr sz="1800" spc="-10" dirty="0">
                <a:solidFill>
                  <a:srgbClr val="202020"/>
                </a:solidFill>
                <a:latin typeface="Times New Roman"/>
                <a:cs typeface="Times New Roman"/>
              </a:rPr>
              <a:t>will</a:t>
            </a:r>
            <a:r>
              <a:rPr sz="1800" spc="320" dirty="0">
                <a:solidFill>
                  <a:srgbClr val="202020"/>
                </a:solidFill>
                <a:latin typeface="Times New Roman"/>
                <a:cs typeface="Times New Roman"/>
              </a:rPr>
              <a:t> </a:t>
            </a:r>
            <a:r>
              <a:rPr sz="1800" spc="5" dirty="0">
                <a:solidFill>
                  <a:srgbClr val="202020"/>
                </a:solidFill>
                <a:latin typeface="Times New Roman"/>
                <a:cs typeface="Times New Roman"/>
              </a:rPr>
              <a:t>be</a:t>
            </a:r>
            <a:endParaRPr sz="1800">
              <a:latin typeface="Times New Roman"/>
              <a:cs typeface="Times New Roman"/>
            </a:endParaRPr>
          </a:p>
          <a:p>
            <a:pPr marL="354330">
              <a:lnSpc>
                <a:spcPct val="100000"/>
              </a:lnSpc>
              <a:spcBef>
                <a:spcPts val="335"/>
              </a:spcBef>
            </a:pPr>
            <a:r>
              <a:rPr sz="1800" spc="-10" dirty="0">
                <a:solidFill>
                  <a:srgbClr val="202020"/>
                </a:solidFill>
                <a:latin typeface="Times New Roman"/>
                <a:cs typeface="Times New Roman"/>
              </a:rPr>
              <a:t>most </a:t>
            </a:r>
            <a:r>
              <a:rPr sz="1800" spc="-5" dirty="0">
                <a:solidFill>
                  <a:srgbClr val="202020"/>
                </a:solidFill>
                <a:latin typeface="Times New Roman"/>
                <a:cs typeface="Times New Roman"/>
              </a:rPr>
              <a:t>helpful </a:t>
            </a:r>
            <a:r>
              <a:rPr sz="1800" spc="-10" dirty="0">
                <a:solidFill>
                  <a:srgbClr val="202020"/>
                </a:solidFill>
                <a:latin typeface="Times New Roman"/>
                <a:cs typeface="Times New Roman"/>
              </a:rPr>
              <a:t>for </a:t>
            </a:r>
            <a:r>
              <a:rPr sz="1800" spc="5" dirty="0">
                <a:solidFill>
                  <a:srgbClr val="202020"/>
                </a:solidFill>
                <a:latin typeface="Times New Roman"/>
                <a:cs typeface="Times New Roman"/>
              </a:rPr>
              <a:t>our </a:t>
            </a:r>
            <a:r>
              <a:rPr sz="1800" spc="-5" dirty="0">
                <a:solidFill>
                  <a:srgbClr val="202020"/>
                </a:solidFill>
                <a:latin typeface="Times New Roman"/>
                <a:cs typeface="Times New Roman"/>
              </a:rPr>
              <a:t>model.</a:t>
            </a:r>
            <a:endParaRPr sz="1800">
              <a:latin typeface="Times New Roman"/>
              <a:cs typeface="Times New Roman"/>
            </a:endParaRPr>
          </a:p>
          <a:p>
            <a:pPr marL="354330" marR="462280" indent="-342265">
              <a:lnSpc>
                <a:spcPts val="2500"/>
              </a:lnSpc>
              <a:spcBef>
                <a:spcPts val="114"/>
              </a:spcBef>
              <a:buAutoNum type="arabicParenBoth" startAt="3"/>
              <a:tabLst>
                <a:tab pos="354965" algn="l"/>
              </a:tabLst>
            </a:pPr>
            <a:r>
              <a:rPr sz="1800" b="1" spc="-10" dirty="0">
                <a:solidFill>
                  <a:srgbClr val="202020"/>
                </a:solidFill>
                <a:latin typeface="Times New Roman"/>
                <a:cs typeface="Times New Roman"/>
              </a:rPr>
              <a:t>Transformations</a:t>
            </a:r>
            <a:r>
              <a:rPr sz="1800" spc="-10" dirty="0">
                <a:solidFill>
                  <a:srgbClr val="202020"/>
                </a:solidFill>
                <a:latin typeface="Times New Roman"/>
                <a:cs typeface="Times New Roman"/>
              </a:rPr>
              <a:t>: </a:t>
            </a:r>
            <a:r>
              <a:rPr sz="1800" dirty="0">
                <a:solidFill>
                  <a:srgbClr val="202020"/>
                </a:solidFill>
                <a:latin typeface="Times New Roman"/>
                <a:cs typeface="Times New Roman"/>
              </a:rPr>
              <a:t>Feature </a:t>
            </a:r>
            <a:r>
              <a:rPr sz="1800" spc="-5" dirty="0">
                <a:solidFill>
                  <a:srgbClr val="202020"/>
                </a:solidFill>
                <a:latin typeface="Times New Roman"/>
                <a:cs typeface="Times New Roman"/>
              </a:rPr>
              <a:t>transformation is simply </a:t>
            </a:r>
            <a:r>
              <a:rPr sz="1800" dirty="0">
                <a:solidFill>
                  <a:srgbClr val="202020"/>
                </a:solidFill>
                <a:latin typeface="Times New Roman"/>
                <a:cs typeface="Times New Roman"/>
              </a:rPr>
              <a:t>a function that </a:t>
            </a:r>
            <a:r>
              <a:rPr sz="1800" spc="-5" dirty="0">
                <a:solidFill>
                  <a:srgbClr val="202020"/>
                </a:solidFill>
                <a:latin typeface="Times New Roman"/>
                <a:cs typeface="Times New Roman"/>
              </a:rPr>
              <a:t>transforms  </a:t>
            </a:r>
            <a:r>
              <a:rPr sz="1800" spc="-10" dirty="0">
                <a:solidFill>
                  <a:srgbClr val="202020"/>
                </a:solidFill>
                <a:latin typeface="Times New Roman"/>
                <a:cs typeface="Times New Roman"/>
              </a:rPr>
              <a:t>features </a:t>
            </a:r>
            <a:r>
              <a:rPr sz="1800" spc="-5" dirty="0">
                <a:solidFill>
                  <a:srgbClr val="202020"/>
                </a:solidFill>
                <a:latin typeface="Times New Roman"/>
                <a:cs typeface="Times New Roman"/>
              </a:rPr>
              <a:t>from </a:t>
            </a:r>
            <a:r>
              <a:rPr sz="1800" spc="5" dirty="0">
                <a:solidFill>
                  <a:srgbClr val="202020"/>
                </a:solidFill>
                <a:latin typeface="Times New Roman"/>
                <a:cs typeface="Times New Roman"/>
              </a:rPr>
              <a:t>one </a:t>
            </a:r>
            <a:r>
              <a:rPr sz="1800" spc="-5" dirty="0">
                <a:solidFill>
                  <a:srgbClr val="202020"/>
                </a:solidFill>
                <a:latin typeface="Times New Roman"/>
                <a:cs typeface="Times New Roman"/>
              </a:rPr>
              <a:t>representation </a:t>
            </a:r>
            <a:r>
              <a:rPr sz="1800" dirty="0">
                <a:solidFill>
                  <a:srgbClr val="202020"/>
                </a:solidFill>
                <a:latin typeface="Times New Roman"/>
                <a:cs typeface="Times New Roman"/>
              </a:rPr>
              <a:t>to</a:t>
            </a:r>
            <a:r>
              <a:rPr sz="1800" spc="10" dirty="0">
                <a:solidFill>
                  <a:srgbClr val="202020"/>
                </a:solidFill>
                <a:latin typeface="Times New Roman"/>
                <a:cs typeface="Times New Roman"/>
              </a:rPr>
              <a:t> </a:t>
            </a:r>
            <a:r>
              <a:rPr sz="1800" spc="5" dirty="0">
                <a:solidFill>
                  <a:srgbClr val="202020"/>
                </a:solidFill>
                <a:latin typeface="Times New Roman"/>
                <a:cs typeface="Times New Roman"/>
              </a:rPr>
              <a:t>another.</a:t>
            </a:r>
            <a:endParaRPr sz="18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88925"/>
            <a:ext cx="3358515" cy="454025"/>
          </a:xfrm>
          <a:prstGeom prst="rect">
            <a:avLst/>
          </a:prstGeom>
        </p:spPr>
        <p:txBody>
          <a:bodyPr vert="horz" wrap="square" lIns="0" tIns="13970" rIns="0" bIns="0" rtlCol="0">
            <a:spAutoFit/>
          </a:bodyPr>
          <a:lstStyle/>
          <a:p>
            <a:pPr marL="12700">
              <a:lnSpc>
                <a:spcPct val="100000"/>
              </a:lnSpc>
              <a:spcBef>
                <a:spcPts val="110"/>
              </a:spcBef>
            </a:pPr>
            <a:r>
              <a:rPr b="1" dirty="0">
                <a:latin typeface="+mj-lt"/>
              </a:rPr>
              <a:t>TRAIN </a:t>
            </a:r>
            <a:r>
              <a:rPr b="1" spc="5" dirty="0">
                <a:latin typeface="+mj-lt"/>
              </a:rPr>
              <a:t>– </a:t>
            </a:r>
            <a:r>
              <a:rPr b="1" spc="-5" dirty="0">
                <a:latin typeface="+mj-lt"/>
              </a:rPr>
              <a:t>TEST</a:t>
            </a:r>
            <a:r>
              <a:rPr b="1" spc="-70" dirty="0">
                <a:latin typeface="+mj-lt"/>
              </a:rPr>
              <a:t> </a:t>
            </a:r>
            <a:r>
              <a:rPr b="1" dirty="0">
                <a:latin typeface="+mj-lt"/>
              </a:rPr>
              <a:t>SPLIT</a:t>
            </a:r>
          </a:p>
        </p:txBody>
      </p:sp>
      <p:sp>
        <p:nvSpPr>
          <p:cNvPr id="3" name="object 3"/>
          <p:cNvSpPr txBox="1"/>
          <p:nvPr/>
        </p:nvSpPr>
        <p:spPr>
          <a:xfrm>
            <a:off x="228600" y="898525"/>
            <a:ext cx="8586470" cy="3742307"/>
          </a:xfrm>
          <a:prstGeom prst="rect">
            <a:avLst/>
          </a:prstGeom>
        </p:spPr>
        <p:txBody>
          <a:bodyPr vert="horz" wrap="square" lIns="0" tIns="11430" rIns="0" bIns="0" rtlCol="0">
            <a:spAutoFit/>
          </a:bodyPr>
          <a:lstStyle/>
          <a:p>
            <a:pPr marL="12700" marR="810260">
              <a:lnSpc>
                <a:spcPct val="114999"/>
              </a:lnSpc>
              <a:spcBef>
                <a:spcPts val="90"/>
              </a:spcBef>
            </a:pPr>
            <a:r>
              <a:rPr sz="1800" spc="-15" dirty="0">
                <a:solidFill>
                  <a:srgbClr val="202020"/>
                </a:solidFill>
                <a:latin typeface="Times New Roman"/>
                <a:cs typeface="Times New Roman"/>
              </a:rPr>
              <a:t>After </a:t>
            </a:r>
            <a:r>
              <a:rPr sz="1800" spc="-5" dirty="0">
                <a:solidFill>
                  <a:srgbClr val="202020"/>
                </a:solidFill>
                <a:latin typeface="Times New Roman"/>
                <a:cs typeface="Times New Roman"/>
              </a:rPr>
              <a:t>cleaning </a:t>
            </a:r>
            <a:r>
              <a:rPr sz="1800" dirty="0">
                <a:solidFill>
                  <a:srgbClr val="202020"/>
                </a:solidFill>
                <a:latin typeface="Times New Roman"/>
                <a:cs typeface="Times New Roman"/>
              </a:rPr>
              <a:t>the </a:t>
            </a:r>
            <a:r>
              <a:rPr sz="1800" spc="-5" dirty="0">
                <a:solidFill>
                  <a:srgbClr val="202020"/>
                </a:solidFill>
                <a:latin typeface="Times New Roman"/>
                <a:cs typeface="Times New Roman"/>
              </a:rPr>
              <a:t>data, </a:t>
            </a:r>
            <a:r>
              <a:rPr sz="1800" dirty="0">
                <a:solidFill>
                  <a:srgbClr val="202020"/>
                </a:solidFill>
                <a:latin typeface="Times New Roman"/>
                <a:cs typeface="Times New Roman"/>
              </a:rPr>
              <a:t>the </a:t>
            </a:r>
            <a:r>
              <a:rPr sz="1800" spc="-5" dirty="0">
                <a:solidFill>
                  <a:srgbClr val="202020"/>
                </a:solidFill>
                <a:latin typeface="Times New Roman"/>
                <a:cs typeface="Times New Roman"/>
              </a:rPr>
              <a:t>dataset </a:t>
            </a:r>
            <a:r>
              <a:rPr sz="1800" dirty="0">
                <a:solidFill>
                  <a:srgbClr val="202020"/>
                </a:solidFill>
                <a:latin typeface="Times New Roman"/>
                <a:cs typeface="Times New Roman"/>
              </a:rPr>
              <a:t>is split into </a:t>
            </a:r>
            <a:r>
              <a:rPr sz="1800" spc="-10" dirty="0">
                <a:solidFill>
                  <a:srgbClr val="202020"/>
                </a:solidFill>
                <a:latin typeface="Times New Roman"/>
                <a:cs typeface="Times New Roman"/>
              </a:rPr>
              <a:t>Train </a:t>
            </a:r>
            <a:r>
              <a:rPr sz="1800" dirty="0">
                <a:solidFill>
                  <a:srgbClr val="202020"/>
                </a:solidFill>
                <a:latin typeface="Times New Roman"/>
                <a:cs typeface="Times New Roman"/>
              </a:rPr>
              <a:t>– </a:t>
            </a:r>
            <a:r>
              <a:rPr sz="1800" spc="-10" dirty="0">
                <a:solidFill>
                  <a:srgbClr val="202020"/>
                </a:solidFill>
                <a:latin typeface="Times New Roman"/>
                <a:cs typeface="Times New Roman"/>
              </a:rPr>
              <a:t>Test </a:t>
            </a:r>
            <a:r>
              <a:rPr sz="1800" spc="-5" dirty="0">
                <a:solidFill>
                  <a:srgbClr val="202020"/>
                </a:solidFill>
                <a:latin typeface="Times New Roman"/>
                <a:cs typeface="Times New Roman"/>
              </a:rPr>
              <a:t>datasets. This </a:t>
            </a:r>
            <a:r>
              <a:rPr sz="1800" dirty="0">
                <a:solidFill>
                  <a:srgbClr val="202020"/>
                </a:solidFill>
                <a:latin typeface="Times New Roman"/>
                <a:cs typeface="Times New Roman"/>
              </a:rPr>
              <a:t>is done to  ensure that </a:t>
            </a:r>
            <a:r>
              <a:rPr sz="1800" spc="5" dirty="0">
                <a:solidFill>
                  <a:srgbClr val="202020"/>
                </a:solidFill>
                <a:latin typeface="Times New Roman"/>
                <a:cs typeface="Times New Roman"/>
              </a:rPr>
              <a:t>our </a:t>
            </a:r>
            <a:r>
              <a:rPr sz="1800" spc="-5" dirty="0">
                <a:solidFill>
                  <a:srgbClr val="202020"/>
                </a:solidFill>
                <a:latin typeface="Times New Roman"/>
                <a:cs typeface="Times New Roman"/>
              </a:rPr>
              <a:t>test dataset is completely isolated </a:t>
            </a:r>
            <a:r>
              <a:rPr sz="1800" dirty="0">
                <a:solidFill>
                  <a:srgbClr val="202020"/>
                </a:solidFill>
                <a:latin typeface="Times New Roman"/>
                <a:cs typeface="Times New Roman"/>
              </a:rPr>
              <a:t>and there </a:t>
            </a:r>
            <a:r>
              <a:rPr sz="1800" spc="-5" dirty="0">
                <a:solidFill>
                  <a:srgbClr val="202020"/>
                </a:solidFill>
                <a:latin typeface="Times New Roman"/>
                <a:cs typeface="Times New Roman"/>
              </a:rPr>
              <a:t>is </a:t>
            </a:r>
            <a:r>
              <a:rPr sz="1800" spc="5" dirty="0">
                <a:solidFill>
                  <a:srgbClr val="202020"/>
                </a:solidFill>
                <a:latin typeface="Times New Roman"/>
                <a:cs typeface="Times New Roman"/>
              </a:rPr>
              <a:t>no </a:t>
            </a:r>
            <a:r>
              <a:rPr sz="1800" spc="-5" dirty="0">
                <a:solidFill>
                  <a:srgbClr val="202020"/>
                </a:solidFill>
                <a:latin typeface="Times New Roman"/>
                <a:cs typeface="Times New Roman"/>
              </a:rPr>
              <a:t>information </a:t>
            </a:r>
            <a:r>
              <a:rPr sz="1800" spc="-10" dirty="0">
                <a:solidFill>
                  <a:srgbClr val="202020"/>
                </a:solidFill>
                <a:latin typeface="Times New Roman"/>
                <a:cs typeface="Times New Roman"/>
              </a:rPr>
              <a:t>leakage  </a:t>
            </a:r>
            <a:r>
              <a:rPr sz="1800" dirty="0">
                <a:solidFill>
                  <a:srgbClr val="202020"/>
                </a:solidFill>
                <a:latin typeface="Times New Roman"/>
                <a:cs typeface="Times New Roman"/>
              </a:rPr>
              <a:t>during the training </a:t>
            </a:r>
            <a:r>
              <a:rPr sz="1800" spc="-5" dirty="0">
                <a:solidFill>
                  <a:srgbClr val="202020"/>
                </a:solidFill>
                <a:latin typeface="Times New Roman"/>
                <a:cs typeface="Times New Roman"/>
              </a:rPr>
              <a:t>process </a:t>
            </a:r>
            <a:r>
              <a:rPr sz="1800" spc="5" dirty="0">
                <a:solidFill>
                  <a:srgbClr val="202020"/>
                </a:solidFill>
                <a:latin typeface="Times New Roman"/>
                <a:cs typeface="Times New Roman"/>
              </a:rPr>
              <a:t>of </a:t>
            </a:r>
            <a:r>
              <a:rPr sz="1800" spc="-5" dirty="0">
                <a:solidFill>
                  <a:srgbClr val="202020"/>
                </a:solidFill>
                <a:latin typeface="Times New Roman"/>
                <a:cs typeface="Times New Roman"/>
              </a:rPr>
              <a:t>machine </a:t>
            </a:r>
            <a:r>
              <a:rPr sz="1800" dirty="0">
                <a:solidFill>
                  <a:srgbClr val="202020"/>
                </a:solidFill>
                <a:latin typeface="Times New Roman"/>
                <a:cs typeface="Times New Roman"/>
              </a:rPr>
              <a:t>learning</a:t>
            </a:r>
            <a:r>
              <a:rPr sz="1800" spc="-125" dirty="0">
                <a:solidFill>
                  <a:srgbClr val="202020"/>
                </a:solidFill>
                <a:latin typeface="Times New Roman"/>
                <a:cs typeface="Times New Roman"/>
              </a:rPr>
              <a:t> </a:t>
            </a:r>
            <a:r>
              <a:rPr sz="1800" spc="-5" dirty="0">
                <a:solidFill>
                  <a:srgbClr val="202020"/>
                </a:solidFill>
                <a:latin typeface="Times New Roman"/>
                <a:cs typeface="Times New Roman"/>
              </a:rPr>
              <a:t>models</a:t>
            </a:r>
            <a:endParaRPr sz="1800">
              <a:latin typeface="Times New Roman"/>
              <a:cs typeface="Times New Roman"/>
            </a:endParaRPr>
          </a:p>
          <a:p>
            <a:pPr>
              <a:lnSpc>
                <a:spcPct val="100000"/>
              </a:lnSpc>
              <a:spcBef>
                <a:spcPts val="5"/>
              </a:spcBef>
            </a:pPr>
            <a:endParaRPr sz="1800">
              <a:latin typeface="Times New Roman"/>
              <a:cs typeface="Times New Roman"/>
            </a:endParaRPr>
          </a:p>
          <a:p>
            <a:pPr marL="75565">
              <a:lnSpc>
                <a:spcPct val="100000"/>
              </a:lnSpc>
              <a:spcBef>
                <a:spcPts val="5"/>
              </a:spcBef>
            </a:pPr>
            <a:r>
              <a:rPr sz="2800" b="1" spc="-5" dirty="0">
                <a:solidFill>
                  <a:srgbClr val="CC0000"/>
                </a:solidFill>
                <a:latin typeface="+mj-lt"/>
                <a:cs typeface="Times New Roman"/>
              </a:rPr>
              <a:t>DATA</a:t>
            </a:r>
            <a:r>
              <a:rPr sz="2800" b="1" spc="20" dirty="0">
                <a:solidFill>
                  <a:srgbClr val="CC0000"/>
                </a:solidFill>
                <a:latin typeface="+mj-lt"/>
                <a:cs typeface="Times New Roman"/>
              </a:rPr>
              <a:t> </a:t>
            </a:r>
            <a:r>
              <a:rPr sz="2800" b="1" spc="-5" dirty="0">
                <a:solidFill>
                  <a:srgbClr val="CC0000"/>
                </a:solidFill>
                <a:latin typeface="+mj-lt"/>
                <a:cs typeface="Times New Roman"/>
              </a:rPr>
              <a:t>MODELING</a:t>
            </a:r>
            <a:endParaRPr sz="2800" b="1">
              <a:latin typeface="+mj-lt"/>
              <a:cs typeface="Times New Roman"/>
            </a:endParaRPr>
          </a:p>
          <a:p>
            <a:pPr marL="54610" marR="339090">
              <a:lnSpc>
                <a:spcPct val="99500"/>
              </a:lnSpc>
              <a:spcBef>
                <a:spcPts val="994"/>
              </a:spcBef>
              <a:buFont typeface="Arial"/>
              <a:buChar char="•"/>
              <a:tabLst>
                <a:tab pos="198120" algn="l"/>
              </a:tabLst>
            </a:pPr>
            <a:r>
              <a:rPr lang="en-US" sz="1800" dirty="0" smtClean="0">
                <a:latin typeface="Times New Roman"/>
                <a:cs typeface="Times New Roman"/>
              </a:rPr>
              <a:t> </a:t>
            </a:r>
            <a:r>
              <a:rPr sz="1800" smtClean="0">
                <a:latin typeface="Times New Roman"/>
                <a:cs typeface="Times New Roman"/>
              </a:rPr>
              <a:t>In </a:t>
            </a:r>
            <a:r>
              <a:rPr sz="1800" dirty="0">
                <a:latin typeface="Times New Roman"/>
                <a:cs typeface="Times New Roman"/>
              </a:rPr>
              <a:t>Machine </a:t>
            </a:r>
            <a:r>
              <a:rPr sz="1800" spc="-5" dirty="0">
                <a:latin typeface="Times New Roman"/>
                <a:cs typeface="Times New Roman"/>
              </a:rPr>
              <a:t>Learning, </a:t>
            </a:r>
            <a:r>
              <a:rPr sz="1800" spc="-15" dirty="0">
                <a:latin typeface="Times New Roman"/>
                <a:cs typeface="Times New Roman"/>
              </a:rPr>
              <a:t>we </a:t>
            </a:r>
            <a:r>
              <a:rPr sz="1800" dirty="0">
                <a:latin typeface="Times New Roman"/>
                <a:cs typeface="Times New Roman"/>
              </a:rPr>
              <a:t>use various kinds of </a:t>
            </a:r>
            <a:r>
              <a:rPr sz="1800" spc="-5" dirty="0">
                <a:latin typeface="Times New Roman"/>
                <a:cs typeface="Times New Roman"/>
              </a:rPr>
              <a:t>algorithms </a:t>
            </a:r>
            <a:r>
              <a:rPr sz="1800" dirty="0">
                <a:latin typeface="Times New Roman"/>
                <a:cs typeface="Times New Roman"/>
              </a:rPr>
              <a:t>to allow </a:t>
            </a:r>
            <a:r>
              <a:rPr sz="1800" spc="-10" dirty="0">
                <a:latin typeface="Times New Roman"/>
                <a:cs typeface="Times New Roman"/>
              </a:rPr>
              <a:t>machines </a:t>
            </a:r>
            <a:r>
              <a:rPr sz="1800" dirty="0">
                <a:latin typeface="Times New Roman"/>
                <a:cs typeface="Times New Roman"/>
              </a:rPr>
              <a:t>to </a:t>
            </a:r>
            <a:r>
              <a:rPr sz="1800" spc="-5" dirty="0">
                <a:latin typeface="Times New Roman"/>
                <a:cs typeface="Times New Roman"/>
              </a:rPr>
              <a:t>learn </a:t>
            </a:r>
            <a:r>
              <a:rPr sz="1800" dirty="0">
                <a:latin typeface="Times New Roman"/>
                <a:cs typeface="Times New Roman"/>
              </a:rPr>
              <a:t>the  relationships </a:t>
            </a:r>
            <a:r>
              <a:rPr sz="1800" spc="-5" dirty="0">
                <a:latin typeface="Times New Roman"/>
                <a:cs typeface="Times New Roman"/>
              </a:rPr>
              <a:t>within </a:t>
            </a:r>
            <a:r>
              <a:rPr sz="1800" dirty="0">
                <a:latin typeface="Times New Roman"/>
                <a:cs typeface="Times New Roman"/>
              </a:rPr>
              <a:t>the data provided and </a:t>
            </a:r>
            <a:r>
              <a:rPr sz="1800" spc="-15" dirty="0">
                <a:latin typeface="Times New Roman"/>
                <a:cs typeface="Times New Roman"/>
              </a:rPr>
              <a:t>make </a:t>
            </a:r>
            <a:r>
              <a:rPr sz="1800" dirty="0">
                <a:latin typeface="Times New Roman"/>
                <a:cs typeface="Times New Roman"/>
              </a:rPr>
              <a:t>predictions </a:t>
            </a:r>
            <a:r>
              <a:rPr sz="1800" spc="-5" dirty="0">
                <a:latin typeface="Times New Roman"/>
                <a:cs typeface="Times New Roman"/>
              </a:rPr>
              <a:t>based </a:t>
            </a:r>
            <a:r>
              <a:rPr sz="1800" spc="5" dirty="0">
                <a:latin typeface="Times New Roman"/>
                <a:cs typeface="Times New Roman"/>
              </a:rPr>
              <a:t>on </a:t>
            </a:r>
            <a:r>
              <a:rPr sz="1800" dirty="0">
                <a:latin typeface="Times New Roman"/>
                <a:cs typeface="Times New Roman"/>
              </a:rPr>
              <a:t>patterns </a:t>
            </a:r>
            <a:r>
              <a:rPr sz="1800" spc="5" dirty="0">
                <a:latin typeface="Times New Roman"/>
                <a:cs typeface="Times New Roman"/>
              </a:rPr>
              <a:t>or </a:t>
            </a:r>
            <a:r>
              <a:rPr sz="1800" dirty="0">
                <a:latin typeface="Times New Roman"/>
                <a:cs typeface="Times New Roman"/>
              </a:rPr>
              <a:t>rules  </a:t>
            </a:r>
            <a:r>
              <a:rPr sz="1800" spc="-5" dirty="0">
                <a:latin typeface="Times New Roman"/>
                <a:cs typeface="Times New Roman"/>
              </a:rPr>
              <a:t>identified from </a:t>
            </a:r>
            <a:r>
              <a:rPr sz="1800" dirty="0">
                <a:latin typeface="Times New Roman"/>
                <a:cs typeface="Times New Roman"/>
              </a:rPr>
              <a:t>the</a:t>
            </a:r>
            <a:r>
              <a:rPr sz="1800" spc="-25" dirty="0">
                <a:latin typeface="Times New Roman"/>
                <a:cs typeface="Times New Roman"/>
              </a:rPr>
              <a:t> </a:t>
            </a:r>
            <a:r>
              <a:rPr sz="1800" spc="-5" dirty="0">
                <a:latin typeface="Times New Roman"/>
                <a:cs typeface="Times New Roman"/>
              </a:rPr>
              <a:t>dataset.</a:t>
            </a:r>
            <a:endParaRPr sz="1800">
              <a:latin typeface="Times New Roman"/>
              <a:cs typeface="Times New Roman"/>
            </a:endParaRPr>
          </a:p>
          <a:p>
            <a:pPr marL="191770" indent="-137795">
              <a:lnSpc>
                <a:spcPct val="100000"/>
              </a:lnSpc>
              <a:buFont typeface="Arial"/>
              <a:buChar char="•"/>
              <a:tabLst>
                <a:tab pos="192405" algn="l"/>
              </a:tabLst>
            </a:pPr>
            <a:r>
              <a:rPr sz="1800" dirty="0">
                <a:latin typeface="Times New Roman"/>
                <a:cs typeface="Times New Roman"/>
              </a:rPr>
              <a:t>So</a:t>
            </a:r>
            <a:r>
              <a:rPr sz="1800">
                <a:latin typeface="Times New Roman"/>
                <a:cs typeface="Times New Roman"/>
              </a:rPr>
              <a:t>, </a:t>
            </a:r>
            <a:r>
              <a:rPr lang="en-US" sz="1800" dirty="0" smtClean="0">
                <a:latin typeface="Times New Roman"/>
                <a:cs typeface="Times New Roman"/>
              </a:rPr>
              <a:t>l</a:t>
            </a:r>
            <a:r>
              <a:rPr lang="en-US" spc="-5" dirty="0" smtClean="0">
                <a:latin typeface="Times New Roman"/>
                <a:cs typeface="Times New Roman"/>
              </a:rPr>
              <a:t>ogistic</a:t>
            </a:r>
            <a:r>
              <a:rPr sz="1800" spc="-5" smtClean="0">
                <a:latin typeface="Times New Roman"/>
                <a:cs typeface="Times New Roman"/>
              </a:rPr>
              <a:t> </a:t>
            </a:r>
            <a:r>
              <a:rPr sz="1800" spc="-10" dirty="0">
                <a:latin typeface="Times New Roman"/>
                <a:cs typeface="Times New Roman"/>
              </a:rPr>
              <a:t>analysis </a:t>
            </a:r>
            <a:r>
              <a:rPr sz="1800" spc="-5" dirty="0">
                <a:latin typeface="Times New Roman"/>
                <a:cs typeface="Times New Roman"/>
              </a:rPr>
              <a:t>is </a:t>
            </a:r>
            <a:r>
              <a:rPr sz="1800" dirty="0">
                <a:latin typeface="Times New Roman"/>
                <a:cs typeface="Times New Roman"/>
              </a:rPr>
              <a:t>a </a:t>
            </a:r>
            <a:r>
              <a:rPr sz="1800" spc="-5" dirty="0">
                <a:latin typeface="Times New Roman"/>
                <a:cs typeface="Times New Roman"/>
              </a:rPr>
              <a:t>machine </a:t>
            </a:r>
            <a:r>
              <a:rPr sz="1800" dirty="0">
                <a:latin typeface="Times New Roman"/>
                <a:cs typeface="Times New Roman"/>
              </a:rPr>
              <a:t>learning technique </a:t>
            </a:r>
            <a:r>
              <a:rPr sz="1800" spc="-10" dirty="0">
                <a:latin typeface="Times New Roman"/>
                <a:cs typeface="Times New Roman"/>
              </a:rPr>
              <a:t>where </a:t>
            </a:r>
            <a:r>
              <a:rPr sz="1800" dirty="0">
                <a:latin typeface="Times New Roman"/>
                <a:cs typeface="Times New Roman"/>
              </a:rPr>
              <a:t>the </a:t>
            </a:r>
            <a:r>
              <a:rPr sz="1800" spc="-5" dirty="0">
                <a:latin typeface="Times New Roman"/>
                <a:cs typeface="Times New Roman"/>
              </a:rPr>
              <a:t>model </a:t>
            </a:r>
            <a:r>
              <a:rPr sz="1800" dirty="0">
                <a:latin typeface="Times New Roman"/>
                <a:cs typeface="Times New Roman"/>
              </a:rPr>
              <a:t>predicts the</a:t>
            </a:r>
            <a:r>
              <a:rPr sz="1800" spc="40" dirty="0">
                <a:latin typeface="Times New Roman"/>
                <a:cs typeface="Times New Roman"/>
              </a:rPr>
              <a:t> </a:t>
            </a:r>
            <a:r>
              <a:rPr sz="1800" spc="5" dirty="0">
                <a:latin typeface="Times New Roman"/>
                <a:cs typeface="Times New Roman"/>
              </a:rPr>
              <a:t>output</a:t>
            </a:r>
            <a:endParaRPr sz="1800">
              <a:latin typeface="Times New Roman"/>
              <a:cs typeface="Times New Roman"/>
            </a:endParaRPr>
          </a:p>
          <a:p>
            <a:pPr marL="54610">
              <a:lnSpc>
                <a:spcPct val="100000"/>
              </a:lnSpc>
            </a:pPr>
            <a:r>
              <a:rPr sz="1800" spc="-5" dirty="0">
                <a:latin typeface="Times New Roman"/>
                <a:cs typeface="Times New Roman"/>
              </a:rPr>
              <a:t>as </a:t>
            </a:r>
            <a:r>
              <a:rPr sz="1800">
                <a:latin typeface="Times New Roman"/>
                <a:cs typeface="Times New Roman"/>
              </a:rPr>
              <a:t>a </a:t>
            </a:r>
            <a:r>
              <a:rPr lang="en-US" dirty="0" smtClean="0">
                <a:latin typeface="Times New Roman"/>
                <a:cs typeface="Times New Roman"/>
              </a:rPr>
              <a:t>discrete</a:t>
            </a:r>
            <a:r>
              <a:rPr sz="1800" smtClean="0">
                <a:latin typeface="Times New Roman"/>
                <a:cs typeface="Times New Roman"/>
              </a:rPr>
              <a:t> </a:t>
            </a:r>
            <a:r>
              <a:rPr sz="1800" spc="-5" dirty="0">
                <a:latin typeface="Times New Roman"/>
                <a:cs typeface="Times New Roman"/>
              </a:rPr>
              <a:t>numerical</a:t>
            </a:r>
            <a:r>
              <a:rPr sz="1800" spc="-55" dirty="0">
                <a:latin typeface="Times New Roman"/>
                <a:cs typeface="Times New Roman"/>
              </a:rPr>
              <a:t> </a:t>
            </a:r>
            <a:r>
              <a:rPr sz="1800" spc="-5" dirty="0">
                <a:latin typeface="Times New Roman"/>
                <a:cs typeface="Times New Roman"/>
              </a:rPr>
              <a:t>value.</a:t>
            </a:r>
            <a:endParaRPr sz="1800">
              <a:latin typeface="Times New Roman"/>
              <a:cs typeface="Times New Roman"/>
            </a:endParaRPr>
          </a:p>
          <a:p>
            <a:pPr marL="191770" indent="-137795">
              <a:lnSpc>
                <a:spcPct val="100000"/>
              </a:lnSpc>
              <a:spcBef>
                <a:spcPts val="5"/>
              </a:spcBef>
              <a:buFont typeface="Arial"/>
              <a:buChar char="•"/>
              <a:tabLst>
                <a:tab pos="192405" algn="l"/>
              </a:tabLst>
            </a:pPr>
            <a:r>
              <a:rPr sz="1800" dirty="0">
                <a:latin typeface="Times New Roman"/>
                <a:cs typeface="Times New Roman"/>
              </a:rPr>
              <a:t>Many </a:t>
            </a:r>
            <a:r>
              <a:rPr sz="1800" spc="-5" dirty="0">
                <a:latin typeface="Times New Roman"/>
                <a:cs typeface="Times New Roman"/>
              </a:rPr>
              <a:t>models </a:t>
            </a:r>
            <a:r>
              <a:rPr sz="1800" spc="-10" dirty="0">
                <a:latin typeface="Times New Roman"/>
                <a:cs typeface="Times New Roman"/>
              </a:rPr>
              <a:t>were </a:t>
            </a:r>
            <a:r>
              <a:rPr sz="1800" dirty="0">
                <a:latin typeface="Times New Roman"/>
                <a:cs typeface="Times New Roman"/>
              </a:rPr>
              <a:t>trained, </a:t>
            </a:r>
            <a:r>
              <a:rPr sz="1800" spc="-5" dirty="0">
                <a:latin typeface="Times New Roman"/>
                <a:cs typeface="Times New Roman"/>
              </a:rPr>
              <a:t>from simple parametric </a:t>
            </a:r>
            <a:r>
              <a:rPr sz="1800" spc="-5">
                <a:latin typeface="Times New Roman"/>
                <a:cs typeface="Times New Roman"/>
              </a:rPr>
              <a:t>models </a:t>
            </a:r>
            <a:r>
              <a:rPr sz="1800" spc="-5" smtClean="0">
                <a:latin typeface="Times New Roman"/>
                <a:cs typeface="Times New Roman"/>
              </a:rPr>
              <a:t>like</a:t>
            </a:r>
            <a:r>
              <a:rPr lang="en-US" sz="1800" spc="-5" dirty="0" smtClean="0">
                <a:latin typeface="Times New Roman"/>
                <a:cs typeface="Times New Roman"/>
              </a:rPr>
              <a:t> </a:t>
            </a:r>
            <a:r>
              <a:rPr sz="1800" spc="-5" smtClean="0">
                <a:latin typeface="Times New Roman"/>
                <a:cs typeface="Times New Roman"/>
              </a:rPr>
              <a:t> L</a:t>
            </a:r>
            <a:r>
              <a:rPr lang="en-US" sz="1800" spc="-5" dirty="0" err="1" smtClean="0">
                <a:latin typeface="Times New Roman"/>
                <a:cs typeface="Times New Roman"/>
              </a:rPr>
              <a:t>ogistic</a:t>
            </a:r>
            <a:r>
              <a:rPr sz="1800" spc="-5" smtClean="0">
                <a:latin typeface="Times New Roman"/>
                <a:cs typeface="Times New Roman"/>
              </a:rPr>
              <a:t> </a:t>
            </a:r>
            <a:r>
              <a:rPr sz="1800" spc="-5" dirty="0">
                <a:latin typeface="Times New Roman"/>
                <a:cs typeface="Times New Roman"/>
              </a:rPr>
              <a:t>Regression </a:t>
            </a:r>
            <a:r>
              <a:rPr sz="1800" dirty="0">
                <a:latin typeface="Times New Roman"/>
                <a:cs typeface="Times New Roman"/>
              </a:rPr>
              <a:t>to</a:t>
            </a:r>
            <a:r>
              <a:rPr sz="1800" spc="130" dirty="0">
                <a:latin typeface="Times New Roman"/>
                <a:cs typeface="Times New Roman"/>
              </a:rPr>
              <a:t> </a:t>
            </a:r>
            <a:r>
              <a:rPr sz="1800" dirty="0">
                <a:latin typeface="Times New Roman"/>
                <a:cs typeface="Times New Roman"/>
              </a:rPr>
              <a:t>tree</a:t>
            </a:r>
            <a:endParaRPr sz="1800">
              <a:latin typeface="Times New Roman"/>
              <a:cs typeface="Times New Roman"/>
            </a:endParaRPr>
          </a:p>
          <a:p>
            <a:pPr marL="54610">
              <a:lnSpc>
                <a:spcPct val="100000"/>
              </a:lnSpc>
            </a:pPr>
            <a:r>
              <a:rPr sz="1800" spc="-5" dirty="0">
                <a:latin typeface="Times New Roman"/>
                <a:cs typeface="Times New Roman"/>
              </a:rPr>
              <a:t>based</a:t>
            </a:r>
            <a:r>
              <a:rPr sz="1800" dirty="0">
                <a:latin typeface="Times New Roman"/>
                <a:cs typeface="Times New Roman"/>
              </a:rPr>
              <a:t> </a:t>
            </a:r>
            <a:r>
              <a:rPr sz="1800" spc="-5" dirty="0">
                <a:latin typeface="Times New Roman"/>
                <a:cs typeface="Times New Roman"/>
              </a:rPr>
              <a:t>models.</a:t>
            </a:r>
            <a:endParaRPr sz="18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156" y="364998"/>
            <a:ext cx="4737100"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DATA </a:t>
            </a:r>
            <a:r>
              <a:rPr b="1" spc="-5" dirty="0">
                <a:latin typeface="+mj-lt"/>
              </a:rPr>
              <a:t>MODELING</a:t>
            </a:r>
            <a:r>
              <a:rPr b="1" spc="20" dirty="0">
                <a:latin typeface="+mj-lt"/>
              </a:rPr>
              <a:t> </a:t>
            </a:r>
            <a:r>
              <a:rPr b="1" dirty="0">
                <a:latin typeface="+mj-lt"/>
              </a:rPr>
              <a:t>(continued)</a:t>
            </a:r>
          </a:p>
        </p:txBody>
      </p:sp>
      <p:sp>
        <p:nvSpPr>
          <p:cNvPr id="3" name="object 3"/>
          <p:cNvSpPr txBox="1">
            <a:spLocks noGrp="1"/>
          </p:cNvSpPr>
          <p:nvPr>
            <p:ph type="body" idx="1"/>
          </p:nvPr>
        </p:nvSpPr>
        <p:spPr>
          <a:xfrm>
            <a:off x="228600" y="898525"/>
            <a:ext cx="8631936" cy="3898503"/>
          </a:xfrm>
          <a:prstGeom prst="rect">
            <a:avLst/>
          </a:prstGeom>
        </p:spPr>
        <p:txBody>
          <a:bodyPr vert="horz" wrap="square" lIns="0" tIns="12700" rIns="0" bIns="0" rtlCol="0">
            <a:spAutoFit/>
          </a:bodyPr>
          <a:lstStyle/>
          <a:p>
            <a:pPr marL="150495">
              <a:lnSpc>
                <a:spcPct val="100000"/>
              </a:lnSpc>
              <a:spcBef>
                <a:spcPts val="100"/>
              </a:spcBef>
            </a:pPr>
            <a:r>
              <a:rPr spc="-5" dirty="0"/>
              <a:t>Few </a:t>
            </a:r>
            <a:r>
              <a:rPr spc="5" dirty="0"/>
              <a:t>of </a:t>
            </a:r>
            <a:r>
              <a:rPr dirty="0"/>
              <a:t>the </a:t>
            </a:r>
            <a:r>
              <a:rPr/>
              <a:t>important </a:t>
            </a:r>
            <a:r>
              <a:rPr lang="en-US" spc="-5" dirty="0" smtClean="0"/>
              <a:t>classification</a:t>
            </a:r>
            <a:r>
              <a:rPr spc="-5" smtClean="0"/>
              <a:t> </a:t>
            </a:r>
            <a:r>
              <a:rPr spc="-5" dirty="0"/>
              <a:t>models which </a:t>
            </a:r>
            <a:r>
              <a:rPr spc="-20" dirty="0"/>
              <a:t>we </a:t>
            </a:r>
            <a:r>
              <a:rPr spc="-5" dirty="0"/>
              <a:t>have </a:t>
            </a:r>
            <a:r>
              <a:rPr dirty="0"/>
              <a:t>used in here</a:t>
            </a:r>
            <a:r>
              <a:rPr spc="105" dirty="0"/>
              <a:t> </a:t>
            </a:r>
            <a:r>
              <a:rPr spc="-5" dirty="0"/>
              <a:t>are,</a:t>
            </a:r>
          </a:p>
          <a:p>
            <a:pPr marL="137795">
              <a:lnSpc>
                <a:spcPct val="100000"/>
              </a:lnSpc>
              <a:spcBef>
                <a:spcPts val="35"/>
              </a:spcBef>
            </a:pPr>
            <a:endParaRPr sz="1850"/>
          </a:p>
          <a:p>
            <a:pPr marL="494665" marR="113664" indent="-344805">
              <a:lnSpc>
                <a:spcPct val="100000"/>
              </a:lnSpc>
              <a:buAutoNum type="arabicParenBoth"/>
              <a:tabLst>
                <a:tab pos="495934" algn="l"/>
              </a:tabLst>
            </a:pPr>
            <a:r>
              <a:rPr lang="en-US" b="1" dirty="0" smtClean="0"/>
              <a:t>Logistic regression</a:t>
            </a:r>
            <a:r>
              <a:rPr lang="en-US" dirty="0" smtClean="0"/>
              <a:t> is a process of modeling the probability of a discrete outcome given an input variable. The most common logistic regression models a binary outcome; something that can take two values such as true/false, yes/no, and so on.</a:t>
            </a:r>
          </a:p>
          <a:p>
            <a:pPr marL="494665" marR="113664" indent="-344805">
              <a:lnSpc>
                <a:spcPct val="100000"/>
              </a:lnSpc>
              <a:buAutoNum type="arabicParenBoth"/>
              <a:tabLst>
                <a:tab pos="495934" algn="l"/>
              </a:tabLst>
            </a:pPr>
            <a:endParaRPr lang="en-US" b="1" dirty="0" smtClean="0"/>
          </a:p>
          <a:p>
            <a:pPr marL="494665" marR="113664" indent="-344805">
              <a:lnSpc>
                <a:spcPct val="100000"/>
              </a:lnSpc>
              <a:buAutoNum type="arabicParenBoth"/>
              <a:tabLst>
                <a:tab pos="495934" algn="l"/>
              </a:tabLst>
            </a:pPr>
            <a:r>
              <a:rPr lang="en-US" b="1" dirty="0" smtClean="0"/>
              <a:t>The decision tree classifier </a:t>
            </a:r>
            <a:r>
              <a:rPr lang="en-US" dirty="0" smtClean="0"/>
              <a:t>(Pang-</a:t>
            </a:r>
            <a:r>
              <a:rPr lang="en-US" dirty="0" err="1" smtClean="0"/>
              <a:t>Ning</a:t>
            </a:r>
            <a:r>
              <a:rPr lang="en-US" dirty="0" smtClean="0"/>
              <a:t> et al., 2006) creates the classification model by building a decision tree. Each node in the tree specifies a test on an attribute, each branch descending from that node corresponds to one of the possible values for that attribute.</a:t>
            </a:r>
            <a:endParaRPr lang="en-US" sz="1850" dirty="0"/>
          </a:p>
          <a:p>
            <a:pPr marL="494665" marR="5080" indent="-344805">
              <a:lnSpc>
                <a:spcPct val="100000"/>
              </a:lnSpc>
              <a:buAutoNum type="arabicParenBoth"/>
              <a:tabLst>
                <a:tab pos="495934" algn="l"/>
              </a:tabLst>
            </a:pPr>
            <a:endParaRPr lang="en-US" dirty="0" smtClean="0"/>
          </a:p>
          <a:p>
            <a:pPr marL="494665" marR="5080" indent="-344805">
              <a:lnSpc>
                <a:spcPct val="100000"/>
              </a:lnSpc>
              <a:buAutoNum type="arabicParenBoth"/>
              <a:tabLst>
                <a:tab pos="495934" algn="l"/>
              </a:tabLst>
            </a:pPr>
            <a:r>
              <a:rPr lang="en-US" b="1" dirty="0" smtClean="0"/>
              <a:t>K-NN classifier</a:t>
            </a:r>
            <a:r>
              <a:rPr lang="en-US" dirty="0" smtClean="0"/>
              <a:t> algorithm stores all the available data and classifies a new data point based on the similarity. This means when new data appears then it can be easily classified into a well suite category by using K- NN algorithm.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36525"/>
            <a:ext cx="4734560" cy="444994"/>
          </a:xfrm>
          <a:prstGeom prst="rect">
            <a:avLst/>
          </a:prstGeom>
        </p:spPr>
        <p:txBody>
          <a:bodyPr vert="horz" wrap="square" lIns="0" tIns="13970" rIns="0" bIns="0" rtlCol="0">
            <a:spAutoFit/>
          </a:bodyPr>
          <a:lstStyle/>
          <a:p>
            <a:pPr marL="12700">
              <a:lnSpc>
                <a:spcPct val="100000"/>
              </a:lnSpc>
              <a:spcBef>
                <a:spcPts val="110"/>
              </a:spcBef>
            </a:pPr>
            <a:r>
              <a:rPr b="1" spc="-5" dirty="0">
                <a:latin typeface="+mj-lt"/>
              </a:rPr>
              <a:t>DATA MODELING </a:t>
            </a:r>
            <a:r>
              <a:rPr b="1" dirty="0">
                <a:latin typeface="+mj-lt"/>
              </a:rPr>
              <a:t>(continued)</a:t>
            </a:r>
          </a:p>
        </p:txBody>
      </p:sp>
      <p:sp>
        <p:nvSpPr>
          <p:cNvPr id="3" name="object 3"/>
          <p:cNvSpPr txBox="1"/>
          <p:nvPr/>
        </p:nvSpPr>
        <p:spPr>
          <a:xfrm>
            <a:off x="381000" y="1050925"/>
            <a:ext cx="8168005" cy="3894143"/>
          </a:xfrm>
          <a:prstGeom prst="rect">
            <a:avLst/>
          </a:prstGeom>
        </p:spPr>
        <p:txBody>
          <a:bodyPr vert="horz" wrap="square" lIns="0" tIns="12700" rIns="0" bIns="0" rtlCol="0">
            <a:spAutoFit/>
          </a:bodyPr>
          <a:lstStyle/>
          <a:p>
            <a:pPr marL="259715" marR="5080" indent="-259715">
              <a:lnSpc>
                <a:spcPct val="115599"/>
              </a:lnSpc>
              <a:spcBef>
                <a:spcPts val="100"/>
              </a:spcBef>
              <a:buAutoNum type="arabicParenR" startAt="4"/>
              <a:tabLst>
                <a:tab pos="259715" algn="l"/>
              </a:tabLst>
            </a:pPr>
            <a:r>
              <a:rPr lang="en-US" b="1" dirty="0" smtClean="0"/>
              <a:t>Naive </a:t>
            </a:r>
            <a:r>
              <a:rPr lang="en-US" b="1" dirty="0" err="1" smtClean="0"/>
              <a:t>Bayes</a:t>
            </a:r>
            <a:r>
              <a:rPr lang="en-US" dirty="0" smtClean="0"/>
              <a:t> is a probabilistic machine learning algorithm used for many classification functions and is based on the </a:t>
            </a:r>
            <a:r>
              <a:rPr lang="en-US" dirty="0" err="1" smtClean="0"/>
              <a:t>Bayes</a:t>
            </a:r>
            <a:r>
              <a:rPr lang="en-US" dirty="0" smtClean="0"/>
              <a:t> theorem. Gaussian Naive </a:t>
            </a:r>
            <a:r>
              <a:rPr lang="en-US" dirty="0" err="1" smtClean="0"/>
              <a:t>Bayes</a:t>
            </a:r>
            <a:r>
              <a:rPr lang="en-US" dirty="0" smtClean="0"/>
              <a:t> is the extension of naive </a:t>
            </a:r>
            <a:r>
              <a:rPr lang="en-US" dirty="0" err="1" smtClean="0"/>
              <a:t>Bayes</a:t>
            </a:r>
            <a:r>
              <a:rPr lang="en-US" dirty="0" smtClean="0"/>
              <a:t>. While other functions are used to estimate data distribution, Gaussian or normal distribution is the simplest to implement as you will need to calculate the mean and standard deviation for the training data.</a:t>
            </a:r>
            <a:endParaRPr lang="en-US" sz="2400" dirty="0">
              <a:latin typeface="Times New Roman"/>
              <a:cs typeface="Times New Roman"/>
            </a:endParaRPr>
          </a:p>
          <a:p>
            <a:pPr marL="259715" marR="5080" indent="-259715">
              <a:lnSpc>
                <a:spcPct val="115599"/>
              </a:lnSpc>
              <a:spcBef>
                <a:spcPts val="100"/>
              </a:spcBef>
              <a:buAutoNum type="arabicParenR" startAt="4"/>
              <a:tabLst>
                <a:tab pos="259715" algn="l"/>
              </a:tabLst>
            </a:pPr>
            <a:r>
              <a:rPr lang="en-US" b="1" dirty="0" smtClean="0"/>
              <a:t>Support Vector Machine or SVM </a:t>
            </a:r>
            <a:r>
              <a:rPr lang="en-US" dirty="0" smtClean="0"/>
              <a:t>is one of the most popular Supervised Learning algorithms, which is used for Classification as well as Regression problems. However, primarily, it is used for Classification problems in Machine Learning. The goal of the SVM algorithm is to create the best line or decision boundary that can segregate n-dimensional space into classes so that we can easily put the new data point in the correct category in the future. This best decision boundary is called a hyper plane.</a:t>
            </a:r>
          </a:p>
          <a:p>
            <a:pPr marL="259715" marR="5080" indent="-259715">
              <a:lnSpc>
                <a:spcPct val="115599"/>
              </a:lnSpc>
              <a:spcBef>
                <a:spcPts val="100"/>
              </a:spcBef>
              <a:tabLst>
                <a:tab pos="259715" algn="l"/>
              </a:tabLst>
            </a:pPr>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6525"/>
            <a:ext cx="7517130" cy="430887"/>
          </a:xfrm>
        </p:spPr>
        <p:txBody>
          <a:bodyPr/>
          <a:lstStyle/>
          <a:p>
            <a:r>
              <a:rPr lang="en-US" b="1" spc="-5" dirty="0" smtClean="0">
                <a:latin typeface="+mj-lt"/>
              </a:rPr>
              <a:t>DATA MODELING </a:t>
            </a:r>
            <a:r>
              <a:rPr lang="en-US" b="1" dirty="0" smtClean="0">
                <a:latin typeface="+mj-lt"/>
              </a:rPr>
              <a:t>(continued)</a:t>
            </a:r>
            <a:endParaRPr lang="en-US" b="1" dirty="0">
              <a:latin typeface="+mj-lt"/>
            </a:endParaRPr>
          </a:p>
        </p:txBody>
      </p:sp>
      <p:sp>
        <p:nvSpPr>
          <p:cNvPr id="3" name="Text Placeholder 2"/>
          <p:cNvSpPr>
            <a:spLocks noGrp="1"/>
          </p:cNvSpPr>
          <p:nvPr>
            <p:ph type="body" idx="1"/>
          </p:nvPr>
        </p:nvSpPr>
        <p:spPr>
          <a:xfrm>
            <a:off x="256031" y="822325"/>
            <a:ext cx="8631936" cy="3046988"/>
          </a:xfrm>
        </p:spPr>
        <p:txBody>
          <a:bodyPr/>
          <a:lstStyle/>
          <a:p>
            <a:pPr marL="342900" indent="-342900"/>
            <a:r>
              <a:rPr lang="en-US" b="1" dirty="0" smtClean="0">
                <a:latin typeface="+mj-lt"/>
              </a:rPr>
              <a:t>6) "Random Forest is a classifier that contains a number of decision trees on various subsets of the given dataset and takes the average to improve the predictive accuracy of that dataset."</a:t>
            </a:r>
            <a:r>
              <a:rPr lang="en-US" dirty="0" smtClean="0">
                <a:latin typeface="+mj-lt"/>
              </a:rPr>
              <a:t> Instead of relying on one decision tree, the random forest takes the prediction from each tree and based on the majority votes of predictions, and it predicts the final output.</a:t>
            </a:r>
          </a:p>
          <a:p>
            <a:pPr marL="342900" indent="-342900"/>
            <a:endParaRPr lang="en-US" dirty="0" smtClean="0">
              <a:latin typeface="+mn-lt"/>
            </a:endParaRPr>
          </a:p>
          <a:p>
            <a:pPr marL="342900" indent="-342900" fontAlgn="base"/>
            <a:r>
              <a:rPr lang="en-US" b="1" dirty="0" smtClean="0">
                <a:latin typeface="+mn-lt"/>
              </a:rPr>
              <a:t>7)</a:t>
            </a:r>
            <a:r>
              <a:rPr lang="en-US" dirty="0" smtClean="0">
                <a:latin typeface="+mn-lt"/>
              </a:rPr>
              <a:t>   </a:t>
            </a:r>
            <a:r>
              <a:rPr lang="en-US" b="1" dirty="0" smtClean="0">
                <a:latin typeface="+mn-lt"/>
              </a:rPr>
              <a:t>The </a:t>
            </a:r>
            <a:r>
              <a:rPr lang="en-US" b="1" dirty="0" err="1" smtClean="0">
                <a:latin typeface="+mn-lt"/>
              </a:rPr>
              <a:t>XGBoost</a:t>
            </a:r>
            <a:r>
              <a:rPr lang="en-US" b="1" dirty="0" smtClean="0">
                <a:latin typeface="+mn-lt"/>
              </a:rPr>
              <a:t> or Extreme Gradient Boosting algorithm </a:t>
            </a:r>
            <a:r>
              <a:rPr lang="en-US" dirty="0" smtClean="0">
                <a:latin typeface="+mn-lt"/>
              </a:rPr>
              <a:t>is a decision tree based machine learning algorithm which uses a process called boosting to help improve performance. Since it’s introduction, it’s become of one of the most effective machine learning algorithms and regularly produces results that outperform most other algorithms, such as logistic regression, the random forest model and regular decision trees.</a:t>
            </a:r>
            <a:endParaRPr lang="en-US" dirty="0">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12725"/>
            <a:ext cx="7322820" cy="509755"/>
          </a:xfrm>
          <a:prstGeom prst="rect">
            <a:avLst/>
          </a:prstGeom>
        </p:spPr>
        <p:txBody>
          <a:bodyPr vert="horz" wrap="square" lIns="0" tIns="78105" rIns="0" bIns="0" rtlCol="0">
            <a:spAutoFit/>
          </a:bodyPr>
          <a:lstStyle/>
          <a:p>
            <a:pPr marL="12700">
              <a:lnSpc>
                <a:spcPct val="100000"/>
              </a:lnSpc>
              <a:spcBef>
                <a:spcPts val="615"/>
              </a:spcBef>
            </a:pPr>
            <a:r>
              <a:rPr lang="en-US" b="1" spc="5" dirty="0" smtClean="0">
                <a:latin typeface="+mj-lt"/>
              </a:rPr>
              <a:t>BASE  MODELS</a:t>
            </a:r>
            <a:endParaRPr b="1" spc="-5" dirty="0">
              <a:latin typeface="+mj-lt"/>
            </a:endParaRPr>
          </a:p>
        </p:txBody>
      </p:sp>
      <p:pic>
        <p:nvPicPr>
          <p:cNvPr id="8193" name="Picture 1"/>
          <p:cNvPicPr>
            <a:picLocks noChangeAspect="1" noChangeArrowheads="1"/>
          </p:cNvPicPr>
          <p:nvPr/>
        </p:nvPicPr>
        <p:blipFill>
          <a:blip r:embed="rId2"/>
          <a:srcRect/>
          <a:stretch>
            <a:fillRect/>
          </a:stretch>
        </p:blipFill>
        <p:spPr bwMode="auto">
          <a:xfrm>
            <a:off x="609600" y="1127125"/>
            <a:ext cx="5857875" cy="7715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09600" y="2041525"/>
            <a:ext cx="5838825" cy="371475"/>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609600" y="2651125"/>
            <a:ext cx="5972175" cy="409575"/>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a:srcRect/>
          <a:stretch>
            <a:fillRect/>
          </a:stretch>
        </p:blipFill>
        <p:spPr bwMode="auto">
          <a:xfrm>
            <a:off x="581025" y="2346325"/>
            <a:ext cx="6048375" cy="428625"/>
          </a:xfrm>
          <a:prstGeom prst="rect">
            <a:avLst/>
          </a:prstGeom>
          <a:noFill/>
          <a:ln w="9525">
            <a:noFill/>
            <a:miter lim="800000"/>
            <a:headEnd/>
            <a:tailEnd/>
          </a:ln>
          <a:effectLst/>
        </p:spPr>
      </p:pic>
      <p:pic>
        <p:nvPicPr>
          <p:cNvPr id="8198" name="Picture 6"/>
          <p:cNvPicPr>
            <a:picLocks noChangeAspect="1" noChangeArrowheads="1"/>
          </p:cNvPicPr>
          <p:nvPr/>
        </p:nvPicPr>
        <p:blipFill>
          <a:blip r:embed="rId6"/>
          <a:srcRect/>
          <a:stretch>
            <a:fillRect/>
          </a:stretch>
        </p:blipFill>
        <p:spPr bwMode="auto">
          <a:xfrm>
            <a:off x="609600" y="1736725"/>
            <a:ext cx="5934075" cy="352425"/>
          </a:xfrm>
          <a:prstGeom prst="rect">
            <a:avLst/>
          </a:prstGeom>
          <a:noFill/>
          <a:ln w="9525">
            <a:noFill/>
            <a:miter lim="800000"/>
            <a:headEnd/>
            <a:tailEnd/>
          </a:ln>
          <a:effectLst/>
        </p:spPr>
      </p:pic>
      <p:pic>
        <p:nvPicPr>
          <p:cNvPr id="8199" name="Picture 7"/>
          <p:cNvPicPr>
            <a:picLocks noChangeAspect="1" noChangeArrowheads="1"/>
          </p:cNvPicPr>
          <p:nvPr/>
        </p:nvPicPr>
        <p:blipFill>
          <a:blip r:embed="rId7"/>
          <a:srcRect/>
          <a:stretch>
            <a:fillRect/>
          </a:stretch>
        </p:blipFill>
        <p:spPr bwMode="auto">
          <a:xfrm>
            <a:off x="638175" y="3032125"/>
            <a:ext cx="5838825" cy="333375"/>
          </a:xfrm>
          <a:prstGeom prst="rect">
            <a:avLst/>
          </a:prstGeom>
          <a:noFill/>
          <a:ln w="9525">
            <a:noFill/>
            <a:miter lim="800000"/>
            <a:headEnd/>
            <a:tailEnd/>
          </a:ln>
          <a:effectLst/>
        </p:spPr>
      </p:pic>
      <p:pic>
        <p:nvPicPr>
          <p:cNvPr id="8200" name="Picture 8"/>
          <p:cNvPicPr>
            <a:picLocks noChangeAspect="1" noChangeArrowheads="1"/>
          </p:cNvPicPr>
          <p:nvPr/>
        </p:nvPicPr>
        <p:blipFill>
          <a:blip r:embed="rId8"/>
          <a:srcRect/>
          <a:stretch>
            <a:fillRect/>
          </a:stretch>
        </p:blipFill>
        <p:spPr bwMode="auto">
          <a:xfrm>
            <a:off x="657225" y="3327400"/>
            <a:ext cx="5743575" cy="390525"/>
          </a:xfrm>
          <a:prstGeom prst="rect">
            <a:avLst/>
          </a:prstGeom>
          <a:noFill/>
          <a:ln w="9525">
            <a:noFill/>
            <a:miter lim="800000"/>
            <a:headEnd/>
            <a:tailEnd/>
          </a:ln>
          <a:effectLst/>
        </p:spPr>
      </p:pic>
      <p:sp>
        <p:nvSpPr>
          <p:cNvPr id="10" name="TextBox 9"/>
          <p:cNvSpPr txBox="1"/>
          <p:nvPr/>
        </p:nvSpPr>
        <p:spPr>
          <a:xfrm>
            <a:off x="457200" y="4022725"/>
            <a:ext cx="8153400" cy="646331"/>
          </a:xfrm>
          <a:prstGeom prst="rect">
            <a:avLst/>
          </a:prstGeom>
          <a:noFill/>
        </p:spPr>
        <p:txBody>
          <a:bodyPr wrap="square" rtlCol="0">
            <a:spAutoFit/>
          </a:bodyPr>
          <a:lstStyle/>
          <a:p>
            <a:r>
              <a:rPr lang="en-US" dirty="0" smtClean="0"/>
              <a:t>Before fine tuned model we have used the base model to know the base accuracy of the model and then to improve the model or fine tuned it.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4430395"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EVALUATION </a:t>
            </a:r>
            <a:r>
              <a:rPr b="1" spc="-5" dirty="0">
                <a:latin typeface="+mj-lt"/>
              </a:rPr>
              <a:t>OF</a:t>
            </a:r>
            <a:r>
              <a:rPr b="1" spc="20" dirty="0">
                <a:latin typeface="+mj-lt"/>
              </a:rPr>
              <a:t> </a:t>
            </a:r>
            <a:r>
              <a:rPr b="1" spc="-10" dirty="0">
                <a:latin typeface="+mj-lt"/>
              </a:rPr>
              <a:t>MODELS</a:t>
            </a:r>
          </a:p>
        </p:txBody>
      </p:sp>
      <p:sp>
        <p:nvSpPr>
          <p:cNvPr id="3" name="object 3"/>
          <p:cNvSpPr txBox="1"/>
          <p:nvPr/>
        </p:nvSpPr>
        <p:spPr>
          <a:xfrm>
            <a:off x="457200" y="517525"/>
            <a:ext cx="8241030" cy="4571764"/>
          </a:xfrm>
          <a:prstGeom prst="rect">
            <a:avLst/>
          </a:prstGeom>
        </p:spPr>
        <p:txBody>
          <a:bodyPr vert="horz" wrap="square" lIns="0" tIns="11430" rIns="0" bIns="0" rtlCol="0">
            <a:spAutoFit/>
          </a:bodyPr>
          <a:lstStyle/>
          <a:p>
            <a:r>
              <a:rPr lang="en-US" sz="1600" b="1" dirty="0" smtClean="0"/>
              <a:t>Accuracy </a:t>
            </a:r>
            <a:r>
              <a:rPr lang="en-US" sz="1600" dirty="0" smtClean="0"/>
              <a:t>is one metric for evaluating classification models. Informally, accuracy is the fraction of predictions our model got right. Formally, accuracy has the following definition:</a:t>
            </a:r>
          </a:p>
          <a:p>
            <a:r>
              <a:rPr lang="en-US" sz="1600" dirty="0" smtClean="0"/>
              <a:t>Accuracy=Number of correct predictions  / Total number of predictions</a:t>
            </a:r>
          </a:p>
          <a:p>
            <a:r>
              <a:rPr lang="en-US" sz="1600" dirty="0" smtClean="0"/>
              <a:t>For binary classification, accuracy can also be calculated in terms of positives and negatives as follows:</a:t>
            </a:r>
          </a:p>
          <a:p>
            <a:r>
              <a:rPr lang="en-US" sz="1600" dirty="0" smtClean="0"/>
              <a:t>                                               Accuracy=TP+TNTP+TN+FP+FN</a:t>
            </a:r>
          </a:p>
          <a:p>
            <a:r>
              <a:rPr lang="en-US" sz="1600" dirty="0" smtClean="0"/>
              <a:t>Where TP = True Positives, TN = True Negatives, FP = False Positives, and FN = False Negatives.</a:t>
            </a:r>
          </a:p>
          <a:p>
            <a:r>
              <a:rPr lang="en-US" sz="1600" dirty="0" smtClean="0"/>
              <a:t>The </a:t>
            </a:r>
            <a:r>
              <a:rPr lang="en-US" sz="1600" b="1" dirty="0" smtClean="0"/>
              <a:t>precision</a:t>
            </a:r>
            <a:r>
              <a:rPr lang="en-US" sz="1600" dirty="0" smtClean="0"/>
              <a:t> is the ratio </a:t>
            </a:r>
            <a:r>
              <a:rPr lang="en-US" sz="1600" dirty="0" err="1" smtClean="0"/>
              <a:t>tp</a:t>
            </a:r>
            <a:r>
              <a:rPr lang="en-US" sz="1600" dirty="0" smtClean="0"/>
              <a:t> / (</a:t>
            </a:r>
            <a:r>
              <a:rPr lang="en-US" sz="1600" dirty="0" err="1" smtClean="0"/>
              <a:t>tp</a:t>
            </a:r>
            <a:r>
              <a:rPr lang="en-US" sz="1600" dirty="0" smtClean="0"/>
              <a:t> + </a:t>
            </a:r>
            <a:r>
              <a:rPr lang="en-US" sz="1600" dirty="0" err="1" smtClean="0"/>
              <a:t>fp</a:t>
            </a:r>
            <a:r>
              <a:rPr lang="en-US" sz="1600" dirty="0" smtClean="0"/>
              <a:t>) where </a:t>
            </a:r>
            <a:r>
              <a:rPr lang="en-US" sz="1600" dirty="0" err="1" smtClean="0"/>
              <a:t>tp</a:t>
            </a:r>
            <a:r>
              <a:rPr lang="en-US" sz="1600" dirty="0" smtClean="0"/>
              <a:t> is the number of true positives and </a:t>
            </a:r>
            <a:r>
              <a:rPr lang="en-US" sz="1600" dirty="0" err="1" smtClean="0"/>
              <a:t>fp</a:t>
            </a:r>
            <a:r>
              <a:rPr lang="en-US" sz="1600" dirty="0" smtClean="0"/>
              <a:t> the number of false positives. The precision is intuitively the ability of the classifier not to label as positive a sample that is negative.</a:t>
            </a:r>
          </a:p>
          <a:p>
            <a:endParaRPr lang="en-US" sz="1600" dirty="0" smtClean="0"/>
          </a:p>
          <a:p>
            <a:r>
              <a:rPr lang="en-US" sz="1600" dirty="0" smtClean="0"/>
              <a:t>The best value is 1 and the worst value is 0.</a:t>
            </a:r>
          </a:p>
          <a:p>
            <a:pPr>
              <a:lnSpc>
                <a:spcPct val="100000"/>
              </a:lnSpc>
              <a:spcBef>
                <a:spcPts val="15"/>
              </a:spcBef>
            </a:pPr>
            <a:endParaRPr sz="1600">
              <a:cs typeface="Times New Roman"/>
            </a:endParaRPr>
          </a:p>
          <a:p>
            <a:pPr fontAlgn="base"/>
            <a:r>
              <a:rPr lang="en-US" sz="1600" b="1" dirty="0" smtClean="0"/>
              <a:t>Recall score </a:t>
            </a:r>
            <a:r>
              <a:rPr lang="en-US" sz="1600" dirty="0" smtClean="0"/>
              <a:t>is used to measure the model performance in terms of measuring the count of true positives in a correct manner out of all the actual positive values.</a:t>
            </a:r>
          </a:p>
          <a:p>
            <a:pPr marL="22860" marR="5080">
              <a:lnSpc>
                <a:spcPct val="100000"/>
              </a:lnSpc>
              <a:spcBef>
                <a:spcPts val="1019"/>
              </a:spcBef>
            </a:pPr>
            <a:r>
              <a:rPr lang="en-US" sz="1600" b="1" dirty="0" smtClean="0"/>
              <a:t>F1-score</a:t>
            </a:r>
            <a:r>
              <a:rPr lang="en-US" sz="1600" dirty="0" smtClean="0"/>
              <a:t> is harmonic mean of precision and recall score and is used as a metrics in the scenarios where choosing either of precision or recall score can result in compromise in terms of model giving high false positives and false negatives respectively</a:t>
            </a:r>
            <a:endParaRPr sz="1600">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6525"/>
            <a:ext cx="7517130" cy="430887"/>
          </a:xfrm>
        </p:spPr>
        <p:txBody>
          <a:bodyPr/>
          <a:lstStyle/>
          <a:p>
            <a:r>
              <a:rPr lang="en-US" b="1" dirty="0" smtClean="0">
                <a:latin typeface="+mj-lt"/>
              </a:rPr>
              <a:t>FINE TUNED MODELS</a:t>
            </a:r>
            <a:endParaRPr lang="en-US" b="1" dirty="0">
              <a:latin typeface="+mj-lt"/>
            </a:endParaRPr>
          </a:p>
        </p:txBody>
      </p:sp>
      <p:sp>
        <p:nvSpPr>
          <p:cNvPr id="3" name="Text Placeholder 2"/>
          <p:cNvSpPr>
            <a:spLocks noGrp="1"/>
          </p:cNvSpPr>
          <p:nvPr>
            <p:ph type="body" idx="1"/>
          </p:nvPr>
        </p:nvSpPr>
        <p:spPr>
          <a:xfrm>
            <a:off x="304800" y="4022725"/>
            <a:ext cx="8631936" cy="553998"/>
          </a:xfrm>
        </p:spPr>
        <p:txBody>
          <a:bodyPr/>
          <a:lstStyle/>
          <a:p>
            <a:r>
              <a:rPr lang="en-US" dirty="0" smtClean="0"/>
              <a:t>After tuning  the models </a:t>
            </a:r>
            <a:r>
              <a:rPr lang="en-US" dirty="0" err="1" smtClean="0"/>
              <a:t>Xgboost</a:t>
            </a:r>
            <a:r>
              <a:rPr lang="en-US" dirty="0" smtClean="0"/>
              <a:t> shows the best result for our data set its accuracy has about to 82.1% and from the basic models the accuracy is varying from 70 to 80 %.</a:t>
            </a:r>
            <a:endParaRPr lang="en-US" dirty="0"/>
          </a:p>
        </p:txBody>
      </p:sp>
      <p:pic>
        <p:nvPicPr>
          <p:cNvPr id="4" name="Picture 1"/>
          <p:cNvPicPr>
            <a:picLocks noChangeAspect="1" noChangeArrowheads="1"/>
          </p:cNvPicPr>
          <p:nvPr/>
        </p:nvPicPr>
        <p:blipFill>
          <a:blip r:embed="rId2"/>
          <a:srcRect/>
          <a:stretch>
            <a:fillRect/>
          </a:stretch>
        </p:blipFill>
        <p:spPr bwMode="auto">
          <a:xfrm>
            <a:off x="609600" y="669925"/>
            <a:ext cx="7162800" cy="29337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66801"/>
            <a:ext cx="7084061" cy="444352"/>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TRAIN AND TEST </a:t>
            </a:r>
            <a:r>
              <a:rPr b="1" spc="-10" dirty="0">
                <a:latin typeface="+mj-lt"/>
              </a:rPr>
              <a:t>EVALUATION</a:t>
            </a:r>
          </a:p>
        </p:txBody>
      </p:sp>
      <p:pic>
        <p:nvPicPr>
          <p:cNvPr id="3073" name="Picture 1"/>
          <p:cNvPicPr>
            <a:picLocks noChangeAspect="1" noChangeArrowheads="1"/>
          </p:cNvPicPr>
          <p:nvPr/>
        </p:nvPicPr>
        <p:blipFill>
          <a:blip r:embed="rId2"/>
          <a:srcRect/>
          <a:stretch>
            <a:fillRect/>
          </a:stretch>
        </p:blipFill>
        <p:spPr bwMode="auto">
          <a:xfrm>
            <a:off x="457200" y="593726"/>
            <a:ext cx="8458200" cy="2743200"/>
          </a:xfrm>
          <a:prstGeom prst="rect">
            <a:avLst/>
          </a:prstGeom>
          <a:noFill/>
          <a:ln w="9525">
            <a:noFill/>
            <a:miter lim="800000"/>
            <a:headEnd/>
            <a:tailEnd/>
          </a:ln>
          <a:effectLst/>
        </p:spPr>
      </p:pic>
      <p:sp>
        <p:nvSpPr>
          <p:cNvPr id="4" name="TextBox 3"/>
          <p:cNvSpPr txBox="1"/>
          <p:nvPr/>
        </p:nvSpPr>
        <p:spPr>
          <a:xfrm>
            <a:off x="304800" y="3336925"/>
            <a:ext cx="8458200" cy="1815882"/>
          </a:xfrm>
          <a:prstGeom prst="rect">
            <a:avLst/>
          </a:prstGeom>
          <a:noFill/>
        </p:spPr>
        <p:txBody>
          <a:bodyPr wrap="square" rtlCol="0">
            <a:spAutoFit/>
          </a:bodyPr>
          <a:lstStyle/>
          <a:p>
            <a:r>
              <a:rPr lang="en-US" sz="1600" b="1" dirty="0" smtClean="0"/>
              <a:t>ROC Curve</a:t>
            </a:r>
            <a:endParaRPr lang="en-US" sz="1600" dirty="0" smtClean="0"/>
          </a:p>
          <a:p>
            <a:r>
              <a:rPr lang="en-US" sz="1600" b="1" dirty="0" smtClean="0"/>
              <a:t>Receiver Operating Characteristic(ROC)</a:t>
            </a:r>
            <a:r>
              <a:rPr lang="en-US" sz="1600" dirty="0" smtClean="0"/>
              <a:t> summarizes the model’s performance by evaluating the trade offs between true positive rate (sensitivity) and false positive rate(1- specificity). For plotting ROC, it is advisable to assume p &gt; 0.5 since we are more concerned about success rate.</a:t>
            </a:r>
          </a:p>
          <a:p>
            <a:r>
              <a:rPr lang="en-US" sz="1600" dirty="0" smtClean="0"/>
              <a:t>ROC summarizes the predictive power for all possible values of p &gt; 0.5. The area under curve (AUC), referred to as index of accuracy(A) or concordance index, is a perfect performance metric for ROC curve. Higher the area under curve, better the prediction power of the model.</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2191"/>
            <a:ext cx="3190850" cy="444352"/>
          </a:xfrm>
          <a:prstGeom prst="rect">
            <a:avLst/>
          </a:prstGeom>
        </p:spPr>
        <p:txBody>
          <a:bodyPr vert="horz" wrap="square" lIns="0" tIns="13335" rIns="0" bIns="0" rtlCol="0">
            <a:spAutoFit/>
          </a:bodyPr>
          <a:lstStyle/>
          <a:p>
            <a:pPr marL="12700">
              <a:lnSpc>
                <a:spcPct val="100000"/>
              </a:lnSpc>
              <a:spcBef>
                <a:spcPts val="105"/>
              </a:spcBef>
            </a:pPr>
            <a:r>
              <a:rPr b="1" dirty="0">
                <a:latin typeface="Arial" pitchFamily="34" charset="0"/>
                <a:cs typeface="Arial" pitchFamily="34" charset="0"/>
              </a:rPr>
              <a:t>I</a:t>
            </a:r>
            <a:r>
              <a:rPr b="1" spc="-10" dirty="0">
                <a:latin typeface="Arial" pitchFamily="34" charset="0"/>
                <a:cs typeface="Arial" pitchFamily="34" charset="0"/>
              </a:rPr>
              <a:t>N</a:t>
            </a:r>
            <a:r>
              <a:rPr b="1" spc="-15" dirty="0">
                <a:latin typeface="Arial" pitchFamily="34" charset="0"/>
                <a:cs typeface="Arial" pitchFamily="34" charset="0"/>
              </a:rPr>
              <a:t>T</a:t>
            </a:r>
            <a:r>
              <a:rPr b="1" spc="5" dirty="0">
                <a:latin typeface="Arial" pitchFamily="34" charset="0"/>
                <a:cs typeface="Arial" pitchFamily="34" charset="0"/>
              </a:rPr>
              <a:t>R</a:t>
            </a:r>
            <a:r>
              <a:rPr b="1" spc="-10" dirty="0">
                <a:latin typeface="Arial" pitchFamily="34" charset="0"/>
                <a:cs typeface="Arial" pitchFamily="34" charset="0"/>
              </a:rPr>
              <a:t>ODU</a:t>
            </a:r>
            <a:r>
              <a:rPr b="1" spc="5" dirty="0">
                <a:latin typeface="Arial" pitchFamily="34" charset="0"/>
                <a:cs typeface="Arial" pitchFamily="34" charset="0"/>
              </a:rPr>
              <a:t>C</a:t>
            </a:r>
            <a:r>
              <a:rPr b="1" spc="-15" dirty="0">
                <a:latin typeface="Arial" pitchFamily="34" charset="0"/>
                <a:cs typeface="Arial" pitchFamily="34" charset="0"/>
              </a:rPr>
              <a:t>T</a:t>
            </a:r>
            <a:r>
              <a:rPr b="1" dirty="0">
                <a:latin typeface="Arial" pitchFamily="34" charset="0"/>
                <a:cs typeface="Arial" pitchFamily="34" charset="0"/>
              </a:rPr>
              <a:t>I</a:t>
            </a:r>
            <a:r>
              <a:rPr b="1" spc="-10" dirty="0">
                <a:latin typeface="Arial" pitchFamily="34" charset="0"/>
                <a:cs typeface="Arial" pitchFamily="34" charset="0"/>
              </a:rPr>
              <a:t>O</a:t>
            </a:r>
            <a:r>
              <a:rPr b="1" spc="5" dirty="0">
                <a:latin typeface="Arial" pitchFamily="34" charset="0"/>
                <a:cs typeface="Arial" pitchFamily="34" charset="0"/>
              </a:rPr>
              <a:t>N</a:t>
            </a:r>
          </a:p>
        </p:txBody>
      </p:sp>
      <p:sp>
        <p:nvSpPr>
          <p:cNvPr id="3" name="object 3"/>
          <p:cNvSpPr txBox="1"/>
          <p:nvPr/>
        </p:nvSpPr>
        <p:spPr>
          <a:xfrm>
            <a:off x="506374" y="1202030"/>
            <a:ext cx="7249159" cy="3196388"/>
          </a:xfrm>
          <a:prstGeom prst="rect">
            <a:avLst/>
          </a:prstGeom>
        </p:spPr>
        <p:txBody>
          <a:bodyPr vert="horz" wrap="square" lIns="0" tIns="10795" rIns="0" bIns="0" rtlCol="0">
            <a:spAutoFit/>
          </a:bodyPr>
          <a:lstStyle/>
          <a:p>
            <a:pPr marL="12700" marR="5080">
              <a:lnSpc>
                <a:spcPct val="114999"/>
              </a:lnSpc>
              <a:spcBef>
                <a:spcPts val="85"/>
              </a:spcBef>
            </a:pPr>
            <a:r>
              <a:rPr lang="en-US" dirty="0" smtClean="0">
                <a:latin typeface="Calibri" pitchFamily="34" charset="0"/>
                <a:ea typeface="Arial Unicode MS" pitchFamily="34" charset="-128"/>
                <a:cs typeface="Calibri" pitchFamily="34" charset="0"/>
              </a:rPr>
              <a:t>Due to COVID-19, many people have lost their jobs, resulting in people strapping for cash and defaulting on their credit card payments. Things have gotten so bad that credit card companies, such as JP Morgan and Citigroup have to set aside an additional reserve to cover their losses from credit card defaults. Now, this is a very extreme case, which does not happen often (I really hope not). People’s inability to pay for their credit card bills could be due to different circumstances. However, when it’s deliberate, meaning that customers have no plans in paying the bank back, it would be considered as a fraud. Either way, this imposes a huge risk on the credit card companies and we need to find a way to flag them.</a:t>
            </a:r>
            <a:endParaRPr sz="1800">
              <a:latin typeface="Calibri" pitchFamily="34" charset="0"/>
              <a:ea typeface="Arial Unicode MS" pitchFamily="34" charset="-128"/>
              <a:cs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5486400" cy="444352"/>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CONCLUSION</a:t>
            </a:r>
          </a:p>
        </p:txBody>
      </p:sp>
      <p:sp>
        <p:nvSpPr>
          <p:cNvPr id="3" name="object 3"/>
          <p:cNvSpPr txBox="1"/>
          <p:nvPr/>
        </p:nvSpPr>
        <p:spPr>
          <a:xfrm>
            <a:off x="381000" y="441325"/>
            <a:ext cx="8102600" cy="4730781"/>
          </a:xfrm>
          <a:prstGeom prst="rect">
            <a:avLst/>
          </a:prstGeom>
        </p:spPr>
        <p:txBody>
          <a:bodyPr vert="horz" wrap="square" lIns="0" tIns="52069" rIns="0" bIns="0" rtlCol="0">
            <a:spAutoFit/>
          </a:bodyPr>
          <a:lstStyle/>
          <a:p>
            <a:r>
              <a:rPr lang="en-US" sz="1600" dirty="0" smtClean="0"/>
              <a:t>1)Using a </a:t>
            </a:r>
            <a:r>
              <a:rPr lang="en-US" sz="1600" b="1" dirty="0" smtClean="0"/>
              <a:t>Logistic Regression classifier</a:t>
            </a:r>
            <a:r>
              <a:rPr lang="en-US" sz="1600" dirty="0" smtClean="0"/>
              <a:t>, we can predict with 81.4% accuracy, whether a customer is likely to default next month.</a:t>
            </a:r>
          </a:p>
          <a:p>
            <a:r>
              <a:rPr lang="en-US" sz="1600" dirty="0" smtClean="0"/>
              <a:t>2)Using a </a:t>
            </a:r>
            <a:r>
              <a:rPr lang="en-US" sz="1600" b="1" dirty="0" smtClean="0"/>
              <a:t>Stochastic Gradient Descent classifier</a:t>
            </a:r>
            <a:r>
              <a:rPr lang="en-US" sz="1600" dirty="0" smtClean="0"/>
              <a:t>, we can predict with 81.9% accuracy, whether a customer is likely to default next month.</a:t>
            </a:r>
          </a:p>
          <a:p>
            <a:r>
              <a:rPr lang="en-US" sz="1600" dirty="0" smtClean="0"/>
              <a:t>3)Using a </a:t>
            </a:r>
            <a:r>
              <a:rPr lang="en-US" sz="1600" b="1" dirty="0" smtClean="0"/>
              <a:t>Support Vector Machine classifier</a:t>
            </a:r>
            <a:r>
              <a:rPr lang="en-US" sz="1600" dirty="0" smtClean="0"/>
              <a:t>, we can predict with 80.81% accuracy, whether a customer is likely to default next month.</a:t>
            </a:r>
          </a:p>
          <a:p>
            <a:r>
              <a:rPr lang="en-US" sz="1600" dirty="0" smtClean="0"/>
              <a:t>4)Using a </a:t>
            </a:r>
            <a:r>
              <a:rPr lang="en-US" sz="1600" b="1" dirty="0" smtClean="0"/>
              <a:t>K-Nearest </a:t>
            </a:r>
            <a:r>
              <a:rPr lang="en-US" sz="1600" b="1" dirty="0" err="1" smtClean="0"/>
              <a:t>Neighbour</a:t>
            </a:r>
            <a:r>
              <a:rPr lang="en-US" sz="1600" b="1" dirty="0" smtClean="0"/>
              <a:t> classifier</a:t>
            </a:r>
            <a:r>
              <a:rPr lang="en-US" sz="1600" dirty="0" smtClean="0"/>
              <a:t>, we can predict with 81.1% accuracy, whether a customer is likely to default next month.</a:t>
            </a:r>
          </a:p>
          <a:p>
            <a:r>
              <a:rPr lang="en-US" sz="1600" dirty="0" smtClean="0"/>
              <a:t>5)Using a </a:t>
            </a:r>
            <a:r>
              <a:rPr lang="en-US" sz="1600" b="1" dirty="0" smtClean="0"/>
              <a:t>Decision Tree classifier</a:t>
            </a:r>
            <a:r>
              <a:rPr lang="en-US" sz="1600" dirty="0" smtClean="0"/>
              <a:t>, we can predict with 81.83% accuracy, whether a customer is likely to default next month.</a:t>
            </a:r>
          </a:p>
          <a:p>
            <a:r>
              <a:rPr lang="en-US" sz="1600" dirty="0" smtClean="0"/>
              <a:t>6)Using a </a:t>
            </a:r>
            <a:r>
              <a:rPr lang="en-US" sz="1600" b="1" dirty="0" smtClean="0"/>
              <a:t>Random Forest classifier</a:t>
            </a:r>
            <a:r>
              <a:rPr lang="en-US" sz="1600" dirty="0" smtClean="0"/>
              <a:t>, we can predict with 81.4% accuracy, whether a customer is likely to default next month.</a:t>
            </a:r>
          </a:p>
          <a:p>
            <a:r>
              <a:rPr lang="en-US" sz="1600" dirty="0" smtClean="0"/>
              <a:t>7)Using a </a:t>
            </a:r>
            <a:r>
              <a:rPr lang="en-US" sz="1600" b="1" dirty="0" smtClean="0"/>
              <a:t>XGBOOST classifier</a:t>
            </a:r>
            <a:r>
              <a:rPr lang="en-US" sz="1600" dirty="0" smtClean="0"/>
              <a:t>, we can predict with 82.16% accuracy, whether a customer is likely to default next month.</a:t>
            </a:r>
          </a:p>
          <a:p>
            <a:r>
              <a:rPr lang="en-US" sz="1600" dirty="0" smtClean="0"/>
              <a:t>The strongest predictors of default are the </a:t>
            </a:r>
            <a:r>
              <a:rPr lang="en-US" sz="1600" b="1" dirty="0" smtClean="0"/>
              <a:t>PAY_X (</a:t>
            </a:r>
            <a:r>
              <a:rPr lang="en-US" sz="1600" b="1" dirty="0" err="1" smtClean="0"/>
              <a:t>ie</a:t>
            </a:r>
            <a:r>
              <a:rPr lang="en-US" sz="1600" b="1" dirty="0" smtClean="0"/>
              <a:t> the repayment status in previous months), the LIMIT_BAL &amp; the PAY_AMTX (amount paid in previous months)</a:t>
            </a:r>
            <a:r>
              <a:rPr lang="en-US" sz="1600" dirty="0" smtClean="0"/>
              <a:t>.</a:t>
            </a:r>
          </a:p>
          <a:p>
            <a:r>
              <a:rPr lang="en-US" sz="1600" dirty="0" smtClean="0"/>
              <a:t>We found that using </a:t>
            </a:r>
            <a:r>
              <a:rPr lang="en-US" sz="1600" b="1" dirty="0" smtClean="0"/>
              <a:t>Stochastic Gradient Descent</a:t>
            </a:r>
            <a:r>
              <a:rPr lang="en-US" sz="1600" dirty="0" smtClean="0"/>
              <a:t> and </a:t>
            </a:r>
            <a:r>
              <a:rPr lang="en-US" sz="1600" b="1" dirty="0" smtClean="0"/>
              <a:t>Decision Tree</a:t>
            </a:r>
            <a:r>
              <a:rPr lang="en-US" sz="1600" dirty="0" smtClean="0"/>
              <a:t> are better.</a:t>
            </a:r>
          </a:p>
          <a:p>
            <a:r>
              <a:rPr lang="en-US" sz="1600" b="1" dirty="0" smtClean="0"/>
              <a:t>Demographics</a:t>
            </a:r>
            <a:r>
              <a:rPr lang="en-US" sz="1600" dirty="0" smtClean="0"/>
              <a:t>: we see that being Female, More educated, Single and between 30-40years old means a customer is more likely to make payments on time.</a:t>
            </a:r>
            <a:endParaRPr lang="en-US"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117725"/>
            <a:ext cx="5791200" cy="1029769"/>
          </a:xfrm>
          <a:prstGeom prst="rect">
            <a:avLst/>
          </a:prstGeom>
        </p:spPr>
        <p:txBody>
          <a:bodyPr vert="horz" wrap="square" lIns="0" tIns="13970" rIns="0" bIns="0" rtlCol="0">
            <a:spAutoFit/>
          </a:bodyPr>
          <a:lstStyle/>
          <a:p>
            <a:pPr marL="12700">
              <a:lnSpc>
                <a:spcPct val="100000"/>
              </a:lnSpc>
              <a:spcBef>
                <a:spcPts val="110"/>
              </a:spcBef>
            </a:pPr>
            <a:r>
              <a:rPr sz="6600" b="1" dirty="0">
                <a:latin typeface="+mj-lt"/>
                <a:cs typeface="Arial"/>
              </a:rPr>
              <a:t>Thank</a:t>
            </a:r>
            <a:r>
              <a:rPr sz="6600" b="1" spc="-85" dirty="0">
                <a:latin typeface="+mj-lt"/>
                <a:cs typeface="Arial"/>
              </a:rPr>
              <a:t> </a:t>
            </a:r>
            <a:r>
              <a:rPr sz="6600" b="1" spc="-5" dirty="0">
                <a:latin typeface="+mj-lt"/>
                <a:cs typeface="Arial"/>
              </a:rPr>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12191"/>
            <a:ext cx="3904615"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PROBLEM</a:t>
            </a:r>
            <a:r>
              <a:rPr b="1" spc="-30" dirty="0">
                <a:latin typeface="+mj-lt"/>
              </a:rPr>
              <a:t> </a:t>
            </a:r>
            <a:r>
              <a:rPr b="1" spc="-10" dirty="0">
                <a:latin typeface="+mj-lt"/>
              </a:rPr>
              <a:t>STATEMENT</a:t>
            </a:r>
          </a:p>
        </p:txBody>
      </p:sp>
      <p:sp>
        <p:nvSpPr>
          <p:cNvPr id="3" name="object 3"/>
          <p:cNvSpPr txBox="1"/>
          <p:nvPr/>
        </p:nvSpPr>
        <p:spPr>
          <a:xfrm>
            <a:off x="506374" y="1202030"/>
            <a:ext cx="7166609" cy="3376564"/>
          </a:xfrm>
          <a:prstGeom prst="rect">
            <a:avLst/>
          </a:prstGeom>
        </p:spPr>
        <p:txBody>
          <a:bodyPr vert="horz" wrap="square" lIns="0" tIns="52069" rIns="0" bIns="0" rtlCol="0">
            <a:spAutoFit/>
          </a:bodyPr>
          <a:lstStyle/>
          <a:p>
            <a:r>
              <a:rPr lang="en-US" dirty="0" smtClean="0"/>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a:t>
            </a:r>
          </a:p>
          <a:p>
            <a:r>
              <a:rPr lang="en-US" dirty="0" smtClean="0"/>
              <a:t>the best option to their clients across available options. They have been in operation for a little less than a year now. During this period, they have captured surge pricing types from the service providers. </a:t>
            </a:r>
          </a:p>
          <a:p>
            <a:r>
              <a:rPr lang="en-US" dirty="0" smtClean="0"/>
              <a:t>The main objective is to build a predictive model, which could help them in predicting the surge pricing type proactively. This would in turn help them in matching the right cabs with the right customers quickly and efficiently.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517525"/>
            <a:ext cx="2785745" cy="453390"/>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METHODOLOGY</a:t>
            </a:r>
          </a:p>
        </p:txBody>
      </p:sp>
      <p:sp>
        <p:nvSpPr>
          <p:cNvPr id="3" name="object 3"/>
          <p:cNvSpPr/>
          <p:nvPr/>
        </p:nvSpPr>
        <p:spPr>
          <a:xfrm>
            <a:off x="381000" y="1691306"/>
            <a:ext cx="8534400" cy="1848149"/>
          </a:xfrm>
          <a:prstGeom prst="rect">
            <a:avLst/>
          </a:prstGeom>
          <a:blipFill>
            <a:blip r:embed="rId2" cstate="print"/>
            <a:stretch>
              <a:fillRect/>
            </a:stretch>
          </a:blipFill>
        </p:spPr>
        <p:txBody>
          <a:bodyPr wrap="square" lIns="0" tIns="0" rIns="0" bIns="0" rtlCol="0"/>
          <a:lstStyle/>
          <a:p>
            <a:endParaRPr/>
          </a:p>
        </p:txBody>
      </p:sp>
      <p:pic>
        <p:nvPicPr>
          <p:cNvPr id="26626" name="Picture 2" descr="https://miro.medium.com/max/1400/1*Z867BCSse4VdoHrbOrREUA.png"/>
          <p:cNvPicPr>
            <a:picLocks noChangeAspect="1" noChangeArrowheads="1"/>
          </p:cNvPicPr>
          <p:nvPr/>
        </p:nvPicPr>
        <p:blipFill>
          <a:blip r:embed="rId3"/>
          <a:srcRect/>
          <a:stretch>
            <a:fillRect/>
          </a:stretch>
        </p:blipFill>
        <p:spPr bwMode="auto">
          <a:xfrm>
            <a:off x="304800" y="1251840"/>
            <a:ext cx="8610600" cy="372667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166" y="66801"/>
            <a:ext cx="8092034" cy="444352"/>
          </a:xfrm>
          <a:prstGeom prst="rect">
            <a:avLst/>
          </a:prstGeom>
        </p:spPr>
        <p:txBody>
          <a:bodyPr vert="horz" wrap="square" lIns="0" tIns="13335" rIns="0" bIns="0" rtlCol="0">
            <a:spAutoFit/>
          </a:bodyPr>
          <a:lstStyle/>
          <a:p>
            <a:pPr marL="12700">
              <a:lnSpc>
                <a:spcPct val="100000"/>
              </a:lnSpc>
              <a:spcBef>
                <a:spcPts val="105"/>
              </a:spcBef>
            </a:pPr>
            <a:r>
              <a:rPr b="1" spc="-10" dirty="0">
                <a:latin typeface="+mj-lt"/>
              </a:rPr>
              <a:t>LOADING </a:t>
            </a:r>
            <a:r>
              <a:rPr b="1" spc="-5" dirty="0">
                <a:latin typeface="+mj-lt"/>
              </a:rPr>
              <a:t>THE </a:t>
            </a:r>
            <a:r>
              <a:rPr b="1" spc="-10" dirty="0">
                <a:latin typeface="+mj-lt"/>
              </a:rPr>
              <a:t>DATA </a:t>
            </a:r>
            <a:r>
              <a:rPr b="1" spc="-5" dirty="0">
                <a:latin typeface="+mj-lt"/>
              </a:rPr>
              <a:t>AND </a:t>
            </a:r>
            <a:r>
              <a:rPr b="1" spc="-10" dirty="0">
                <a:latin typeface="+mj-lt"/>
              </a:rPr>
              <a:t>DATA</a:t>
            </a:r>
            <a:r>
              <a:rPr b="1" spc="85" dirty="0">
                <a:latin typeface="+mj-lt"/>
              </a:rPr>
              <a:t> </a:t>
            </a:r>
            <a:r>
              <a:rPr b="1" spc="-5" dirty="0">
                <a:latin typeface="+mj-lt"/>
              </a:rPr>
              <a:t>CLEANING</a:t>
            </a:r>
          </a:p>
        </p:txBody>
      </p:sp>
      <p:sp>
        <p:nvSpPr>
          <p:cNvPr id="3" name="object 3"/>
          <p:cNvSpPr txBox="1"/>
          <p:nvPr/>
        </p:nvSpPr>
        <p:spPr>
          <a:xfrm>
            <a:off x="445414" y="567666"/>
            <a:ext cx="7752715" cy="922046"/>
          </a:xfrm>
          <a:prstGeom prst="rect">
            <a:avLst/>
          </a:prstGeom>
        </p:spPr>
        <p:txBody>
          <a:bodyPr vert="horz" wrap="square" lIns="0" tIns="52069" rIns="0" bIns="0" rtlCol="0">
            <a:spAutoFit/>
          </a:bodyPr>
          <a:lstStyle/>
          <a:p>
            <a:pPr marL="12700">
              <a:lnSpc>
                <a:spcPct val="100000"/>
              </a:lnSpc>
              <a:spcBef>
                <a:spcPts val="409"/>
              </a:spcBef>
            </a:pPr>
            <a:r>
              <a:rPr sz="1800" spc="-15" dirty="0">
                <a:solidFill>
                  <a:srgbClr val="202020"/>
                </a:solidFill>
                <a:latin typeface="Times New Roman"/>
                <a:cs typeface="Times New Roman"/>
              </a:rPr>
              <a:t>After </a:t>
            </a:r>
            <a:r>
              <a:rPr sz="1800" dirty="0">
                <a:solidFill>
                  <a:srgbClr val="202020"/>
                </a:solidFill>
                <a:latin typeface="Times New Roman"/>
                <a:cs typeface="Times New Roman"/>
              </a:rPr>
              <a:t>loading the data, </a:t>
            </a:r>
            <a:r>
              <a:rPr sz="1800" spc="-20" dirty="0">
                <a:solidFill>
                  <a:srgbClr val="202020"/>
                </a:solidFill>
                <a:latin typeface="Times New Roman"/>
                <a:cs typeface="Times New Roman"/>
              </a:rPr>
              <a:t>we </a:t>
            </a:r>
            <a:r>
              <a:rPr sz="1800" spc="-10" dirty="0">
                <a:solidFill>
                  <a:srgbClr val="202020"/>
                </a:solidFill>
                <a:latin typeface="Times New Roman"/>
                <a:cs typeface="Times New Roman"/>
              </a:rPr>
              <a:t>can </a:t>
            </a:r>
            <a:r>
              <a:rPr sz="1800" spc="-5" dirty="0">
                <a:solidFill>
                  <a:srgbClr val="202020"/>
                </a:solidFill>
                <a:latin typeface="Times New Roman"/>
                <a:cs typeface="Times New Roman"/>
              </a:rPr>
              <a:t>observe </a:t>
            </a:r>
            <a:r>
              <a:rPr sz="1800" dirty="0">
                <a:solidFill>
                  <a:srgbClr val="202020"/>
                </a:solidFill>
                <a:latin typeface="Times New Roman"/>
                <a:cs typeface="Times New Roman"/>
              </a:rPr>
              <a:t>that the data </a:t>
            </a:r>
            <a:r>
              <a:rPr sz="1800" spc="-15" dirty="0">
                <a:solidFill>
                  <a:srgbClr val="202020"/>
                </a:solidFill>
                <a:latin typeface="Times New Roman"/>
                <a:cs typeface="Times New Roman"/>
              </a:rPr>
              <a:t>frame</a:t>
            </a:r>
            <a:r>
              <a:rPr sz="1800" spc="85" dirty="0">
                <a:solidFill>
                  <a:srgbClr val="202020"/>
                </a:solidFill>
                <a:latin typeface="Times New Roman"/>
                <a:cs typeface="Times New Roman"/>
              </a:rPr>
              <a:t> </a:t>
            </a:r>
            <a:r>
              <a:rPr sz="1800" dirty="0">
                <a:solidFill>
                  <a:srgbClr val="202020"/>
                </a:solidFill>
                <a:latin typeface="Times New Roman"/>
                <a:cs typeface="Times New Roman"/>
              </a:rPr>
              <a:t>contains</a:t>
            </a:r>
            <a:endParaRPr sz="1800">
              <a:latin typeface="Times New Roman"/>
              <a:cs typeface="Times New Roman"/>
            </a:endParaRPr>
          </a:p>
          <a:p>
            <a:pPr marL="12700">
              <a:lnSpc>
                <a:spcPct val="100000"/>
              </a:lnSpc>
              <a:spcBef>
                <a:spcPts val="310"/>
              </a:spcBef>
            </a:pPr>
            <a:r>
              <a:rPr lang="en-US" dirty="0" smtClean="0">
                <a:solidFill>
                  <a:srgbClr val="202020"/>
                </a:solidFill>
                <a:latin typeface="Times New Roman"/>
                <a:cs typeface="Times New Roman"/>
              </a:rPr>
              <a:t>30000</a:t>
            </a:r>
            <a:r>
              <a:rPr sz="1800" smtClean="0">
                <a:solidFill>
                  <a:srgbClr val="202020"/>
                </a:solidFill>
                <a:latin typeface="Times New Roman"/>
                <a:cs typeface="Times New Roman"/>
              </a:rPr>
              <a:t> </a:t>
            </a:r>
            <a:r>
              <a:rPr sz="1800" spc="-10" dirty="0">
                <a:solidFill>
                  <a:srgbClr val="202020"/>
                </a:solidFill>
                <a:latin typeface="Times New Roman"/>
                <a:cs typeface="Times New Roman"/>
              </a:rPr>
              <a:t>rows </a:t>
            </a:r>
            <a:r>
              <a:rPr sz="1800" spc="-10">
                <a:solidFill>
                  <a:srgbClr val="202020"/>
                </a:solidFill>
                <a:latin typeface="Times New Roman"/>
                <a:cs typeface="Times New Roman"/>
              </a:rPr>
              <a:t>with </a:t>
            </a:r>
            <a:r>
              <a:rPr lang="en-US" spc="5" dirty="0" smtClean="0">
                <a:solidFill>
                  <a:srgbClr val="202020"/>
                </a:solidFill>
                <a:latin typeface="Times New Roman"/>
                <a:cs typeface="Times New Roman"/>
              </a:rPr>
              <a:t>25</a:t>
            </a:r>
            <a:r>
              <a:rPr sz="1800" spc="5" smtClean="0">
                <a:solidFill>
                  <a:srgbClr val="202020"/>
                </a:solidFill>
                <a:latin typeface="Times New Roman"/>
                <a:cs typeface="Times New Roman"/>
              </a:rPr>
              <a:t> </a:t>
            </a:r>
            <a:r>
              <a:rPr sz="1800" spc="-5" dirty="0">
                <a:solidFill>
                  <a:srgbClr val="202020"/>
                </a:solidFill>
                <a:latin typeface="Times New Roman"/>
                <a:cs typeface="Times New Roman"/>
              </a:rPr>
              <a:t>variables. </a:t>
            </a:r>
            <a:r>
              <a:rPr sz="1800" spc="-10" dirty="0">
                <a:solidFill>
                  <a:srgbClr val="202020"/>
                </a:solidFill>
                <a:latin typeface="Times New Roman"/>
                <a:cs typeface="Times New Roman"/>
              </a:rPr>
              <a:t>And </a:t>
            </a:r>
            <a:r>
              <a:rPr sz="1800" spc="-15" dirty="0">
                <a:solidFill>
                  <a:srgbClr val="202020"/>
                </a:solidFill>
                <a:latin typeface="Times New Roman"/>
                <a:cs typeface="Times New Roman"/>
              </a:rPr>
              <a:t>we </a:t>
            </a:r>
            <a:r>
              <a:rPr sz="1800" spc="-5" dirty="0">
                <a:solidFill>
                  <a:srgbClr val="202020"/>
                </a:solidFill>
                <a:latin typeface="Times New Roman"/>
                <a:cs typeface="Times New Roman"/>
              </a:rPr>
              <a:t>are trying </a:t>
            </a:r>
            <a:r>
              <a:rPr sz="1800" dirty="0">
                <a:solidFill>
                  <a:srgbClr val="202020"/>
                </a:solidFill>
                <a:latin typeface="Times New Roman"/>
                <a:cs typeface="Times New Roman"/>
              </a:rPr>
              <a:t>to </a:t>
            </a:r>
            <a:r>
              <a:rPr sz="1800" spc="-5" dirty="0">
                <a:solidFill>
                  <a:srgbClr val="202020"/>
                </a:solidFill>
                <a:latin typeface="Times New Roman"/>
                <a:cs typeface="Times New Roman"/>
              </a:rPr>
              <a:t>have an </a:t>
            </a:r>
            <a:r>
              <a:rPr sz="1800" dirty="0">
                <a:solidFill>
                  <a:srgbClr val="202020"/>
                </a:solidFill>
                <a:latin typeface="Times New Roman"/>
                <a:cs typeface="Times New Roman"/>
              </a:rPr>
              <a:t>insight on </a:t>
            </a:r>
            <a:r>
              <a:rPr sz="1800" spc="-5">
                <a:solidFill>
                  <a:srgbClr val="202020"/>
                </a:solidFill>
                <a:latin typeface="Times New Roman"/>
                <a:cs typeface="Times New Roman"/>
              </a:rPr>
              <a:t>missing</a:t>
            </a:r>
            <a:r>
              <a:rPr sz="1800" spc="105">
                <a:solidFill>
                  <a:srgbClr val="202020"/>
                </a:solidFill>
                <a:latin typeface="Times New Roman"/>
                <a:cs typeface="Times New Roman"/>
              </a:rPr>
              <a:t> </a:t>
            </a:r>
            <a:r>
              <a:rPr sz="1800" spc="-5" smtClean="0">
                <a:solidFill>
                  <a:srgbClr val="202020"/>
                </a:solidFill>
                <a:latin typeface="Times New Roman"/>
                <a:cs typeface="Times New Roman"/>
              </a:rPr>
              <a:t>values</a:t>
            </a:r>
            <a:r>
              <a:rPr lang="en-US" sz="1800" spc="-5" dirty="0" smtClean="0">
                <a:solidFill>
                  <a:srgbClr val="202020"/>
                </a:solidFill>
                <a:latin typeface="Times New Roman"/>
                <a:cs typeface="Times New Roman"/>
              </a:rPr>
              <a:t>.</a:t>
            </a:r>
            <a:endParaRPr sz="1800">
              <a:latin typeface="Times New Roman"/>
              <a:cs typeface="Times New Roman"/>
            </a:endParaRPr>
          </a:p>
        </p:txBody>
      </p:sp>
      <p:pic>
        <p:nvPicPr>
          <p:cNvPr id="25601" name="Picture 1"/>
          <p:cNvPicPr>
            <a:picLocks noChangeAspect="1" noChangeArrowheads="1"/>
          </p:cNvPicPr>
          <p:nvPr/>
        </p:nvPicPr>
        <p:blipFill>
          <a:blip r:embed="rId2"/>
          <a:srcRect/>
          <a:stretch>
            <a:fillRect/>
          </a:stretch>
        </p:blipFill>
        <p:spPr bwMode="auto">
          <a:xfrm>
            <a:off x="1143000" y="1203325"/>
            <a:ext cx="4267200" cy="3754880"/>
          </a:xfrm>
          <a:prstGeom prst="rect">
            <a:avLst/>
          </a:prstGeom>
          <a:noFill/>
          <a:ln w="9525">
            <a:noFill/>
            <a:miter lim="800000"/>
            <a:headEnd/>
            <a:tailEnd/>
          </a:ln>
          <a:effectLst/>
        </p:spPr>
      </p:pic>
      <p:pic>
        <p:nvPicPr>
          <p:cNvPr id="25603" name="Picture 3" descr="https://miro.medium.com/max/1400/1*RIrMbPUaAMphsXbJivQkdg.jpeg"/>
          <p:cNvPicPr>
            <a:picLocks noChangeAspect="1" noChangeArrowheads="1"/>
          </p:cNvPicPr>
          <p:nvPr/>
        </p:nvPicPr>
        <p:blipFill>
          <a:blip r:embed="rId3"/>
          <a:srcRect/>
          <a:stretch>
            <a:fillRect/>
          </a:stretch>
        </p:blipFill>
        <p:spPr bwMode="auto">
          <a:xfrm>
            <a:off x="4800600" y="1584325"/>
            <a:ext cx="4089398" cy="3276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187" y="259842"/>
            <a:ext cx="4977765" cy="453390"/>
          </a:xfrm>
          <a:prstGeom prst="rect">
            <a:avLst/>
          </a:prstGeom>
        </p:spPr>
        <p:txBody>
          <a:bodyPr vert="horz" wrap="square" lIns="0" tIns="13335" rIns="0" bIns="0" rtlCol="0">
            <a:spAutoFit/>
          </a:bodyPr>
          <a:lstStyle/>
          <a:p>
            <a:pPr marL="12700">
              <a:lnSpc>
                <a:spcPct val="100000"/>
              </a:lnSpc>
              <a:spcBef>
                <a:spcPts val="105"/>
              </a:spcBef>
            </a:pPr>
            <a:r>
              <a:rPr b="1" spc="-5" dirty="0">
                <a:latin typeface="+mj-lt"/>
              </a:rPr>
              <a:t>SPREAD OF </a:t>
            </a:r>
            <a:r>
              <a:rPr b="1" dirty="0">
                <a:latin typeface="+mj-lt"/>
              </a:rPr>
              <a:t>MISSING</a:t>
            </a:r>
            <a:r>
              <a:rPr b="1" spc="-10" dirty="0">
                <a:latin typeface="+mj-lt"/>
              </a:rPr>
              <a:t> VALUES</a:t>
            </a:r>
          </a:p>
        </p:txBody>
      </p:sp>
      <p:pic>
        <p:nvPicPr>
          <p:cNvPr id="24577" name="Picture 1"/>
          <p:cNvPicPr>
            <a:picLocks noChangeAspect="1" noChangeArrowheads="1"/>
          </p:cNvPicPr>
          <p:nvPr/>
        </p:nvPicPr>
        <p:blipFill>
          <a:blip r:embed="rId2"/>
          <a:srcRect/>
          <a:stretch>
            <a:fillRect/>
          </a:stretch>
        </p:blipFill>
        <p:spPr bwMode="auto">
          <a:xfrm>
            <a:off x="609600" y="1021470"/>
            <a:ext cx="2438400" cy="4128380"/>
          </a:xfrm>
          <a:prstGeom prst="rect">
            <a:avLst/>
          </a:prstGeom>
          <a:noFill/>
          <a:ln w="9525">
            <a:noFill/>
            <a:miter lim="800000"/>
            <a:headEnd/>
            <a:tailEnd/>
          </a:ln>
          <a:effectLst/>
        </p:spPr>
      </p:pic>
      <p:sp>
        <p:nvSpPr>
          <p:cNvPr id="6" name="TextBox 5"/>
          <p:cNvSpPr txBox="1"/>
          <p:nvPr/>
        </p:nvSpPr>
        <p:spPr>
          <a:xfrm>
            <a:off x="3657600" y="1050925"/>
            <a:ext cx="4349204" cy="584775"/>
          </a:xfrm>
          <a:prstGeom prst="rect">
            <a:avLst/>
          </a:prstGeom>
          <a:noFill/>
        </p:spPr>
        <p:txBody>
          <a:bodyPr wrap="none" rtlCol="0">
            <a:spAutoFit/>
          </a:bodyPr>
          <a:lstStyle/>
          <a:p>
            <a:r>
              <a:rPr lang="en-US" sz="1600" dirty="0" smtClean="0"/>
              <a:t>The data set is pretty clean.</a:t>
            </a:r>
          </a:p>
          <a:p>
            <a:r>
              <a:rPr lang="en-US" sz="1600" dirty="0" smtClean="0"/>
              <a:t>We didn’t found any missing values in the data set</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6166" y="66801"/>
            <a:ext cx="754380" cy="453390"/>
          </a:xfrm>
          <a:prstGeom prst="rect">
            <a:avLst/>
          </a:prstGeom>
        </p:spPr>
        <p:txBody>
          <a:bodyPr vert="horz" wrap="square" lIns="0" tIns="13335" rIns="0" bIns="0" rtlCol="0">
            <a:spAutoFit/>
          </a:bodyPr>
          <a:lstStyle/>
          <a:p>
            <a:pPr marL="12700">
              <a:lnSpc>
                <a:spcPct val="100000"/>
              </a:lnSpc>
              <a:spcBef>
                <a:spcPts val="105"/>
              </a:spcBef>
            </a:pPr>
            <a:r>
              <a:rPr sz="2800" b="1" spc="-10" dirty="0">
                <a:solidFill>
                  <a:srgbClr val="CC0000"/>
                </a:solidFill>
                <a:latin typeface="+mj-lt"/>
                <a:cs typeface="Times New Roman"/>
              </a:rPr>
              <a:t>EDA</a:t>
            </a:r>
            <a:endParaRPr sz="2800" b="1">
              <a:latin typeface="+mj-lt"/>
              <a:cs typeface="Times New Roman"/>
            </a:endParaRPr>
          </a:p>
        </p:txBody>
      </p:sp>
      <p:pic>
        <p:nvPicPr>
          <p:cNvPr id="23553" name="Picture 1"/>
          <p:cNvPicPr>
            <a:picLocks noChangeAspect="1" noChangeArrowheads="1"/>
          </p:cNvPicPr>
          <p:nvPr/>
        </p:nvPicPr>
        <p:blipFill>
          <a:blip r:embed="rId3"/>
          <a:srcRect/>
          <a:stretch>
            <a:fillRect/>
          </a:stretch>
        </p:blipFill>
        <p:spPr bwMode="auto">
          <a:xfrm>
            <a:off x="152401" y="517525"/>
            <a:ext cx="8478978" cy="3657599"/>
          </a:xfrm>
          <a:prstGeom prst="rect">
            <a:avLst/>
          </a:prstGeom>
          <a:noFill/>
          <a:ln w="9525">
            <a:noFill/>
            <a:miter lim="800000"/>
            <a:headEnd/>
            <a:tailEnd/>
          </a:ln>
          <a:effectLst/>
        </p:spPr>
      </p:pic>
      <p:sp>
        <p:nvSpPr>
          <p:cNvPr id="11" name="TextBox 10"/>
          <p:cNvSpPr txBox="1"/>
          <p:nvPr/>
        </p:nvSpPr>
        <p:spPr>
          <a:xfrm>
            <a:off x="304800" y="3949521"/>
            <a:ext cx="8534400" cy="1200329"/>
          </a:xfrm>
          <a:prstGeom prst="rect">
            <a:avLst/>
          </a:prstGeom>
          <a:noFill/>
        </p:spPr>
        <p:txBody>
          <a:bodyPr wrap="square" rtlCol="0">
            <a:spAutoFit/>
          </a:bodyPr>
          <a:lstStyle/>
          <a:p>
            <a:r>
              <a:rPr lang="en-US" b="1" dirty="0" smtClean="0"/>
              <a:t>Conclusion:</a:t>
            </a:r>
            <a:r>
              <a:rPr lang="en-US" dirty="0" smtClean="0"/>
              <a:t> We can easily interpret from the above graph that most of the default section is university in education level followed by graduate schools.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1"/>
            <a:ext cx="6972934" cy="537327"/>
          </a:xfrm>
          <a:prstGeom prst="rect">
            <a:avLst/>
          </a:prstGeom>
        </p:spPr>
        <p:txBody>
          <a:bodyPr vert="horz" wrap="square" lIns="0" tIns="105410" rIns="0" bIns="0" rtlCol="0">
            <a:spAutoFit/>
          </a:bodyPr>
          <a:lstStyle/>
          <a:p>
            <a:pPr marL="12700">
              <a:lnSpc>
                <a:spcPct val="100000"/>
              </a:lnSpc>
              <a:spcBef>
                <a:spcPts val="830"/>
              </a:spcBef>
            </a:pPr>
            <a:r>
              <a:rPr b="1" spc="-5" dirty="0">
                <a:latin typeface="+mj-lt"/>
              </a:rPr>
              <a:t>EDA </a:t>
            </a:r>
            <a:r>
              <a:rPr b="1" dirty="0">
                <a:latin typeface="+mj-lt"/>
              </a:rPr>
              <a:t>(</a:t>
            </a:r>
            <a:r>
              <a:rPr b="1">
                <a:latin typeface="+mj-lt"/>
              </a:rPr>
              <a:t>continued</a:t>
            </a:r>
            <a:r>
              <a:rPr b="1" smtClean="0">
                <a:latin typeface="+mj-lt"/>
              </a:rPr>
              <a:t>)</a:t>
            </a:r>
            <a:endParaRPr b="1" dirty="0">
              <a:latin typeface="+mj-lt"/>
            </a:endParaRPr>
          </a:p>
        </p:txBody>
      </p:sp>
      <p:pic>
        <p:nvPicPr>
          <p:cNvPr id="22529" name="Picture 1"/>
          <p:cNvPicPr>
            <a:picLocks noChangeAspect="1" noChangeArrowheads="1"/>
          </p:cNvPicPr>
          <p:nvPr/>
        </p:nvPicPr>
        <p:blipFill>
          <a:blip r:embed="rId2"/>
          <a:srcRect/>
          <a:stretch>
            <a:fillRect/>
          </a:stretch>
        </p:blipFill>
        <p:spPr bwMode="auto">
          <a:xfrm>
            <a:off x="457200" y="593725"/>
            <a:ext cx="6829425" cy="3505200"/>
          </a:xfrm>
          <a:prstGeom prst="rect">
            <a:avLst/>
          </a:prstGeom>
          <a:noFill/>
          <a:ln w="9525">
            <a:noFill/>
            <a:miter lim="800000"/>
            <a:headEnd/>
            <a:tailEnd/>
          </a:ln>
          <a:effectLst/>
        </p:spPr>
      </p:pic>
      <p:sp>
        <p:nvSpPr>
          <p:cNvPr id="8" name="TextBox 7"/>
          <p:cNvSpPr txBox="1"/>
          <p:nvPr/>
        </p:nvSpPr>
        <p:spPr>
          <a:xfrm>
            <a:off x="304800" y="3870325"/>
            <a:ext cx="8610600" cy="1477328"/>
          </a:xfrm>
          <a:prstGeom prst="rect">
            <a:avLst/>
          </a:prstGeom>
          <a:noFill/>
        </p:spPr>
        <p:txBody>
          <a:bodyPr wrap="square" rtlCol="0">
            <a:spAutoFit/>
          </a:bodyPr>
          <a:lstStyle/>
          <a:p>
            <a:r>
              <a:rPr lang="en-US" b="1" dirty="0" smtClean="0"/>
              <a:t>Conclusion</a:t>
            </a:r>
            <a:endParaRPr lang="en-US" dirty="0" smtClean="0"/>
          </a:p>
          <a:p>
            <a:r>
              <a:rPr lang="en-US" dirty="0" smtClean="0"/>
              <a:t>From the above graph we can conclude that among the gender scenario female are more default but we cannot strongly say that because the difference is very minor between male and female.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777</TotalTime>
  <Words>1284</Words>
  <Application>Microsoft Office PowerPoint</Application>
  <PresentationFormat>Custom</PresentationFormat>
  <Paragraphs>147</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CONTENTS</vt:lpstr>
      <vt:lpstr>INTRODUCTION</vt:lpstr>
      <vt:lpstr>PROBLEM STATEMENT</vt:lpstr>
      <vt:lpstr>METHODOLOGY</vt:lpstr>
      <vt:lpstr>LOADING THE DATA AND DATA CLEANING</vt:lpstr>
      <vt:lpstr>SPREAD OF MISSING VALUES</vt:lpstr>
      <vt:lpstr>Slide 8</vt:lpstr>
      <vt:lpstr>EDA (continued)</vt:lpstr>
      <vt:lpstr>EDA (continued)</vt:lpstr>
      <vt:lpstr>EDA (continued)</vt:lpstr>
      <vt:lpstr>EDA</vt:lpstr>
      <vt:lpstr>Slide 13</vt:lpstr>
      <vt:lpstr>EDA (continued)</vt:lpstr>
      <vt:lpstr>EDA (continued)</vt:lpstr>
      <vt:lpstr>EDA Conclusion</vt:lpstr>
      <vt:lpstr>Slide 17</vt:lpstr>
      <vt:lpstr>EDA (Continued)</vt:lpstr>
      <vt:lpstr>BALANCING THE UNBALANCE DATASET</vt:lpstr>
      <vt:lpstr>SMOTE</vt:lpstr>
      <vt:lpstr>FEATURE ENGINEERING</vt:lpstr>
      <vt:lpstr>TRAIN – TEST SPLIT</vt:lpstr>
      <vt:lpstr>DATA MODELING (continued)</vt:lpstr>
      <vt:lpstr>DATA MODELING (continued)</vt:lpstr>
      <vt:lpstr>DATA MODELING (continued)</vt:lpstr>
      <vt:lpstr>BASE  MODELS</vt:lpstr>
      <vt:lpstr>EVALUATION OF MODELS</vt:lpstr>
      <vt:lpstr>FINE TUNED MODELS</vt:lpstr>
      <vt:lpstr>TRAIN AND TEST EVALUATION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34</cp:revision>
  <dcterms:created xsi:type="dcterms:W3CDTF">2022-04-20T03:23:08Z</dcterms:created>
  <dcterms:modified xsi:type="dcterms:W3CDTF">2022-06-18T06:55:51Z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2022-02-08T00:00:00Z</vt:filetime>
  </property>
  <property fmtid="{D5CDD505-2E9C-101B-9397-08002B2CF9AE}" pid="3" name="Creator">
    <vt:lpwstr>Microsoft® PowerPoint® 2016</vt:lpwstr>
  </property>
  <property fmtid="{D5CDD505-2E9C-101B-9397-08002B2CF9AE}" pid="4" name="LastSaved">
    <vt:filetime>2022-04-20T00:00:00Z</vt:filetime>
  </property>
</Properties>
</file>