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9850" cx="9144000"/>
  <p:notesSz cx="9144000" cy="51498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8" roundtripDataSignature="AMtx7mgEAng8trqRppf8Se4TSXtzfycD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46338"/>
            <a:ext cx="7315200" cy="231775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91088"/>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91088"/>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9:notes"/>
          <p:cNvSpPr txBox="1"/>
          <p:nvPr>
            <p:ph idx="1" type="body"/>
          </p:nvPr>
        </p:nvSpPr>
        <p:spPr>
          <a:xfrm>
            <a:off x="914400" y="2446338"/>
            <a:ext cx="7315200" cy="23177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7" name="Google Shape;117;p9:notes"/>
          <p:cNvSpPr txBox="1"/>
          <p:nvPr>
            <p:ph idx="12" type="sldNum"/>
          </p:nvPr>
        </p:nvSpPr>
        <p:spPr>
          <a:xfrm>
            <a:off x="5180013" y="4891088"/>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8: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2: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3: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4: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7: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78a840266_0_0:notes"/>
          <p:cNvSpPr/>
          <p:nvPr>
            <p:ph idx="2" type="sldImg"/>
          </p:nvPr>
        </p:nvSpPr>
        <p:spPr>
          <a:xfrm>
            <a:off x="2857500" y="385763"/>
            <a:ext cx="3429000" cy="1932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78a840266_0_0:notes"/>
          <p:cNvSpPr txBox="1"/>
          <p:nvPr>
            <p:ph idx="1" type="body"/>
          </p:nvPr>
        </p:nvSpPr>
        <p:spPr>
          <a:xfrm>
            <a:off x="914400" y="2446338"/>
            <a:ext cx="7315200" cy="2317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378a840266_0_0:notes"/>
          <p:cNvSpPr txBox="1"/>
          <p:nvPr>
            <p:ph idx="12" type="sldNum"/>
          </p:nvPr>
        </p:nvSpPr>
        <p:spPr>
          <a:xfrm>
            <a:off x="5180013" y="489108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914400" y="2446338"/>
            <a:ext cx="7315200" cy="23177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3"/>
          <p:cNvSpPr txBox="1"/>
          <p:nvPr>
            <p:ph type="title"/>
          </p:nvPr>
        </p:nvSpPr>
        <p:spPr>
          <a:xfrm>
            <a:off x="78739" y="66801"/>
            <a:ext cx="7517130" cy="4533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800">
                <a:solidFill>
                  <a:srgbClr val="CC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3"/>
          <p:cNvSpPr txBox="1"/>
          <p:nvPr>
            <p:ph idx="1" type="body"/>
          </p:nvPr>
        </p:nvSpPr>
        <p:spPr>
          <a:xfrm>
            <a:off x="256031" y="1195196"/>
            <a:ext cx="8631936" cy="30448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33"/>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34"/>
          <p:cNvSpPr txBox="1"/>
          <p:nvPr>
            <p:ph type="title"/>
          </p:nvPr>
        </p:nvSpPr>
        <p:spPr>
          <a:xfrm>
            <a:off x="78739" y="66801"/>
            <a:ext cx="7517130" cy="4533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800">
                <a:solidFill>
                  <a:srgbClr val="CC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4"/>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35"/>
          <p:cNvSpPr txBox="1"/>
          <p:nvPr>
            <p:ph type="ctrTitle"/>
          </p:nvPr>
        </p:nvSpPr>
        <p:spPr>
          <a:xfrm>
            <a:off x="78739" y="66801"/>
            <a:ext cx="8986520" cy="4533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subTitle"/>
          </p:nvPr>
        </p:nvSpPr>
        <p:spPr>
          <a:xfrm>
            <a:off x="1371600" y="2883916"/>
            <a:ext cx="6400800" cy="12874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5"/>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36"/>
          <p:cNvSpPr txBox="1"/>
          <p:nvPr>
            <p:ph type="title"/>
          </p:nvPr>
        </p:nvSpPr>
        <p:spPr>
          <a:xfrm>
            <a:off x="78739" y="66801"/>
            <a:ext cx="7517130" cy="4533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800">
                <a:solidFill>
                  <a:srgbClr val="CC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457200" y="1184465"/>
            <a:ext cx="3977640" cy="339890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6"/>
          <p:cNvSpPr txBox="1"/>
          <p:nvPr>
            <p:ph idx="2" type="body"/>
          </p:nvPr>
        </p:nvSpPr>
        <p:spPr>
          <a:xfrm>
            <a:off x="4709160" y="1184465"/>
            <a:ext cx="3977640" cy="339890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6"/>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37"/>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p:nvPr/>
        </p:nvSpPr>
        <p:spPr>
          <a:xfrm>
            <a:off x="8601456" y="67055"/>
            <a:ext cx="350520" cy="356615"/>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32"/>
          <p:cNvSpPr txBox="1"/>
          <p:nvPr>
            <p:ph type="title"/>
          </p:nvPr>
        </p:nvSpPr>
        <p:spPr>
          <a:xfrm>
            <a:off x="78739" y="66801"/>
            <a:ext cx="7517130" cy="4533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800" u="none" cap="none" strike="noStrike">
                <a:solidFill>
                  <a:srgbClr val="CC00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2"/>
          <p:cNvSpPr txBox="1"/>
          <p:nvPr>
            <p:ph idx="1" type="body"/>
          </p:nvPr>
        </p:nvSpPr>
        <p:spPr>
          <a:xfrm>
            <a:off x="256031" y="1195196"/>
            <a:ext cx="8631936" cy="304482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32"/>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2"/>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sz="1800" u="none">
                <a:solidFill>
                  <a:srgbClr val="888888"/>
                </a:solidFill>
                <a:latin typeface="Calibri"/>
                <a:ea typeface="Calibri"/>
                <a:cs typeface="Calibri"/>
                <a:sym typeface="Calibri"/>
              </a:defRPr>
            </a:lvl1pPr>
            <a:lvl2pPr indent="0" lvl="1" marL="0" marR="0" rtl="0" algn="r">
              <a:spcBef>
                <a:spcPts val="0"/>
              </a:spcBef>
              <a:buNone/>
              <a:defRPr b="0" sz="1800" u="none">
                <a:solidFill>
                  <a:srgbClr val="888888"/>
                </a:solidFill>
                <a:latin typeface="Calibri"/>
                <a:ea typeface="Calibri"/>
                <a:cs typeface="Calibri"/>
                <a:sym typeface="Calibri"/>
              </a:defRPr>
            </a:lvl2pPr>
            <a:lvl3pPr indent="0" lvl="2" marL="0" marR="0" rtl="0" algn="r">
              <a:spcBef>
                <a:spcPts val="0"/>
              </a:spcBef>
              <a:buNone/>
              <a:defRPr b="0" sz="1800" u="none">
                <a:solidFill>
                  <a:srgbClr val="888888"/>
                </a:solidFill>
                <a:latin typeface="Calibri"/>
                <a:ea typeface="Calibri"/>
                <a:cs typeface="Calibri"/>
                <a:sym typeface="Calibri"/>
              </a:defRPr>
            </a:lvl3pPr>
            <a:lvl4pPr indent="0" lvl="3" marL="0" marR="0" rtl="0" algn="r">
              <a:spcBef>
                <a:spcPts val="0"/>
              </a:spcBef>
              <a:buNone/>
              <a:defRPr b="0" sz="1800" u="none">
                <a:solidFill>
                  <a:srgbClr val="888888"/>
                </a:solidFill>
                <a:latin typeface="Calibri"/>
                <a:ea typeface="Calibri"/>
                <a:cs typeface="Calibri"/>
                <a:sym typeface="Calibri"/>
              </a:defRPr>
            </a:lvl4pPr>
            <a:lvl5pPr indent="0" lvl="4" marL="0" marR="0" rtl="0" algn="r">
              <a:spcBef>
                <a:spcPts val="0"/>
              </a:spcBef>
              <a:buNone/>
              <a:defRPr b="0" sz="1800" u="none">
                <a:solidFill>
                  <a:srgbClr val="888888"/>
                </a:solidFill>
                <a:latin typeface="Calibri"/>
                <a:ea typeface="Calibri"/>
                <a:cs typeface="Calibri"/>
                <a:sym typeface="Calibri"/>
              </a:defRPr>
            </a:lvl5pPr>
            <a:lvl6pPr indent="0" lvl="5" marL="0" marR="0" rtl="0" algn="r">
              <a:spcBef>
                <a:spcPts val="0"/>
              </a:spcBef>
              <a:buNone/>
              <a:defRPr b="0" sz="1800" u="none">
                <a:solidFill>
                  <a:srgbClr val="888888"/>
                </a:solidFill>
                <a:latin typeface="Calibri"/>
                <a:ea typeface="Calibri"/>
                <a:cs typeface="Calibri"/>
                <a:sym typeface="Calibri"/>
              </a:defRPr>
            </a:lvl6pPr>
            <a:lvl7pPr indent="0" lvl="6" marL="0" marR="0" rtl="0" algn="r">
              <a:spcBef>
                <a:spcPts val="0"/>
              </a:spcBef>
              <a:buNone/>
              <a:defRPr b="0" sz="1800" u="none">
                <a:solidFill>
                  <a:srgbClr val="888888"/>
                </a:solidFill>
                <a:latin typeface="Calibri"/>
                <a:ea typeface="Calibri"/>
                <a:cs typeface="Calibri"/>
                <a:sym typeface="Calibri"/>
              </a:defRPr>
            </a:lvl7pPr>
            <a:lvl8pPr indent="0" lvl="7" marL="0" marR="0" rtl="0" algn="r">
              <a:spcBef>
                <a:spcPts val="0"/>
              </a:spcBef>
              <a:buNone/>
              <a:defRPr b="0" sz="1800" u="none">
                <a:solidFill>
                  <a:srgbClr val="888888"/>
                </a:solidFill>
                <a:latin typeface="Calibri"/>
                <a:ea typeface="Calibri"/>
                <a:cs typeface="Calibri"/>
                <a:sym typeface="Calibri"/>
              </a:defRPr>
            </a:lvl8pPr>
            <a:lvl9pPr indent="0" lvl="8" marL="0" marR="0" rtl="0" algn="r">
              <a:spcBef>
                <a:spcPts val="0"/>
              </a:spcBef>
              <a:buNone/>
              <a:defRPr b="0" sz="18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32.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idx="1" type="body"/>
          </p:nvPr>
        </p:nvSpPr>
        <p:spPr>
          <a:xfrm>
            <a:off x="0" y="0"/>
            <a:ext cx="8839200" cy="1090042"/>
          </a:xfrm>
          <a:prstGeom prst="rect">
            <a:avLst/>
          </a:prstGeom>
          <a:noFill/>
          <a:ln>
            <a:noFill/>
          </a:ln>
        </p:spPr>
        <p:txBody>
          <a:bodyPr anchorCtr="0" anchor="t" bIns="0" lIns="0" spcFirstLastPara="1" rIns="0" wrap="square" tIns="12700">
            <a:spAutoFit/>
          </a:bodyPr>
          <a:lstStyle/>
          <a:p>
            <a:pPr indent="0" lvl="0" marL="4445" rtl="0" algn="ctr">
              <a:lnSpc>
                <a:spcPct val="100000"/>
              </a:lnSpc>
              <a:spcBef>
                <a:spcPts val="0"/>
              </a:spcBef>
              <a:spcAft>
                <a:spcPts val="0"/>
              </a:spcAft>
              <a:buNone/>
            </a:pPr>
            <a:r>
              <a:rPr b="1" lang="en-US" sz="4200">
                <a:solidFill>
                  <a:srgbClr val="CC0000"/>
                </a:solidFill>
                <a:latin typeface="Verdana"/>
                <a:ea typeface="Verdana"/>
                <a:cs typeface="Verdana"/>
                <a:sym typeface="Verdana"/>
              </a:rPr>
              <a:t>Capstone Project</a:t>
            </a:r>
            <a:endParaRPr sz="4200">
              <a:latin typeface="Verdana"/>
              <a:ea typeface="Verdana"/>
              <a:cs typeface="Verdana"/>
              <a:sym typeface="Verdana"/>
            </a:endParaRPr>
          </a:p>
          <a:p>
            <a:pPr indent="0" lvl="0" marL="0" rtl="0" algn="ctr">
              <a:lnSpc>
                <a:spcPct val="100000"/>
              </a:lnSpc>
              <a:spcBef>
                <a:spcPts val="25"/>
              </a:spcBef>
              <a:spcAft>
                <a:spcPts val="0"/>
              </a:spcAft>
              <a:buNone/>
            </a:pPr>
            <a:r>
              <a:rPr b="1" lang="en-US" sz="2800">
                <a:solidFill>
                  <a:srgbClr val="124F5C"/>
                </a:solidFill>
                <a:latin typeface="Verdana"/>
                <a:ea typeface="Verdana"/>
                <a:cs typeface="Verdana"/>
                <a:sym typeface="Verdana"/>
              </a:rPr>
              <a:t>Online Retail Customer Segmentation</a:t>
            </a:r>
            <a:endParaRPr sz="2800">
              <a:latin typeface="Verdana"/>
              <a:ea typeface="Verdana"/>
              <a:cs typeface="Verdana"/>
              <a:sym typeface="Verdana"/>
            </a:endParaRPr>
          </a:p>
        </p:txBody>
      </p:sp>
      <p:sp>
        <p:nvSpPr>
          <p:cNvPr id="49" name="Google Shape;49;p1"/>
          <p:cNvSpPr txBox="1"/>
          <p:nvPr/>
        </p:nvSpPr>
        <p:spPr>
          <a:xfrm>
            <a:off x="2514600" y="3641725"/>
            <a:ext cx="3792474" cy="1375377"/>
          </a:xfrm>
          <a:prstGeom prst="rect">
            <a:avLst/>
          </a:prstGeom>
          <a:noFill/>
          <a:ln>
            <a:noFill/>
          </a:ln>
        </p:spPr>
        <p:txBody>
          <a:bodyPr anchorCtr="0" anchor="t" bIns="0" lIns="0" spcFirstLastPara="1" rIns="0" wrap="square" tIns="66675">
            <a:spAutoFit/>
          </a:bodyPr>
          <a:lstStyle/>
          <a:p>
            <a:pPr indent="0" lvl="0" marL="12700" marR="0" rtl="0" algn="ctr">
              <a:lnSpc>
                <a:spcPct val="100000"/>
              </a:lnSpc>
              <a:spcBef>
                <a:spcPts val="0"/>
              </a:spcBef>
              <a:spcAft>
                <a:spcPts val="0"/>
              </a:spcAft>
              <a:buNone/>
            </a:pPr>
            <a:r>
              <a:rPr b="1" lang="en-US" sz="3200">
                <a:solidFill>
                  <a:srgbClr val="202020"/>
                </a:solidFill>
                <a:latin typeface="Verdana"/>
                <a:ea typeface="Verdana"/>
                <a:cs typeface="Verdana"/>
                <a:sym typeface="Verdana"/>
              </a:rPr>
              <a:t>Team Members</a:t>
            </a:r>
            <a:endParaRPr sz="3200">
              <a:solidFill>
                <a:schemeClr val="dk1"/>
              </a:solidFill>
              <a:latin typeface="Verdana"/>
              <a:ea typeface="Verdana"/>
              <a:cs typeface="Verdana"/>
              <a:sym typeface="Verdana"/>
            </a:endParaRPr>
          </a:p>
          <a:p>
            <a:pPr indent="-210820" lvl="0" marL="241300" marR="176530" rtl="0" algn="ctr">
              <a:lnSpc>
                <a:spcPct val="100000"/>
              </a:lnSpc>
              <a:spcBef>
                <a:spcPts val="320"/>
              </a:spcBef>
              <a:spcAft>
                <a:spcPts val="0"/>
              </a:spcAft>
              <a:buNone/>
            </a:pPr>
            <a:r>
              <a:rPr b="1" lang="en-US" sz="2400">
                <a:solidFill>
                  <a:srgbClr val="124F5C"/>
                </a:solidFill>
                <a:latin typeface="Verdana"/>
                <a:ea typeface="Verdana"/>
                <a:cs typeface="Verdana"/>
                <a:sym typeface="Verdana"/>
              </a:rPr>
              <a:t>Ankit Patel </a:t>
            </a:r>
            <a:endParaRPr b="1" sz="2400">
              <a:solidFill>
                <a:srgbClr val="124F5C"/>
              </a:solidFill>
              <a:latin typeface="Verdana"/>
              <a:ea typeface="Verdana"/>
              <a:cs typeface="Verdana"/>
              <a:sym typeface="Verdana"/>
            </a:endParaRPr>
          </a:p>
          <a:p>
            <a:pPr indent="-210820" lvl="0" marL="241300" marR="176530" rtl="0" algn="ctr">
              <a:lnSpc>
                <a:spcPct val="100000"/>
              </a:lnSpc>
              <a:spcBef>
                <a:spcPts val="320"/>
              </a:spcBef>
              <a:spcAft>
                <a:spcPts val="0"/>
              </a:spcAft>
              <a:buNone/>
            </a:pPr>
            <a:r>
              <a:rPr b="1" lang="en-US" sz="2400">
                <a:solidFill>
                  <a:srgbClr val="124F5C"/>
                </a:solidFill>
                <a:latin typeface="Verdana"/>
                <a:ea typeface="Verdana"/>
                <a:cs typeface="Verdana"/>
                <a:sym typeface="Verdana"/>
              </a:rPr>
              <a:t>Sushmita Chaudhary</a:t>
            </a:r>
            <a:endParaRPr b="1" sz="2400">
              <a:solidFill>
                <a:srgbClr val="124F5C"/>
              </a:solidFill>
              <a:latin typeface="Verdana"/>
              <a:ea typeface="Verdana"/>
              <a:cs typeface="Verdana"/>
              <a:sym typeface="Verdana"/>
            </a:endParaRPr>
          </a:p>
        </p:txBody>
      </p:sp>
      <p:pic>
        <p:nvPicPr>
          <p:cNvPr descr="https://www.fanview.tech/wp-content/uploads/2021/12/segmentation-300x180.png" id="50" name="Google Shape;50;p1"/>
          <p:cNvPicPr preferRelativeResize="0"/>
          <p:nvPr/>
        </p:nvPicPr>
        <p:blipFill rotWithShape="1">
          <a:blip r:embed="rId3">
            <a:alphaModFix/>
          </a:blip>
          <a:srcRect b="0" l="0" r="0" t="0"/>
          <a:stretch/>
        </p:blipFill>
        <p:spPr>
          <a:xfrm>
            <a:off x="2362200" y="1127125"/>
            <a:ext cx="4114800" cy="23317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nvSpPr>
        <p:spPr>
          <a:xfrm>
            <a:off x="366166" y="66801"/>
            <a:ext cx="754380"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800">
                <a:solidFill>
                  <a:srgbClr val="CC0000"/>
                </a:solidFill>
                <a:latin typeface="Calibri"/>
                <a:ea typeface="Calibri"/>
                <a:cs typeface="Calibri"/>
                <a:sym typeface="Calibri"/>
              </a:rPr>
              <a:t>EDA</a:t>
            </a:r>
            <a:endParaRPr b="1" sz="2800">
              <a:solidFill>
                <a:schemeClr val="dk1"/>
              </a:solidFill>
              <a:latin typeface="Calibri"/>
              <a:ea typeface="Calibri"/>
              <a:cs typeface="Calibri"/>
              <a:sym typeface="Calibri"/>
            </a:endParaRPr>
          </a:p>
        </p:txBody>
      </p:sp>
      <p:sp>
        <p:nvSpPr>
          <p:cNvPr id="120" name="Google Shape;120;p9"/>
          <p:cNvSpPr txBox="1"/>
          <p:nvPr/>
        </p:nvSpPr>
        <p:spPr>
          <a:xfrm>
            <a:off x="304800" y="3949521"/>
            <a:ext cx="8534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Conclusion:</a:t>
            </a:r>
            <a:r>
              <a:rPr lang="en-US" sz="1800">
                <a:solidFill>
                  <a:schemeClr val="dk1"/>
                </a:solidFill>
                <a:latin typeface="Calibri"/>
                <a:ea typeface="Calibri"/>
                <a:cs typeface="Calibri"/>
                <a:sym typeface="Calibri"/>
              </a:rPr>
              <a:t> We can easily interpret from the above graph that most of the unique value section is Invoice number followed by Invoice date.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1" name="Google Shape;121;p9"/>
          <p:cNvPicPr preferRelativeResize="0"/>
          <p:nvPr/>
        </p:nvPicPr>
        <p:blipFill rotWithShape="1">
          <a:blip r:embed="rId3">
            <a:alphaModFix/>
          </a:blip>
          <a:srcRect b="0" l="0" r="0" t="0"/>
          <a:stretch/>
        </p:blipFill>
        <p:spPr>
          <a:xfrm>
            <a:off x="381000" y="669925"/>
            <a:ext cx="7010400" cy="32286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78739" y="1"/>
            <a:ext cx="6972934" cy="537327"/>
          </a:xfrm>
          <a:prstGeom prst="rect">
            <a:avLst/>
          </a:prstGeom>
          <a:noFill/>
          <a:ln>
            <a:noFill/>
          </a:ln>
        </p:spPr>
        <p:txBody>
          <a:bodyPr anchorCtr="0" anchor="t" bIns="0" lIns="0" spcFirstLastPara="1" rIns="0" wrap="square" tIns="105400">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EDA (continued)</a:t>
            </a:r>
            <a:endParaRPr b="1">
              <a:latin typeface="Calibri"/>
              <a:ea typeface="Calibri"/>
              <a:cs typeface="Calibri"/>
              <a:sym typeface="Calibri"/>
            </a:endParaRPr>
          </a:p>
        </p:txBody>
      </p:sp>
      <p:sp>
        <p:nvSpPr>
          <p:cNvPr id="127" name="Google Shape;127;p10"/>
          <p:cNvSpPr txBox="1"/>
          <p:nvPr/>
        </p:nvSpPr>
        <p:spPr>
          <a:xfrm>
            <a:off x="304800" y="3870325"/>
            <a:ext cx="8610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Conclusion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From the above graph we can conclude that the customer are relatively increasing from the july moth of the year.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8" name="Google Shape;128;p10"/>
          <p:cNvPicPr preferRelativeResize="0"/>
          <p:nvPr/>
        </p:nvPicPr>
        <p:blipFill rotWithShape="1">
          <a:blip r:embed="rId3">
            <a:alphaModFix/>
          </a:blip>
          <a:srcRect b="0" l="0" r="0" t="0"/>
          <a:stretch/>
        </p:blipFill>
        <p:spPr>
          <a:xfrm>
            <a:off x="228600" y="517525"/>
            <a:ext cx="7239000" cy="32747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78739" y="66801"/>
            <a:ext cx="2491740"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EDA (continued)</a:t>
            </a:r>
            <a:endParaRPr/>
          </a:p>
        </p:txBody>
      </p:sp>
      <p:sp>
        <p:nvSpPr>
          <p:cNvPr id="134" name="Google Shape;134;p11"/>
          <p:cNvSpPr txBox="1"/>
          <p:nvPr/>
        </p:nvSpPr>
        <p:spPr>
          <a:xfrm>
            <a:off x="228600" y="3870325"/>
            <a:ext cx="7924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Conclusion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From the Above Bar plot we can clearly see that the maximum number of order cancellation done from United Kingdom and the Germany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 name="Google Shape;135;p11"/>
          <p:cNvPicPr preferRelativeResize="0"/>
          <p:nvPr/>
        </p:nvPicPr>
        <p:blipFill rotWithShape="1">
          <a:blip r:embed="rId3">
            <a:alphaModFix/>
          </a:blip>
          <a:srcRect b="0" l="0" r="0" t="0"/>
          <a:stretch/>
        </p:blipFill>
        <p:spPr>
          <a:xfrm>
            <a:off x="457200" y="517525"/>
            <a:ext cx="7162800" cy="3204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78739" y="0"/>
            <a:ext cx="4827270" cy="584134"/>
          </a:xfrm>
          <a:prstGeom prst="rect">
            <a:avLst/>
          </a:prstGeom>
          <a:noFill/>
          <a:ln>
            <a:noFill/>
          </a:ln>
        </p:spPr>
        <p:txBody>
          <a:bodyPr anchorCtr="0" anchor="t" bIns="0" lIns="0" spcFirstLastPara="1" rIns="0" wrap="square" tIns="151750">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EDA (continued)</a:t>
            </a:r>
            <a:endParaRPr b="1">
              <a:latin typeface="Calibri"/>
              <a:ea typeface="Calibri"/>
              <a:cs typeface="Calibri"/>
              <a:sym typeface="Calibri"/>
            </a:endParaRPr>
          </a:p>
        </p:txBody>
      </p:sp>
      <p:sp>
        <p:nvSpPr>
          <p:cNvPr id="141" name="Google Shape;141;p12"/>
          <p:cNvSpPr txBox="1"/>
          <p:nvPr/>
        </p:nvSpPr>
        <p:spPr>
          <a:xfrm>
            <a:off x="152400" y="4022725"/>
            <a:ext cx="86868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Conclusion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From the above graph we can conclude that the most order come from United kingdom with 91.3% and The Germany has only 1.78%.</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42" name="Google Shape;142;p12"/>
          <p:cNvPicPr preferRelativeResize="0"/>
          <p:nvPr/>
        </p:nvPicPr>
        <p:blipFill rotWithShape="1">
          <a:blip r:embed="rId3">
            <a:alphaModFix/>
          </a:blip>
          <a:srcRect b="0" l="0" r="0" t="0"/>
          <a:stretch/>
        </p:blipFill>
        <p:spPr>
          <a:xfrm>
            <a:off x="533400" y="593725"/>
            <a:ext cx="7239000" cy="335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228600" y="136525"/>
            <a:ext cx="7517130"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latin typeface="Calibri"/>
                <a:ea typeface="Calibri"/>
                <a:cs typeface="Calibri"/>
                <a:sym typeface="Calibri"/>
              </a:rPr>
              <a:t>EDA</a:t>
            </a:r>
            <a:endParaRPr b="1">
              <a:latin typeface="Calibri"/>
              <a:ea typeface="Calibri"/>
              <a:cs typeface="Calibri"/>
              <a:sym typeface="Calibri"/>
            </a:endParaRPr>
          </a:p>
        </p:txBody>
      </p:sp>
      <p:sp>
        <p:nvSpPr>
          <p:cNvPr id="148" name="Google Shape;148;p13"/>
          <p:cNvSpPr txBox="1"/>
          <p:nvPr>
            <p:ph idx="1" type="body"/>
          </p:nvPr>
        </p:nvSpPr>
        <p:spPr>
          <a:xfrm>
            <a:off x="381000" y="3946525"/>
            <a:ext cx="8631936" cy="110799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t>Conclusion</a:t>
            </a:r>
            <a:endParaRPr/>
          </a:p>
          <a:p>
            <a:pPr indent="0" lvl="0" marL="0" rtl="0" algn="l">
              <a:spcBef>
                <a:spcPts val="0"/>
              </a:spcBef>
              <a:spcAft>
                <a:spcPts val="0"/>
              </a:spcAft>
              <a:buNone/>
            </a:pPr>
            <a:r>
              <a:rPr lang="en-US"/>
              <a:t>From the above graph we can interpret that these are the top 20 CustomerIDs   that they have spent most of the amout.</a:t>
            </a:r>
            <a:endParaRPr/>
          </a:p>
          <a:p>
            <a:pPr indent="0" lvl="0" marL="0" rtl="0" algn="l">
              <a:spcBef>
                <a:spcPts val="0"/>
              </a:spcBef>
              <a:spcAft>
                <a:spcPts val="0"/>
              </a:spcAft>
              <a:buNone/>
            </a:pPr>
            <a:r>
              <a:t/>
            </a:r>
            <a:endParaRPr/>
          </a:p>
        </p:txBody>
      </p:sp>
      <p:pic>
        <p:nvPicPr>
          <p:cNvPr id="149" name="Google Shape;149;p13"/>
          <p:cNvPicPr preferRelativeResize="0"/>
          <p:nvPr/>
        </p:nvPicPr>
        <p:blipFill rotWithShape="1">
          <a:blip r:embed="rId3">
            <a:alphaModFix/>
          </a:blip>
          <a:srcRect b="0" l="0" r="0" t="0"/>
          <a:stretch/>
        </p:blipFill>
        <p:spPr>
          <a:xfrm>
            <a:off x="609600" y="593725"/>
            <a:ext cx="7467600" cy="32547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nvSpPr>
        <p:spPr>
          <a:xfrm>
            <a:off x="228600" y="136525"/>
            <a:ext cx="2570479"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800">
                <a:solidFill>
                  <a:srgbClr val="CC0000"/>
                </a:solidFill>
                <a:latin typeface="Calibri"/>
                <a:ea typeface="Calibri"/>
                <a:cs typeface="Calibri"/>
                <a:sym typeface="Calibri"/>
              </a:rPr>
              <a:t>EDA (continued)</a:t>
            </a:r>
            <a:endParaRPr b="1" sz="2800">
              <a:solidFill>
                <a:schemeClr val="dk1"/>
              </a:solidFill>
              <a:latin typeface="Calibri"/>
              <a:ea typeface="Calibri"/>
              <a:cs typeface="Calibri"/>
              <a:sym typeface="Calibri"/>
            </a:endParaRPr>
          </a:p>
        </p:txBody>
      </p:sp>
      <p:sp>
        <p:nvSpPr>
          <p:cNvPr id="155" name="Google Shape;155;p14"/>
          <p:cNvSpPr txBox="1"/>
          <p:nvPr/>
        </p:nvSpPr>
        <p:spPr>
          <a:xfrm>
            <a:off x="228600" y="3717925"/>
            <a:ext cx="8077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Conclusion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From the above bar graph we can easly interpret the 10 products of the total sales.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Few of them are like dotcom postage, regency cake stand 3 tier,  paper craft little birdie etc.</a:t>
            </a:r>
            <a:endParaRPr sz="1800">
              <a:solidFill>
                <a:schemeClr val="dk1"/>
              </a:solidFill>
              <a:latin typeface="Calibri"/>
              <a:ea typeface="Calibri"/>
              <a:cs typeface="Calibri"/>
              <a:sym typeface="Calibri"/>
            </a:endParaRPr>
          </a:p>
        </p:txBody>
      </p:sp>
      <p:pic>
        <p:nvPicPr>
          <p:cNvPr id="156" name="Google Shape;156;p14"/>
          <p:cNvPicPr preferRelativeResize="0"/>
          <p:nvPr/>
        </p:nvPicPr>
        <p:blipFill rotWithShape="1">
          <a:blip r:embed="rId3">
            <a:alphaModFix/>
          </a:blip>
          <a:srcRect b="0" l="0" r="0" t="0"/>
          <a:stretch/>
        </p:blipFill>
        <p:spPr>
          <a:xfrm>
            <a:off x="609600" y="669925"/>
            <a:ext cx="7062788" cy="318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78739" y="234772"/>
            <a:ext cx="4121785"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FEATURE ENGINEERING</a:t>
            </a:r>
            <a:endParaRPr/>
          </a:p>
        </p:txBody>
      </p:sp>
      <p:sp>
        <p:nvSpPr>
          <p:cNvPr id="162" name="Google Shape;162;p15"/>
          <p:cNvSpPr txBox="1"/>
          <p:nvPr/>
        </p:nvSpPr>
        <p:spPr>
          <a:xfrm>
            <a:off x="194563" y="864210"/>
            <a:ext cx="7992745" cy="3495675"/>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202020"/>
              </a:buClr>
              <a:buSzPts val="1800"/>
              <a:buFont typeface="Arial"/>
              <a:buChar char="●"/>
            </a:pPr>
            <a:r>
              <a:rPr lang="en-US" sz="1800">
                <a:solidFill>
                  <a:srgbClr val="202020"/>
                </a:solidFill>
                <a:latin typeface="Times New Roman"/>
                <a:ea typeface="Times New Roman"/>
                <a:cs typeface="Times New Roman"/>
                <a:sym typeface="Times New Roman"/>
              </a:rPr>
              <a:t>Feature engineering is the process of selecting, manipulating, and transforming raw</a:t>
            </a:r>
            <a:endParaRPr sz="1800">
              <a:solidFill>
                <a:schemeClr val="dk1"/>
              </a:solidFill>
              <a:latin typeface="Times New Roman"/>
              <a:ea typeface="Times New Roman"/>
              <a:cs typeface="Times New Roman"/>
              <a:sym typeface="Times New Roman"/>
            </a:endParaRPr>
          </a:p>
          <a:p>
            <a:pPr indent="0" lvl="0" marL="354330" marR="0" rtl="0" algn="l">
              <a:lnSpc>
                <a:spcPct val="100000"/>
              </a:lnSpc>
              <a:spcBef>
                <a:spcPts val="310"/>
              </a:spcBef>
              <a:spcAft>
                <a:spcPts val="0"/>
              </a:spcAft>
              <a:buNone/>
            </a:pPr>
            <a:r>
              <a:rPr lang="en-US" sz="1800">
                <a:solidFill>
                  <a:srgbClr val="202020"/>
                </a:solidFill>
                <a:latin typeface="Times New Roman"/>
                <a:ea typeface="Times New Roman"/>
                <a:cs typeface="Times New Roman"/>
                <a:sym typeface="Times New Roman"/>
              </a:rPr>
              <a:t>data into features that can be used in supervised learning.</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2400">
              <a:solidFill>
                <a:schemeClr val="dk1"/>
              </a:solidFill>
              <a:latin typeface="Times New Roman"/>
              <a:ea typeface="Times New Roman"/>
              <a:cs typeface="Times New Roman"/>
              <a:sym typeface="Times New Roman"/>
            </a:endParaRPr>
          </a:p>
          <a:p>
            <a:pPr indent="-342265" lvl="0" marL="354330" marR="0" rtl="0" algn="l">
              <a:lnSpc>
                <a:spcPct val="100000"/>
              </a:lnSpc>
              <a:spcBef>
                <a:spcPts val="0"/>
              </a:spcBef>
              <a:spcAft>
                <a:spcPts val="0"/>
              </a:spcAft>
              <a:buClr>
                <a:srgbClr val="202020"/>
              </a:buClr>
              <a:buSzPts val="1800"/>
              <a:buFont typeface="Arial"/>
              <a:buChar char="●"/>
            </a:pPr>
            <a:r>
              <a:rPr lang="en-US" sz="1800">
                <a:solidFill>
                  <a:srgbClr val="202020"/>
                </a:solidFill>
                <a:latin typeface="Times New Roman"/>
                <a:ea typeface="Times New Roman"/>
                <a:cs typeface="Times New Roman"/>
                <a:sym typeface="Times New Roman"/>
              </a:rPr>
              <a:t>Feature Engineering consists of various process :</a:t>
            </a:r>
            <a:endParaRPr sz="1800">
              <a:solidFill>
                <a:schemeClr val="dk1"/>
              </a:solidFill>
              <a:latin typeface="Times New Roman"/>
              <a:ea typeface="Times New Roman"/>
              <a:cs typeface="Times New Roman"/>
              <a:sym typeface="Times New Roman"/>
            </a:endParaRPr>
          </a:p>
          <a:p>
            <a:pPr indent="-323215" lvl="1" marL="676910" marR="0" rtl="0" algn="l">
              <a:lnSpc>
                <a:spcPct val="100000"/>
              </a:lnSpc>
              <a:spcBef>
                <a:spcPts val="340"/>
              </a:spcBef>
              <a:spcAft>
                <a:spcPts val="0"/>
              </a:spcAft>
              <a:buClr>
                <a:srgbClr val="202020"/>
              </a:buClr>
              <a:buSzPts val="1800"/>
              <a:buFont typeface="Times New Roman"/>
              <a:buAutoNum type="arabicParenBoth"/>
            </a:pPr>
            <a:r>
              <a:rPr b="0" i="0" lang="en-US" sz="1800" u="none" cap="none" strike="noStrike">
                <a:solidFill>
                  <a:srgbClr val="202020"/>
                </a:solidFill>
                <a:latin typeface="Times New Roman"/>
                <a:ea typeface="Times New Roman"/>
                <a:cs typeface="Times New Roman"/>
                <a:sym typeface="Times New Roman"/>
              </a:rPr>
              <a:t>Feature Creation (2) Transformation (3) Feature Extraction</a:t>
            </a:r>
            <a:endParaRPr b="0" i="0" sz="1800" u="none" cap="none" strike="noStrike">
              <a:solidFill>
                <a:schemeClr val="dk1"/>
              </a:solidFill>
              <a:latin typeface="Times New Roman"/>
              <a:ea typeface="Times New Roman"/>
              <a:cs typeface="Times New Roman"/>
              <a:sym typeface="Times New Roman"/>
            </a:endParaRPr>
          </a:p>
          <a:p>
            <a:pPr indent="-342265" lvl="0" marL="354330" marR="0" rtl="0" algn="l">
              <a:lnSpc>
                <a:spcPct val="100000"/>
              </a:lnSpc>
              <a:spcBef>
                <a:spcPts val="315"/>
              </a:spcBef>
              <a:spcAft>
                <a:spcPts val="0"/>
              </a:spcAft>
              <a:buClr>
                <a:srgbClr val="202020"/>
              </a:buClr>
              <a:buSzPts val="1800"/>
              <a:buFont typeface="Times New Roman"/>
              <a:buAutoNum type="arabicParenBoth"/>
            </a:pPr>
            <a:r>
              <a:rPr b="1" lang="en-US" sz="1800">
                <a:solidFill>
                  <a:srgbClr val="202020"/>
                </a:solidFill>
                <a:latin typeface="Times New Roman"/>
                <a:ea typeface="Times New Roman"/>
                <a:cs typeface="Times New Roman"/>
                <a:sym typeface="Times New Roman"/>
              </a:rPr>
              <a:t>Feature Extraction</a:t>
            </a:r>
            <a:r>
              <a:rPr lang="en-US" sz="1800">
                <a:solidFill>
                  <a:srgbClr val="202020"/>
                </a:solidFill>
                <a:latin typeface="Times New Roman"/>
                <a:ea typeface="Times New Roman"/>
                <a:cs typeface="Times New Roman"/>
                <a:sym typeface="Times New Roman"/>
              </a:rPr>
              <a:t>: Feature extraction is the process of extracting features from a</a:t>
            </a:r>
            <a:endParaRPr sz="1800">
              <a:solidFill>
                <a:schemeClr val="dk1"/>
              </a:solidFill>
              <a:latin typeface="Times New Roman"/>
              <a:ea typeface="Times New Roman"/>
              <a:cs typeface="Times New Roman"/>
              <a:sym typeface="Times New Roman"/>
            </a:endParaRPr>
          </a:p>
          <a:p>
            <a:pPr indent="0" lvl="0" marL="354330" marR="0" rtl="0" algn="l">
              <a:lnSpc>
                <a:spcPct val="100000"/>
              </a:lnSpc>
              <a:spcBef>
                <a:spcPts val="335"/>
              </a:spcBef>
              <a:spcAft>
                <a:spcPts val="0"/>
              </a:spcAft>
              <a:buNone/>
            </a:pPr>
            <a:r>
              <a:rPr lang="en-US" sz="1800">
                <a:solidFill>
                  <a:srgbClr val="202020"/>
                </a:solidFill>
                <a:latin typeface="Times New Roman"/>
                <a:ea typeface="Times New Roman"/>
                <a:cs typeface="Times New Roman"/>
                <a:sym typeface="Times New Roman"/>
              </a:rPr>
              <a:t>data set to identify useful information.</a:t>
            </a:r>
            <a:endParaRPr sz="1800">
              <a:solidFill>
                <a:schemeClr val="dk1"/>
              </a:solidFill>
              <a:latin typeface="Times New Roman"/>
              <a:ea typeface="Times New Roman"/>
              <a:cs typeface="Times New Roman"/>
              <a:sym typeface="Times New Roman"/>
            </a:endParaRPr>
          </a:p>
          <a:p>
            <a:pPr indent="-342265" lvl="0" marL="354330" marR="0" rtl="0" algn="l">
              <a:lnSpc>
                <a:spcPct val="100000"/>
              </a:lnSpc>
              <a:spcBef>
                <a:spcPts val="315"/>
              </a:spcBef>
              <a:spcAft>
                <a:spcPts val="0"/>
              </a:spcAft>
              <a:buClr>
                <a:srgbClr val="202020"/>
              </a:buClr>
              <a:buSzPts val="1800"/>
              <a:buFont typeface="Times New Roman"/>
              <a:buAutoNum type="arabicParenBoth" startAt="2"/>
            </a:pPr>
            <a:r>
              <a:rPr b="1" lang="en-US" sz="1800">
                <a:solidFill>
                  <a:srgbClr val="202020"/>
                </a:solidFill>
                <a:latin typeface="Times New Roman"/>
                <a:ea typeface="Times New Roman"/>
                <a:cs typeface="Times New Roman"/>
                <a:sym typeface="Times New Roman"/>
              </a:rPr>
              <a:t>Feature Creation</a:t>
            </a:r>
            <a:r>
              <a:rPr lang="en-US" sz="1800">
                <a:solidFill>
                  <a:srgbClr val="202020"/>
                </a:solidFill>
                <a:latin typeface="Times New Roman"/>
                <a:ea typeface="Times New Roman"/>
                <a:cs typeface="Times New Roman"/>
                <a:sym typeface="Times New Roman"/>
              </a:rPr>
              <a:t>: Creating features involves creating new variables which will be</a:t>
            </a:r>
            <a:endParaRPr sz="1800">
              <a:solidFill>
                <a:schemeClr val="dk1"/>
              </a:solidFill>
              <a:latin typeface="Times New Roman"/>
              <a:ea typeface="Times New Roman"/>
              <a:cs typeface="Times New Roman"/>
              <a:sym typeface="Times New Roman"/>
            </a:endParaRPr>
          </a:p>
          <a:p>
            <a:pPr indent="0" lvl="0" marL="354330" marR="0" rtl="0" algn="l">
              <a:lnSpc>
                <a:spcPct val="100000"/>
              </a:lnSpc>
              <a:spcBef>
                <a:spcPts val="335"/>
              </a:spcBef>
              <a:spcAft>
                <a:spcPts val="0"/>
              </a:spcAft>
              <a:buNone/>
            </a:pPr>
            <a:r>
              <a:rPr lang="en-US" sz="1800">
                <a:solidFill>
                  <a:srgbClr val="202020"/>
                </a:solidFill>
                <a:latin typeface="Times New Roman"/>
                <a:ea typeface="Times New Roman"/>
                <a:cs typeface="Times New Roman"/>
                <a:sym typeface="Times New Roman"/>
              </a:rPr>
              <a:t>most helpful for our model.</a:t>
            </a:r>
            <a:endParaRPr sz="1800">
              <a:solidFill>
                <a:schemeClr val="dk1"/>
              </a:solidFill>
              <a:latin typeface="Times New Roman"/>
              <a:ea typeface="Times New Roman"/>
              <a:cs typeface="Times New Roman"/>
              <a:sym typeface="Times New Roman"/>
            </a:endParaRPr>
          </a:p>
          <a:p>
            <a:pPr indent="-342265" lvl="0" marL="354330" marR="462280" rtl="0" algn="l">
              <a:lnSpc>
                <a:spcPct val="138888"/>
              </a:lnSpc>
              <a:spcBef>
                <a:spcPts val="114"/>
              </a:spcBef>
              <a:spcAft>
                <a:spcPts val="0"/>
              </a:spcAft>
              <a:buClr>
                <a:srgbClr val="202020"/>
              </a:buClr>
              <a:buSzPts val="1800"/>
              <a:buFont typeface="Times New Roman"/>
              <a:buAutoNum type="arabicParenBoth" startAt="3"/>
            </a:pPr>
            <a:r>
              <a:rPr b="1" lang="en-US" sz="1800">
                <a:solidFill>
                  <a:srgbClr val="202020"/>
                </a:solidFill>
                <a:latin typeface="Times New Roman"/>
                <a:ea typeface="Times New Roman"/>
                <a:cs typeface="Times New Roman"/>
                <a:sym typeface="Times New Roman"/>
              </a:rPr>
              <a:t>Transformations</a:t>
            </a:r>
            <a:r>
              <a:rPr lang="en-US" sz="1800">
                <a:solidFill>
                  <a:srgbClr val="202020"/>
                </a:solidFill>
                <a:latin typeface="Times New Roman"/>
                <a:ea typeface="Times New Roman"/>
                <a:cs typeface="Times New Roman"/>
                <a:sym typeface="Times New Roman"/>
              </a:rPr>
              <a:t>: Feature transformation is simply a function that transforms  features from one representation to another.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78738" y="66801"/>
            <a:ext cx="6703061" cy="444352"/>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FEATURE  SCALING</a:t>
            </a:r>
            <a:endParaRPr b="1">
              <a:latin typeface="Calibri"/>
              <a:ea typeface="Calibri"/>
              <a:cs typeface="Calibri"/>
              <a:sym typeface="Calibri"/>
            </a:endParaRPr>
          </a:p>
        </p:txBody>
      </p:sp>
      <p:pic>
        <p:nvPicPr>
          <p:cNvPr id="168" name="Google Shape;168;p16"/>
          <p:cNvPicPr preferRelativeResize="0"/>
          <p:nvPr/>
        </p:nvPicPr>
        <p:blipFill rotWithShape="1">
          <a:blip r:embed="rId3">
            <a:alphaModFix/>
          </a:blip>
          <a:srcRect b="0" l="0" r="0" t="0"/>
          <a:stretch/>
        </p:blipFill>
        <p:spPr>
          <a:xfrm>
            <a:off x="228600" y="898525"/>
            <a:ext cx="6191250" cy="2019300"/>
          </a:xfrm>
          <a:prstGeom prst="rect">
            <a:avLst/>
          </a:prstGeom>
          <a:noFill/>
          <a:ln>
            <a:noFill/>
          </a:ln>
        </p:spPr>
      </p:pic>
      <p:pic>
        <p:nvPicPr>
          <p:cNvPr id="169" name="Google Shape;169;p16"/>
          <p:cNvPicPr preferRelativeResize="0"/>
          <p:nvPr/>
        </p:nvPicPr>
        <p:blipFill rotWithShape="1">
          <a:blip r:embed="rId4">
            <a:alphaModFix/>
          </a:blip>
          <a:srcRect b="0" l="0" r="0" t="0"/>
          <a:stretch/>
        </p:blipFill>
        <p:spPr>
          <a:xfrm>
            <a:off x="152400" y="593725"/>
            <a:ext cx="8591550" cy="219075"/>
          </a:xfrm>
          <a:prstGeom prst="rect">
            <a:avLst/>
          </a:prstGeom>
          <a:noFill/>
          <a:ln>
            <a:noFill/>
          </a:ln>
        </p:spPr>
      </p:pic>
      <p:pic>
        <p:nvPicPr>
          <p:cNvPr id="170" name="Google Shape;170;p16"/>
          <p:cNvPicPr preferRelativeResize="0"/>
          <p:nvPr/>
        </p:nvPicPr>
        <p:blipFill rotWithShape="1">
          <a:blip r:embed="rId5">
            <a:alphaModFix/>
          </a:blip>
          <a:srcRect b="0" l="0" r="0" t="0"/>
          <a:stretch/>
        </p:blipFill>
        <p:spPr>
          <a:xfrm>
            <a:off x="228600" y="3035300"/>
            <a:ext cx="6191250" cy="2114550"/>
          </a:xfrm>
          <a:prstGeom prst="rect">
            <a:avLst/>
          </a:prstGeom>
          <a:noFill/>
          <a:ln>
            <a:noFill/>
          </a:ln>
        </p:spPr>
      </p:pic>
      <p:pic>
        <p:nvPicPr>
          <p:cNvPr id="171" name="Google Shape;171;p16"/>
          <p:cNvPicPr preferRelativeResize="0"/>
          <p:nvPr/>
        </p:nvPicPr>
        <p:blipFill rotWithShape="1">
          <a:blip r:embed="rId6">
            <a:alphaModFix/>
          </a:blip>
          <a:srcRect b="0" l="0" r="0" t="0"/>
          <a:stretch/>
        </p:blipFill>
        <p:spPr>
          <a:xfrm>
            <a:off x="457200" y="2879725"/>
            <a:ext cx="7038975" cy="18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78739" y="66801"/>
            <a:ext cx="8227061" cy="444352"/>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FEATURE  SCALING(continued)</a:t>
            </a:r>
            <a:endParaRPr/>
          </a:p>
        </p:txBody>
      </p:sp>
      <p:sp>
        <p:nvSpPr>
          <p:cNvPr id="177" name="Google Shape;177;p17"/>
          <p:cNvSpPr txBox="1"/>
          <p:nvPr/>
        </p:nvSpPr>
        <p:spPr>
          <a:xfrm>
            <a:off x="228600" y="3336925"/>
            <a:ext cx="8458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Conclusion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Since, all the features like Recency, Frequency and Monetary value are within varying ranges of values, we need to standardize them.</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 addition, the feature like "Monetary value" can take a very large range of values.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So, to standardize all the inputs features, we apply log transform, so that the input to our clustering algorithm is a set of well scaled and transformed features.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7"/>
          <p:cNvPicPr preferRelativeResize="0"/>
          <p:nvPr/>
        </p:nvPicPr>
        <p:blipFill rotWithShape="1">
          <a:blip r:embed="rId3">
            <a:alphaModFix/>
          </a:blip>
          <a:srcRect b="0" l="0" r="0" t="0"/>
          <a:stretch/>
        </p:blipFill>
        <p:spPr>
          <a:xfrm>
            <a:off x="457200" y="1203325"/>
            <a:ext cx="5934075" cy="2057400"/>
          </a:xfrm>
          <a:prstGeom prst="rect">
            <a:avLst/>
          </a:prstGeom>
          <a:noFill/>
          <a:ln>
            <a:noFill/>
          </a:ln>
        </p:spPr>
      </p:pic>
      <p:pic>
        <p:nvPicPr>
          <p:cNvPr id="179" name="Google Shape;179;p17"/>
          <p:cNvPicPr preferRelativeResize="0"/>
          <p:nvPr/>
        </p:nvPicPr>
        <p:blipFill rotWithShape="1">
          <a:blip r:embed="rId4">
            <a:alphaModFix/>
          </a:blip>
          <a:srcRect b="0" l="0" r="0" t="0"/>
          <a:stretch/>
        </p:blipFill>
        <p:spPr>
          <a:xfrm>
            <a:off x="228600" y="822325"/>
            <a:ext cx="7038975" cy="285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78739" y="66801"/>
            <a:ext cx="7517130"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latin typeface="Calibri"/>
                <a:ea typeface="Calibri"/>
                <a:cs typeface="Calibri"/>
                <a:sym typeface="Calibri"/>
              </a:rPr>
              <a:t>EDA (Cont…)</a:t>
            </a:r>
            <a:endParaRPr b="1">
              <a:latin typeface="Calibri"/>
              <a:ea typeface="Calibri"/>
              <a:cs typeface="Calibri"/>
              <a:sym typeface="Calibri"/>
            </a:endParaRPr>
          </a:p>
        </p:txBody>
      </p:sp>
      <p:sp>
        <p:nvSpPr>
          <p:cNvPr id="185" name="Google Shape;185;p18"/>
          <p:cNvSpPr/>
          <p:nvPr/>
        </p:nvSpPr>
        <p:spPr>
          <a:xfrm>
            <a:off x="2362200" y="365125"/>
            <a:ext cx="5334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Visualizing the relationship between R, F and M:</a:t>
            </a:r>
            <a:endParaRPr sz="1800">
              <a:solidFill>
                <a:schemeClr val="dk1"/>
              </a:solidFill>
              <a:latin typeface="Calibri"/>
              <a:ea typeface="Calibri"/>
              <a:cs typeface="Calibri"/>
              <a:sym typeface="Calibri"/>
            </a:endParaRPr>
          </a:p>
        </p:txBody>
      </p:sp>
      <p:pic>
        <p:nvPicPr>
          <p:cNvPr id="186" name="Google Shape;186;p18"/>
          <p:cNvPicPr preferRelativeResize="0"/>
          <p:nvPr/>
        </p:nvPicPr>
        <p:blipFill rotWithShape="1">
          <a:blip r:embed="rId3">
            <a:alphaModFix/>
          </a:blip>
          <a:srcRect b="0" l="0" r="0" t="0"/>
          <a:stretch/>
        </p:blipFill>
        <p:spPr>
          <a:xfrm>
            <a:off x="2590800" y="669925"/>
            <a:ext cx="4138611" cy="3266939"/>
          </a:xfrm>
          <a:prstGeom prst="rect">
            <a:avLst/>
          </a:prstGeom>
          <a:noFill/>
          <a:ln>
            <a:noFill/>
          </a:ln>
        </p:spPr>
      </p:pic>
      <p:sp>
        <p:nvSpPr>
          <p:cNvPr id="187" name="Google Shape;187;p18"/>
          <p:cNvSpPr/>
          <p:nvPr/>
        </p:nvSpPr>
        <p:spPr>
          <a:xfrm>
            <a:off x="152400" y="3672522"/>
            <a:ext cx="86106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Conclusion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Customers who recently bought items, are also the ones who buy more freqently and place high value orders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Customers who transacted long time ago, also place lower valued orders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Customers who buy occasionally, do not tend to buy expensive items</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457200" y="517525"/>
            <a:ext cx="2438400" cy="444994"/>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1" lang="en-US">
                <a:latin typeface="Arial"/>
                <a:ea typeface="Arial"/>
                <a:cs typeface="Arial"/>
                <a:sym typeface="Arial"/>
              </a:rPr>
              <a:t>CONTENTS</a:t>
            </a:r>
            <a:endParaRPr/>
          </a:p>
        </p:txBody>
      </p:sp>
      <p:sp>
        <p:nvSpPr>
          <p:cNvPr id="56" name="Google Shape;56;p2"/>
          <p:cNvSpPr txBox="1"/>
          <p:nvPr/>
        </p:nvSpPr>
        <p:spPr>
          <a:xfrm>
            <a:off x="485343" y="1033755"/>
            <a:ext cx="4464600" cy="3197100"/>
          </a:xfrm>
          <a:prstGeom prst="rect">
            <a:avLst/>
          </a:prstGeom>
          <a:noFill/>
          <a:ln>
            <a:noFill/>
          </a:ln>
        </p:spPr>
        <p:txBody>
          <a:bodyPr anchorCtr="0" anchor="t" bIns="0" lIns="0" spcFirstLastPara="1" rIns="0" wrap="square" tIns="52050">
            <a:spAutoFit/>
          </a:bodyPr>
          <a:lstStyle/>
          <a:p>
            <a:pPr indent="-342265" lvl="0" marL="354330" marR="0" rtl="0" algn="l">
              <a:lnSpc>
                <a:spcPct val="100000"/>
              </a:lnSpc>
              <a:spcBef>
                <a:spcPts val="0"/>
              </a:spcBef>
              <a:spcAft>
                <a:spcPts val="0"/>
              </a:spcAft>
              <a:buClr>
                <a:srgbClr val="202020"/>
              </a:buClr>
              <a:buSzPts val="1800"/>
              <a:buFont typeface="Arial"/>
              <a:buChar char="●"/>
            </a:pPr>
            <a:r>
              <a:rPr lang="en-US" sz="1800">
                <a:solidFill>
                  <a:srgbClr val="202020"/>
                </a:solidFill>
                <a:latin typeface="Calibri"/>
                <a:ea typeface="Calibri"/>
                <a:cs typeface="Calibri"/>
                <a:sym typeface="Calibri"/>
              </a:rPr>
              <a:t>Introduction</a:t>
            </a:r>
            <a:endParaRPr sz="1800">
              <a:solidFill>
                <a:schemeClr val="dk1"/>
              </a:solidFill>
              <a:latin typeface="Calibri"/>
              <a:ea typeface="Calibri"/>
              <a:cs typeface="Calibri"/>
              <a:sym typeface="Calibri"/>
            </a:endParaRPr>
          </a:p>
          <a:p>
            <a:pPr indent="-342265" lvl="0" marL="354330" marR="0" rtl="0" algn="l">
              <a:lnSpc>
                <a:spcPct val="100000"/>
              </a:lnSpc>
              <a:spcBef>
                <a:spcPts val="310"/>
              </a:spcBef>
              <a:spcAft>
                <a:spcPts val="0"/>
              </a:spcAft>
              <a:buClr>
                <a:srgbClr val="202020"/>
              </a:buClr>
              <a:buSzPts val="1800"/>
              <a:buFont typeface="Arial"/>
              <a:buChar char="●"/>
            </a:pPr>
            <a:r>
              <a:rPr lang="en-US" sz="1800">
                <a:solidFill>
                  <a:srgbClr val="202020"/>
                </a:solidFill>
                <a:latin typeface="Calibri"/>
                <a:ea typeface="Calibri"/>
                <a:cs typeface="Calibri"/>
                <a:sym typeface="Calibri"/>
              </a:rPr>
              <a:t>Problem Statement</a:t>
            </a:r>
            <a:endParaRPr sz="1800">
              <a:solidFill>
                <a:schemeClr val="dk1"/>
              </a:solidFill>
              <a:latin typeface="Calibri"/>
              <a:ea typeface="Calibri"/>
              <a:cs typeface="Calibri"/>
              <a:sym typeface="Calibri"/>
            </a:endParaRPr>
          </a:p>
          <a:p>
            <a:pPr indent="-342265" lvl="0" marL="354330" marR="0" rtl="0" algn="l">
              <a:lnSpc>
                <a:spcPct val="100000"/>
              </a:lnSpc>
              <a:spcBef>
                <a:spcPts val="340"/>
              </a:spcBef>
              <a:spcAft>
                <a:spcPts val="0"/>
              </a:spcAft>
              <a:buClr>
                <a:srgbClr val="202020"/>
              </a:buClr>
              <a:buSzPts val="1800"/>
              <a:buFont typeface="Arial"/>
              <a:buChar char="●"/>
            </a:pPr>
            <a:r>
              <a:rPr lang="en-US" sz="1800">
                <a:solidFill>
                  <a:srgbClr val="202020"/>
                </a:solidFill>
                <a:latin typeface="Calibri"/>
                <a:ea typeface="Calibri"/>
                <a:cs typeface="Calibri"/>
                <a:sym typeface="Calibri"/>
              </a:rPr>
              <a:t>Methodology</a:t>
            </a:r>
            <a:endParaRPr sz="1800">
              <a:solidFill>
                <a:schemeClr val="dk1"/>
              </a:solidFill>
              <a:latin typeface="Calibri"/>
              <a:ea typeface="Calibri"/>
              <a:cs typeface="Calibri"/>
              <a:sym typeface="Calibri"/>
            </a:endParaRPr>
          </a:p>
          <a:p>
            <a:pPr indent="-323215" lvl="1" marL="1134110" marR="0" rtl="0" algn="l">
              <a:lnSpc>
                <a:spcPct val="100000"/>
              </a:lnSpc>
              <a:spcBef>
                <a:spcPts val="315"/>
              </a:spcBef>
              <a:spcAft>
                <a:spcPts val="0"/>
              </a:spcAft>
              <a:buClr>
                <a:srgbClr val="202020"/>
              </a:buClr>
              <a:buSzPts val="1800"/>
              <a:buFont typeface="Calibri"/>
              <a:buAutoNum type="arabicParenBoth"/>
            </a:pPr>
            <a:r>
              <a:rPr b="0" i="0" lang="en-US" sz="1800" u="none" cap="none" strike="noStrike">
                <a:solidFill>
                  <a:srgbClr val="202020"/>
                </a:solidFill>
                <a:latin typeface="Calibri"/>
                <a:ea typeface="Calibri"/>
                <a:cs typeface="Calibri"/>
                <a:sym typeface="Calibri"/>
              </a:rPr>
              <a:t>Loading the data</a:t>
            </a:r>
            <a:endParaRPr b="0" i="0" sz="1800" u="none" cap="none" strike="noStrike">
              <a:solidFill>
                <a:srgbClr val="202020"/>
              </a:solidFill>
              <a:latin typeface="Calibri"/>
              <a:ea typeface="Calibri"/>
              <a:cs typeface="Calibri"/>
              <a:sym typeface="Calibri"/>
            </a:endParaRPr>
          </a:p>
          <a:p>
            <a:pPr indent="-323215" lvl="1" marL="1134110" marR="0" rtl="0" algn="l">
              <a:lnSpc>
                <a:spcPct val="100000"/>
              </a:lnSpc>
              <a:spcBef>
                <a:spcPts val="315"/>
              </a:spcBef>
              <a:spcAft>
                <a:spcPts val="0"/>
              </a:spcAft>
              <a:buClr>
                <a:srgbClr val="202020"/>
              </a:buClr>
              <a:buSzPts val="1800"/>
              <a:buFont typeface="Calibri"/>
              <a:buAutoNum type="arabicParenBoth"/>
            </a:pPr>
            <a:r>
              <a:rPr lang="en-US" sz="1800">
                <a:solidFill>
                  <a:srgbClr val="202020"/>
                </a:solidFill>
                <a:latin typeface="Calibri"/>
                <a:ea typeface="Calibri"/>
                <a:cs typeface="Calibri"/>
                <a:sym typeface="Calibri"/>
              </a:rPr>
              <a:t>Hypothesis Testing</a:t>
            </a:r>
            <a:endParaRPr sz="1800">
              <a:solidFill>
                <a:srgbClr val="202020"/>
              </a:solidFill>
              <a:latin typeface="Calibri"/>
              <a:ea typeface="Calibri"/>
              <a:cs typeface="Calibri"/>
              <a:sym typeface="Calibri"/>
            </a:endParaRPr>
          </a:p>
          <a:p>
            <a:pPr indent="-323215" lvl="1" marL="1134110" marR="0" rtl="0" algn="l">
              <a:lnSpc>
                <a:spcPct val="100000"/>
              </a:lnSpc>
              <a:spcBef>
                <a:spcPts val="335"/>
              </a:spcBef>
              <a:spcAft>
                <a:spcPts val="0"/>
              </a:spcAft>
              <a:buClr>
                <a:srgbClr val="202020"/>
              </a:buClr>
              <a:buSzPts val="1800"/>
              <a:buFont typeface="Calibri"/>
              <a:buAutoNum type="arabicParenBoth"/>
            </a:pPr>
            <a:r>
              <a:rPr b="0" i="0" lang="en-US" sz="1800" u="none" cap="none" strike="noStrike">
                <a:solidFill>
                  <a:srgbClr val="202020"/>
                </a:solidFill>
                <a:latin typeface="Calibri"/>
                <a:ea typeface="Calibri"/>
                <a:cs typeface="Calibri"/>
                <a:sym typeface="Calibri"/>
              </a:rPr>
              <a:t>Exploratory Data Analysis</a:t>
            </a:r>
            <a:endParaRPr b="0" i="0" sz="1800" u="none" cap="none" strike="noStrike">
              <a:solidFill>
                <a:schemeClr val="dk1"/>
              </a:solidFill>
              <a:latin typeface="Calibri"/>
              <a:ea typeface="Calibri"/>
              <a:cs typeface="Calibri"/>
              <a:sym typeface="Calibri"/>
            </a:endParaRPr>
          </a:p>
          <a:p>
            <a:pPr indent="-323215" lvl="1" marL="1134110" marR="0" rtl="0" algn="l">
              <a:lnSpc>
                <a:spcPct val="100000"/>
              </a:lnSpc>
              <a:spcBef>
                <a:spcPts val="315"/>
              </a:spcBef>
              <a:spcAft>
                <a:spcPts val="0"/>
              </a:spcAft>
              <a:buClr>
                <a:srgbClr val="202020"/>
              </a:buClr>
              <a:buSzPts val="1800"/>
              <a:buFont typeface="Calibri"/>
              <a:buAutoNum type="arabicParenBoth"/>
            </a:pPr>
            <a:r>
              <a:rPr b="0" i="0" lang="en-US" sz="1800" u="none" cap="none" strike="noStrike">
                <a:solidFill>
                  <a:srgbClr val="202020"/>
                </a:solidFill>
                <a:latin typeface="Calibri"/>
                <a:ea typeface="Calibri"/>
                <a:cs typeface="Calibri"/>
                <a:sym typeface="Calibri"/>
              </a:rPr>
              <a:t>Treating missing values and outliers</a:t>
            </a:r>
            <a:endParaRPr b="0" i="0" sz="1800" u="none" cap="none" strike="noStrike">
              <a:solidFill>
                <a:schemeClr val="dk1"/>
              </a:solidFill>
              <a:latin typeface="Calibri"/>
              <a:ea typeface="Calibri"/>
              <a:cs typeface="Calibri"/>
              <a:sym typeface="Calibri"/>
            </a:endParaRPr>
          </a:p>
          <a:p>
            <a:pPr indent="-323215" lvl="1" marL="1134110" marR="0" rtl="0" algn="l">
              <a:lnSpc>
                <a:spcPct val="100000"/>
              </a:lnSpc>
              <a:spcBef>
                <a:spcPts val="335"/>
              </a:spcBef>
              <a:spcAft>
                <a:spcPts val="0"/>
              </a:spcAft>
              <a:buClr>
                <a:srgbClr val="202020"/>
              </a:buClr>
              <a:buSzPts val="1800"/>
              <a:buFont typeface="Calibri"/>
              <a:buAutoNum type="arabicParenBoth"/>
            </a:pPr>
            <a:r>
              <a:rPr b="0" i="0" lang="en-US" sz="1800" u="none" cap="none" strike="noStrike">
                <a:solidFill>
                  <a:srgbClr val="202020"/>
                </a:solidFill>
                <a:latin typeface="Calibri"/>
                <a:ea typeface="Calibri"/>
                <a:cs typeface="Calibri"/>
                <a:sym typeface="Calibri"/>
              </a:rPr>
              <a:t>Feature engineering</a:t>
            </a:r>
            <a:endParaRPr b="0" i="0" sz="1800" u="none" cap="none" strike="noStrike">
              <a:solidFill>
                <a:schemeClr val="dk1"/>
              </a:solidFill>
              <a:latin typeface="Calibri"/>
              <a:ea typeface="Calibri"/>
              <a:cs typeface="Calibri"/>
              <a:sym typeface="Calibri"/>
            </a:endParaRPr>
          </a:p>
          <a:p>
            <a:pPr indent="-323215" lvl="1" marL="1134110" marR="0" rtl="0" algn="l">
              <a:lnSpc>
                <a:spcPct val="100000"/>
              </a:lnSpc>
              <a:spcBef>
                <a:spcPts val="335"/>
              </a:spcBef>
              <a:spcAft>
                <a:spcPts val="0"/>
              </a:spcAft>
              <a:buClr>
                <a:srgbClr val="202020"/>
              </a:buClr>
              <a:buSzPts val="1800"/>
              <a:buFont typeface="Calibri"/>
              <a:buAutoNum type="arabicParenBoth"/>
            </a:pPr>
            <a:r>
              <a:rPr b="0" i="0" lang="en-US" sz="1800" u="none" cap="none" strike="noStrike">
                <a:solidFill>
                  <a:srgbClr val="202020"/>
                </a:solidFill>
                <a:latin typeface="Calibri"/>
                <a:ea typeface="Calibri"/>
                <a:cs typeface="Calibri"/>
                <a:sym typeface="Calibri"/>
              </a:rPr>
              <a:t>Data Modeling</a:t>
            </a:r>
            <a:endParaRPr b="0" i="0" sz="1800" u="none" cap="none" strike="noStrike">
              <a:solidFill>
                <a:schemeClr val="dk1"/>
              </a:solidFill>
              <a:latin typeface="Calibri"/>
              <a:ea typeface="Calibri"/>
              <a:cs typeface="Calibri"/>
              <a:sym typeface="Calibri"/>
            </a:endParaRPr>
          </a:p>
          <a:p>
            <a:pPr indent="-342265" lvl="0" marL="354330" marR="0" rtl="0" algn="l">
              <a:lnSpc>
                <a:spcPct val="100000"/>
              </a:lnSpc>
              <a:spcBef>
                <a:spcPts val="315"/>
              </a:spcBef>
              <a:spcAft>
                <a:spcPts val="0"/>
              </a:spcAft>
              <a:buClr>
                <a:srgbClr val="202020"/>
              </a:buClr>
              <a:buSzPts val="1800"/>
              <a:buFont typeface="Arial"/>
              <a:buChar char="●"/>
            </a:pPr>
            <a:r>
              <a:rPr lang="en-US" sz="1800">
                <a:solidFill>
                  <a:srgbClr val="202020"/>
                </a:solidFill>
                <a:latin typeface="Calibri"/>
                <a:ea typeface="Calibri"/>
                <a:cs typeface="Calibri"/>
                <a:sym typeface="Calibri"/>
              </a:rPr>
              <a:t>Conclusion</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nvSpPr>
        <p:spPr>
          <a:xfrm>
            <a:off x="0" y="0"/>
            <a:ext cx="8586470" cy="442429"/>
          </a:xfrm>
          <a:prstGeom prst="rect">
            <a:avLst/>
          </a:prstGeom>
          <a:noFill/>
          <a:ln>
            <a:noFill/>
          </a:ln>
        </p:spPr>
        <p:txBody>
          <a:bodyPr anchorCtr="0" anchor="t" bIns="0" lIns="0" spcFirstLastPara="1" rIns="0" wrap="square" tIns="11425">
            <a:spAutoFit/>
          </a:bodyPr>
          <a:lstStyle/>
          <a:p>
            <a:pPr indent="0" lvl="0" marL="75565" marR="0" rtl="0" algn="l">
              <a:lnSpc>
                <a:spcPct val="100000"/>
              </a:lnSpc>
              <a:spcBef>
                <a:spcPts val="0"/>
              </a:spcBef>
              <a:spcAft>
                <a:spcPts val="0"/>
              </a:spcAft>
              <a:buNone/>
            </a:pPr>
            <a:r>
              <a:rPr b="1" lang="en-US" sz="2800">
                <a:solidFill>
                  <a:srgbClr val="CC0000"/>
                </a:solidFill>
                <a:latin typeface="Calibri"/>
                <a:ea typeface="Calibri"/>
                <a:cs typeface="Calibri"/>
                <a:sym typeface="Calibri"/>
              </a:rPr>
              <a:t>DATA MODELING</a:t>
            </a:r>
            <a:endParaRPr b="1" sz="2800">
              <a:solidFill>
                <a:srgbClr val="CC0000"/>
              </a:solidFill>
              <a:latin typeface="Calibri"/>
              <a:ea typeface="Calibri"/>
              <a:cs typeface="Calibri"/>
              <a:sym typeface="Calibri"/>
            </a:endParaRPr>
          </a:p>
        </p:txBody>
      </p:sp>
      <p:sp>
        <p:nvSpPr>
          <p:cNvPr id="193" name="Google Shape;193;p19"/>
          <p:cNvSpPr/>
          <p:nvPr/>
        </p:nvSpPr>
        <p:spPr>
          <a:xfrm>
            <a:off x="228600" y="517525"/>
            <a:ext cx="8915400" cy="45550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Silhouette analysis on K-Means Clustering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Silhouette analysis</a:t>
            </a:r>
            <a:r>
              <a:rPr lang="en-US" sz="1600">
                <a:solidFill>
                  <a:schemeClr val="dk1"/>
                </a:solidFill>
                <a:latin typeface="Calibri"/>
                <a:ea typeface="Calibri"/>
                <a:cs typeface="Calibri"/>
                <a:sym typeface="Calibri"/>
              </a:rPr>
              <a:t> can be used to study the separation distance between the resulting clusters, as a strategy to quantifying the quality of clustering via graphical tool to plot a measure of how tightly grouped the samples in the clusters are. The silhouette plot displays a measure of how close each point in one cluster is to points in the neighboring clusters and thus provides a way to assess parameters like number of clusters visually.</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Let's see below how our data perform for each K clusters groups (3, 5 and 7) in the silhouette score of each cluster, along with the center of each of the cluster discovered in the scatter plots, by amount recency and frequency.</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Silhouette Analysis</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p is the mean distance to the points in the nearest cluster that the data point is not a part of</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q is the mean intra-cluster distance to all the points in its own cluster.</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The value of the silhouette score range lies between -1 to 1.</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 score closer to 1 indicates that the data point is very similar to other data points in the cluster,</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 score closer to -1 indicates that the data point is not similar to the data points in its cluster.</a:t>
            </a:r>
            <a:endParaRPr sz="16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nvSpPr>
        <p:spPr>
          <a:xfrm>
            <a:off x="0" y="0"/>
            <a:ext cx="8586470" cy="442429"/>
          </a:xfrm>
          <a:prstGeom prst="rect">
            <a:avLst/>
          </a:prstGeom>
          <a:noFill/>
          <a:ln>
            <a:noFill/>
          </a:ln>
        </p:spPr>
        <p:txBody>
          <a:bodyPr anchorCtr="0" anchor="t" bIns="0" lIns="0" spcFirstLastPara="1" rIns="0" wrap="square" tIns="11425">
            <a:spAutoFit/>
          </a:bodyPr>
          <a:lstStyle/>
          <a:p>
            <a:pPr indent="0" lvl="0" marL="75565" marR="0" rtl="0" algn="l">
              <a:lnSpc>
                <a:spcPct val="100000"/>
              </a:lnSpc>
              <a:spcBef>
                <a:spcPts val="0"/>
              </a:spcBef>
              <a:spcAft>
                <a:spcPts val="0"/>
              </a:spcAft>
              <a:buNone/>
            </a:pPr>
            <a:r>
              <a:rPr b="1" lang="en-US" sz="2800">
                <a:solidFill>
                  <a:srgbClr val="CC0000"/>
                </a:solidFill>
                <a:latin typeface="Calibri"/>
                <a:ea typeface="Calibri"/>
                <a:cs typeface="Calibri"/>
                <a:sym typeface="Calibri"/>
              </a:rPr>
              <a:t>DATA MODELING</a:t>
            </a:r>
            <a:endParaRPr b="1" sz="2800">
              <a:solidFill>
                <a:srgbClr val="CC0000"/>
              </a:solidFill>
              <a:latin typeface="Calibri"/>
              <a:ea typeface="Calibri"/>
              <a:cs typeface="Calibri"/>
              <a:sym typeface="Calibri"/>
            </a:endParaRPr>
          </a:p>
        </p:txBody>
      </p:sp>
      <p:sp>
        <p:nvSpPr>
          <p:cNvPr id="199" name="Google Shape;199;p20"/>
          <p:cNvSpPr/>
          <p:nvPr/>
        </p:nvSpPr>
        <p:spPr>
          <a:xfrm>
            <a:off x="228600" y="669925"/>
            <a:ext cx="84582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Hierarchical Clustering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Hierarchical clustering involves creating clusters that have a predetermined ordering from top to bottom. For example, all files and folders on the hard disk are organized in a hierarchy. There are two types of hierarchical clustering,</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Divisive</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Agglomerative</a:t>
            </a:r>
            <a:endParaRPr sz="1800">
              <a:solidFill>
                <a:schemeClr val="dk1"/>
              </a:solidFill>
              <a:latin typeface="Calibri"/>
              <a:ea typeface="Calibri"/>
              <a:cs typeface="Calibri"/>
              <a:sym typeface="Calibri"/>
            </a:endParaRPr>
          </a:p>
        </p:txBody>
      </p:sp>
      <p:sp>
        <p:nvSpPr>
          <p:cNvPr id="200" name="Google Shape;200;p20"/>
          <p:cNvSpPr/>
          <p:nvPr/>
        </p:nvSpPr>
        <p:spPr>
          <a:xfrm>
            <a:off x="228600" y="2955925"/>
            <a:ext cx="8763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Single Linkage: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single linkage hierarchical clustering, the distance between two clusters is defined as the shortest distance between two points in each cluster. For example, the distance between clusters “r” and “s” to the left is equal to the length of the arrow between their two closest points.</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228600" y="136525"/>
            <a:ext cx="7517130"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latin typeface="Calibri"/>
                <a:ea typeface="Calibri"/>
                <a:cs typeface="Calibri"/>
                <a:sym typeface="Calibri"/>
              </a:rPr>
              <a:t>DATA MODELING (continued)</a:t>
            </a:r>
            <a:endParaRPr b="1">
              <a:latin typeface="Calibri"/>
              <a:ea typeface="Calibri"/>
              <a:cs typeface="Calibri"/>
              <a:sym typeface="Calibri"/>
            </a:endParaRPr>
          </a:p>
        </p:txBody>
      </p:sp>
      <p:pic>
        <p:nvPicPr>
          <p:cNvPr id="206" name="Google Shape;206;p21"/>
          <p:cNvPicPr preferRelativeResize="0"/>
          <p:nvPr/>
        </p:nvPicPr>
        <p:blipFill rotWithShape="1">
          <a:blip r:embed="rId3">
            <a:alphaModFix/>
          </a:blip>
          <a:srcRect b="0" l="0" r="0" t="0"/>
          <a:stretch/>
        </p:blipFill>
        <p:spPr>
          <a:xfrm>
            <a:off x="228600" y="898525"/>
            <a:ext cx="4364043" cy="3505199"/>
          </a:xfrm>
          <a:prstGeom prst="rect">
            <a:avLst/>
          </a:prstGeom>
          <a:noFill/>
          <a:ln>
            <a:noFill/>
          </a:ln>
        </p:spPr>
      </p:pic>
      <p:pic>
        <p:nvPicPr>
          <p:cNvPr id="207" name="Google Shape;207;p21"/>
          <p:cNvPicPr preferRelativeResize="0"/>
          <p:nvPr/>
        </p:nvPicPr>
        <p:blipFill rotWithShape="1">
          <a:blip r:embed="rId4">
            <a:alphaModFix/>
          </a:blip>
          <a:srcRect b="0" l="0" r="0" t="0"/>
          <a:stretch/>
        </p:blipFill>
        <p:spPr>
          <a:xfrm>
            <a:off x="4419600" y="898525"/>
            <a:ext cx="4425640" cy="342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304800" y="136525"/>
            <a:ext cx="4734560" cy="444994"/>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DATA MODELING (continued)</a:t>
            </a:r>
            <a:endParaRPr/>
          </a:p>
        </p:txBody>
      </p:sp>
      <p:pic>
        <p:nvPicPr>
          <p:cNvPr id="213" name="Google Shape;213;p22"/>
          <p:cNvPicPr preferRelativeResize="0"/>
          <p:nvPr/>
        </p:nvPicPr>
        <p:blipFill rotWithShape="1">
          <a:blip r:embed="rId3">
            <a:alphaModFix/>
          </a:blip>
          <a:srcRect b="0" l="0" r="0" t="0"/>
          <a:stretch/>
        </p:blipFill>
        <p:spPr>
          <a:xfrm>
            <a:off x="228600" y="593725"/>
            <a:ext cx="3581400" cy="4038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381000" y="136525"/>
            <a:ext cx="4737100"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DATA MODELING (continued)</a:t>
            </a:r>
            <a:endParaRPr/>
          </a:p>
        </p:txBody>
      </p:sp>
      <p:sp>
        <p:nvSpPr>
          <p:cNvPr id="219" name="Google Shape;219;p23"/>
          <p:cNvSpPr/>
          <p:nvPr/>
        </p:nvSpPr>
        <p:spPr>
          <a:xfrm>
            <a:off x="609600" y="669925"/>
            <a:ext cx="5010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Finding best value for k(The Elbow Method)</a:t>
            </a:r>
            <a:endParaRPr sz="1800">
              <a:solidFill>
                <a:schemeClr val="dk1"/>
              </a:solidFill>
              <a:latin typeface="Calibri"/>
              <a:ea typeface="Calibri"/>
              <a:cs typeface="Calibri"/>
              <a:sym typeface="Calibri"/>
            </a:endParaRPr>
          </a:p>
        </p:txBody>
      </p:sp>
      <p:pic>
        <p:nvPicPr>
          <p:cNvPr id="220" name="Google Shape;220;p23"/>
          <p:cNvPicPr preferRelativeResize="0"/>
          <p:nvPr/>
        </p:nvPicPr>
        <p:blipFill rotWithShape="1">
          <a:blip r:embed="rId3">
            <a:alphaModFix/>
          </a:blip>
          <a:srcRect b="0" l="0" r="0" t="0"/>
          <a:stretch/>
        </p:blipFill>
        <p:spPr>
          <a:xfrm>
            <a:off x="304800" y="1279525"/>
            <a:ext cx="4133850" cy="3242235"/>
          </a:xfrm>
          <a:prstGeom prst="rect">
            <a:avLst/>
          </a:prstGeom>
          <a:noFill/>
          <a:ln>
            <a:noFill/>
          </a:ln>
        </p:spPr>
      </p:pic>
      <p:pic>
        <p:nvPicPr>
          <p:cNvPr id="221" name="Google Shape;221;p23"/>
          <p:cNvPicPr preferRelativeResize="0"/>
          <p:nvPr/>
        </p:nvPicPr>
        <p:blipFill rotWithShape="1">
          <a:blip r:embed="rId4">
            <a:alphaModFix/>
          </a:blip>
          <a:srcRect b="0" l="0" r="0" t="0"/>
          <a:stretch/>
        </p:blipFill>
        <p:spPr>
          <a:xfrm>
            <a:off x="4543425" y="1355725"/>
            <a:ext cx="4600575" cy="2514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381000" y="136525"/>
            <a:ext cx="4737100"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DATA MODELING (continued)</a:t>
            </a:r>
            <a:endParaRPr/>
          </a:p>
        </p:txBody>
      </p:sp>
      <p:pic>
        <p:nvPicPr>
          <p:cNvPr id="227" name="Google Shape;227;p24"/>
          <p:cNvPicPr preferRelativeResize="0"/>
          <p:nvPr/>
        </p:nvPicPr>
        <p:blipFill rotWithShape="1">
          <a:blip r:embed="rId3">
            <a:alphaModFix/>
          </a:blip>
          <a:srcRect b="0" l="0" r="0" t="0"/>
          <a:stretch/>
        </p:blipFill>
        <p:spPr>
          <a:xfrm>
            <a:off x="228601" y="669925"/>
            <a:ext cx="2667000" cy="3962400"/>
          </a:xfrm>
          <a:prstGeom prst="rect">
            <a:avLst/>
          </a:prstGeom>
          <a:noFill/>
          <a:ln>
            <a:noFill/>
          </a:ln>
        </p:spPr>
      </p:pic>
      <p:pic>
        <p:nvPicPr>
          <p:cNvPr id="228" name="Google Shape;228;p24"/>
          <p:cNvPicPr preferRelativeResize="0"/>
          <p:nvPr/>
        </p:nvPicPr>
        <p:blipFill rotWithShape="1">
          <a:blip r:embed="rId4">
            <a:alphaModFix/>
          </a:blip>
          <a:srcRect b="0" l="0" r="0" t="0"/>
          <a:stretch/>
        </p:blipFill>
        <p:spPr>
          <a:xfrm>
            <a:off x="2971800" y="669925"/>
            <a:ext cx="2743200" cy="3886200"/>
          </a:xfrm>
          <a:prstGeom prst="rect">
            <a:avLst/>
          </a:prstGeom>
          <a:noFill/>
          <a:ln>
            <a:noFill/>
          </a:ln>
        </p:spPr>
      </p:pic>
      <p:pic>
        <p:nvPicPr>
          <p:cNvPr id="229" name="Google Shape;229;p24"/>
          <p:cNvPicPr preferRelativeResize="0"/>
          <p:nvPr/>
        </p:nvPicPr>
        <p:blipFill rotWithShape="1">
          <a:blip r:embed="rId5">
            <a:alphaModFix/>
          </a:blip>
          <a:srcRect b="0" l="0" r="0" t="0"/>
          <a:stretch/>
        </p:blipFill>
        <p:spPr>
          <a:xfrm>
            <a:off x="5867400" y="669925"/>
            <a:ext cx="2667000" cy="3962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381000" y="136525"/>
            <a:ext cx="4737100"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DATA MODELING (continued)</a:t>
            </a:r>
            <a:endParaRPr/>
          </a:p>
        </p:txBody>
      </p:sp>
      <p:sp>
        <p:nvSpPr>
          <p:cNvPr id="235" name="Google Shape;235;p25"/>
          <p:cNvSpPr/>
          <p:nvPr/>
        </p:nvSpPr>
        <p:spPr>
          <a:xfrm>
            <a:off x="533400" y="669925"/>
            <a:ext cx="23176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Hierarchical Clustering</a:t>
            </a:r>
            <a:endParaRPr sz="1800">
              <a:solidFill>
                <a:schemeClr val="dk1"/>
              </a:solidFill>
              <a:latin typeface="Calibri"/>
              <a:ea typeface="Calibri"/>
              <a:cs typeface="Calibri"/>
              <a:sym typeface="Calibri"/>
            </a:endParaRPr>
          </a:p>
        </p:txBody>
      </p:sp>
      <p:sp>
        <p:nvSpPr>
          <p:cNvPr id="236" name="Google Shape;236;p25"/>
          <p:cNvSpPr/>
          <p:nvPr/>
        </p:nvSpPr>
        <p:spPr>
          <a:xfrm>
            <a:off x="685800" y="1127125"/>
            <a:ext cx="15915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Single Linkage:</a:t>
            </a:r>
            <a:endParaRPr sz="1800">
              <a:solidFill>
                <a:schemeClr val="dk1"/>
              </a:solidFill>
              <a:latin typeface="Calibri"/>
              <a:ea typeface="Calibri"/>
              <a:cs typeface="Calibri"/>
              <a:sym typeface="Calibri"/>
            </a:endParaRPr>
          </a:p>
        </p:txBody>
      </p:sp>
      <p:pic>
        <p:nvPicPr>
          <p:cNvPr id="237" name="Google Shape;237;p25"/>
          <p:cNvPicPr preferRelativeResize="0"/>
          <p:nvPr/>
        </p:nvPicPr>
        <p:blipFill rotWithShape="1">
          <a:blip r:embed="rId3">
            <a:alphaModFix/>
          </a:blip>
          <a:srcRect b="0" l="0" r="0" t="0"/>
          <a:stretch/>
        </p:blipFill>
        <p:spPr>
          <a:xfrm>
            <a:off x="381000" y="1637766"/>
            <a:ext cx="8229600" cy="3512084"/>
          </a:xfrm>
          <a:prstGeom prst="rect">
            <a:avLst/>
          </a:prstGeom>
          <a:noFill/>
          <a:ln>
            <a:noFill/>
          </a:ln>
        </p:spPr>
      </p:pic>
      <p:sp>
        <p:nvSpPr>
          <p:cNvPr id="238" name="Google Shape;238;p25"/>
          <p:cNvSpPr/>
          <p:nvPr/>
        </p:nvSpPr>
        <p:spPr>
          <a:xfrm>
            <a:off x="3581400" y="1203325"/>
            <a:ext cx="4572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single linkage hierarchical clustering, the distance between two clusters is defined as the shortest distance between two points in each cluster. For example, the distance between clusters “r” and “s” to the left is equal to the length of the arrow between their two closest points.</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0" y="0"/>
            <a:ext cx="4737100"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DATA MODELING (continued)</a:t>
            </a:r>
            <a:endParaRPr/>
          </a:p>
        </p:txBody>
      </p:sp>
      <p:sp>
        <p:nvSpPr>
          <p:cNvPr id="244" name="Google Shape;244;p26"/>
          <p:cNvSpPr/>
          <p:nvPr/>
        </p:nvSpPr>
        <p:spPr>
          <a:xfrm>
            <a:off x="0" y="365125"/>
            <a:ext cx="23176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Hierarchical Clustering</a:t>
            </a:r>
            <a:endParaRPr sz="1800">
              <a:solidFill>
                <a:schemeClr val="dk1"/>
              </a:solidFill>
              <a:latin typeface="Calibri"/>
              <a:ea typeface="Calibri"/>
              <a:cs typeface="Calibri"/>
              <a:sym typeface="Calibri"/>
            </a:endParaRPr>
          </a:p>
        </p:txBody>
      </p:sp>
      <p:sp>
        <p:nvSpPr>
          <p:cNvPr id="245" name="Google Shape;245;p26"/>
          <p:cNvSpPr/>
          <p:nvPr/>
        </p:nvSpPr>
        <p:spPr>
          <a:xfrm>
            <a:off x="152400" y="669925"/>
            <a:ext cx="1791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Average Linkage:</a:t>
            </a:r>
            <a:endParaRPr sz="1800">
              <a:solidFill>
                <a:schemeClr val="dk1"/>
              </a:solidFill>
              <a:latin typeface="Calibri"/>
              <a:ea typeface="Calibri"/>
              <a:cs typeface="Calibri"/>
              <a:sym typeface="Calibri"/>
            </a:endParaRPr>
          </a:p>
        </p:txBody>
      </p:sp>
      <p:pic>
        <p:nvPicPr>
          <p:cNvPr id="246" name="Google Shape;246;p26"/>
          <p:cNvPicPr preferRelativeResize="0"/>
          <p:nvPr/>
        </p:nvPicPr>
        <p:blipFill rotWithShape="1">
          <a:blip r:embed="rId3">
            <a:alphaModFix/>
          </a:blip>
          <a:srcRect b="0" l="0" r="0" t="0"/>
          <a:stretch/>
        </p:blipFill>
        <p:spPr>
          <a:xfrm>
            <a:off x="457200" y="1736725"/>
            <a:ext cx="7934325" cy="3225800"/>
          </a:xfrm>
          <a:prstGeom prst="rect">
            <a:avLst/>
          </a:prstGeom>
          <a:noFill/>
          <a:ln>
            <a:noFill/>
          </a:ln>
        </p:spPr>
      </p:pic>
      <p:sp>
        <p:nvSpPr>
          <p:cNvPr id="247" name="Google Shape;247;p26"/>
          <p:cNvSpPr/>
          <p:nvPr/>
        </p:nvSpPr>
        <p:spPr>
          <a:xfrm>
            <a:off x="2362200" y="441325"/>
            <a:ext cx="65532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In average linkage hierarchical clustering, the distance between two clusters is defined as the average distance between each point in one cluster to every point in the other cluster. For example, the distance between clusters “r” and “s” to the left is equal to the average length each arrow between connecting the points of one cluster to the other.</a:t>
            </a:r>
            <a:endParaRPr sz="16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0" y="0"/>
            <a:ext cx="4737100"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DATA MODELING (continued)</a:t>
            </a:r>
            <a:endParaRPr/>
          </a:p>
        </p:txBody>
      </p:sp>
      <p:sp>
        <p:nvSpPr>
          <p:cNvPr id="253" name="Google Shape;253;p27"/>
          <p:cNvSpPr/>
          <p:nvPr/>
        </p:nvSpPr>
        <p:spPr>
          <a:xfrm>
            <a:off x="0" y="365125"/>
            <a:ext cx="23176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Hierarchical Clustering</a:t>
            </a:r>
            <a:endParaRPr sz="1800">
              <a:solidFill>
                <a:schemeClr val="dk1"/>
              </a:solidFill>
              <a:latin typeface="Calibri"/>
              <a:ea typeface="Calibri"/>
              <a:cs typeface="Calibri"/>
              <a:sym typeface="Calibri"/>
            </a:endParaRPr>
          </a:p>
        </p:txBody>
      </p:sp>
      <p:sp>
        <p:nvSpPr>
          <p:cNvPr id="254" name="Google Shape;254;p27"/>
          <p:cNvSpPr/>
          <p:nvPr/>
        </p:nvSpPr>
        <p:spPr>
          <a:xfrm>
            <a:off x="0" y="669925"/>
            <a:ext cx="28978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Complete-linkage clustering:</a:t>
            </a:r>
            <a:endParaRPr sz="1800">
              <a:solidFill>
                <a:schemeClr val="dk1"/>
              </a:solidFill>
              <a:latin typeface="Calibri"/>
              <a:ea typeface="Calibri"/>
              <a:cs typeface="Calibri"/>
              <a:sym typeface="Calibri"/>
            </a:endParaRPr>
          </a:p>
        </p:txBody>
      </p:sp>
      <p:pic>
        <p:nvPicPr>
          <p:cNvPr id="255" name="Google Shape;255;p27"/>
          <p:cNvPicPr preferRelativeResize="0"/>
          <p:nvPr/>
        </p:nvPicPr>
        <p:blipFill rotWithShape="1">
          <a:blip r:embed="rId3">
            <a:alphaModFix/>
          </a:blip>
          <a:srcRect b="0" l="0" r="0" t="0"/>
          <a:stretch/>
        </p:blipFill>
        <p:spPr>
          <a:xfrm>
            <a:off x="0" y="1464230"/>
            <a:ext cx="8839200" cy="3685620"/>
          </a:xfrm>
          <a:prstGeom prst="rect">
            <a:avLst/>
          </a:prstGeom>
          <a:noFill/>
          <a:ln>
            <a:noFill/>
          </a:ln>
        </p:spPr>
      </p:pic>
      <p:sp>
        <p:nvSpPr>
          <p:cNvPr id="256" name="Google Shape;256;p27"/>
          <p:cNvSpPr/>
          <p:nvPr/>
        </p:nvSpPr>
        <p:spPr>
          <a:xfrm>
            <a:off x="3276600" y="288925"/>
            <a:ext cx="58674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Complete-linkage clustering is one of several methods of agglomerative hierarchical clustering. At the beginning of the process, each element is in a cluster of its own. The clusters are then sequentially combined into larger clusters until all elements end up being in the same cluster</a:t>
            </a:r>
            <a:endParaRPr sz="16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04800" y="0"/>
            <a:ext cx="7322820" cy="509755"/>
          </a:xfrm>
          <a:prstGeom prst="rect">
            <a:avLst/>
          </a:prstGeom>
          <a:noFill/>
          <a:ln>
            <a:noFill/>
          </a:ln>
        </p:spPr>
        <p:txBody>
          <a:bodyPr anchorCtr="0" anchor="t" bIns="0" lIns="0" spcFirstLastPara="1" rIns="0" wrap="square" tIns="78100">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FINAL 3D VISUALIZATION</a:t>
            </a:r>
            <a:endParaRPr b="1">
              <a:latin typeface="Calibri"/>
              <a:ea typeface="Calibri"/>
              <a:cs typeface="Calibri"/>
              <a:sym typeface="Calibri"/>
            </a:endParaRPr>
          </a:p>
        </p:txBody>
      </p:sp>
      <p:pic>
        <p:nvPicPr>
          <p:cNvPr id="262" name="Google Shape;262;p28"/>
          <p:cNvPicPr preferRelativeResize="0"/>
          <p:nvPr/>
        </p:nvPicPr>
        <p:blipFill rotWithShape="1">
          <a:blip r:embed="rId3">
            <a:alphaModFix/>
          </a:blip>
          <a:srcRect b="0" l="0" r="0" t="0"/>
          <a:stretch/>
        </p:blipFill>
        <p:spPr>
          <a:xfrm>
            <a:off x="952600" y="596454"/>
            <a:ext cx="6896000" cy="4340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381000" y="136525"/>
            <a:ext cx="3190850" cy="444352"/>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Arial"/>
                <a:ea typeface="Arial"/>
                <a:cs typeface="Arial"/>
                <a:sym typeface="Arial"/>
              </a:rPr>
              <a:t>INTRODUCTION</a:t>
            </a:r>
            <a:endParaRPr/>
          </a:p>
        </p:txBody>
      </p:sp>
      <p:sp>
        <p:nvSpPr>
          <p:cNvPr id="62" name="Google Shape;62;p3"/>
          <p:cNvSpPr txBox="1"/>
          <p:nvPr/>
        </p:nvSpPr>
        <p:spPr>
          <a:xfrm>
            <a:off x="533400" y="746125"/>
            <a:ext cx="7951826" cy="4719882"/>
          </a:xfrm>
          <a:prstGeom prst="rect">
            <a:avLst/>
          </a:prstGeom>
          <a:noFill/>
          <a:ln>
            <a:noFill/>
          </a:ln>
        </p:spPr>
        <p:txBody>
          <a:bodyPr anchorCtr="0" anchor="t" bIns="0" lIns="0" spcFirstLastPara="1" rIns="0" wrap="square" tIns="10775">
            <a:sp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Customer segmentation is the process by which you divide your customers up based on common characteristics – such as demographics or behaviours, so you can market to those customers more effectively.</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These customer segmentation groups can also be used to begin discussions of building a marketing persona. This is because customer segmentation is typically used to inform a brand’s messaging, positioning and to improve how a business sells – so marketing personas need to be closely aligned to those customer segments in order to be effective.</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marketing “persona” is by definition a personification of a customer segment, and it is not uncommon for businesses to create several personas to match their different customer segments.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But for that to happen, a business needs a robust set of customer segments off of which to base it. Which leads us to the next section, distinguishing the difference between customer segmentation and market segmentation, so that your segmentation is as accurate as possible.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81000" y="0"/>
            <a:ext cx="5486400" cy="444352"/>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CONCLUSION</a:t>
            </a:r>
            <a:endParaRPr/>
          </a:p>
        </p:txBody>
      </p:sp>
      <p:sp>
        <p:nvSpPr>
          <p:cNvPr id="268" name="Google Shape;268;p29"/>
          <p:cNvSpPr/>
          <p:nvPr/>
        </p:nvSpPr>
        <p:spPr>
          <a:xfrm>
            <a:off x="381000" y="517525"/>
            <a:ext cx="8458200" cy="34163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RFM analysis can segment customers into homogenous group quickly with set of minimum variables.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Scoring system can be defined and ranged differently. We get a better result for clustering steps by applying scoring rather than using the raw calculated RFM values.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Therefore, segmenting should be done by RFM scoring and further analysis on the spending behavior should be done on the raw values for the targeted cluster to expose more insight and characteristics.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RFM analysis solely depends on purchasing behavior and histories, analysis can be further improved by exploring weighted composite scoring or including customer demographic information and product information.</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good analysis can increase effectiveness and efficiency of marketing plans, hence increase profitability at minimum cost</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152400" y="0"/>
            <a:ext cx="5486400" cy="444352"/>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CONCLUSION</a:t>
            </a:r>
            <a:endParaRPr/>
          </a:p>
        </p:txBody>
      </p:sp>
      <p:sp>
        <p:nvSpPr>
          <p:cNvPr id="274" name="Google Shape;274;p30"/>
          <p:cNvSpPr/>
          <p:nvPr/>
        </p:nvSpPr>
        <p:spPr>
          <a:xfrm>
            <a:off x="152400" y="365125"/>
            <a:ext cx="9144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Three Clusters (Customer Segments):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Carefully examining the three cluster classification, we observe following groups of customers: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High value customer: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'Cluster 2' is the high value customer segment for the online retails store as the customers in this group place the highest value orders with a very high relative frequency than other members. They are also the ones who have transacted the most recently.</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Medium value customer: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'Cluster 0' appears to be the medium valued customer segment. These customers place an order of a considerable amount, though not as much as high valued customers, but still quite higher than low valued customers. Also, their orders are relatively more frequent than the lowest value segment.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Low value customer: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is quite evident that 'Cluster 1' has customers who rarely shop and when they order, their orders are pretty low valued. Apart from the numbers, the visualization of clusters in Silhoutte Analysis show that all three customer segments are quite distinct with very less overlapp between them. The general trend resonated in these 3 clusters is that high monetary value is correlated with high frequency of orders and more recent ones.</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2438400" y="2117725"/>
            <a:ext cx="5791200" cy="1029769"/>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1" lang="en-US" sz="6600">
                <a:latin typeface="Calibri"/>
                <a:ea typeface="Calibri"/>
                <a:cs typeface="Calibri"/>
                <a:sym typeface="Calibri"/>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390550" y="512191"/>
            <a:ext cx="3904615"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PROBLEM  STATEMENT</a:t>
            </a:r>
            <a:endParaRPr b="1">
              <a:latin typeface="Calibri"/>
              <a:ea typeface="Calibri"/>
              <a:cs typeface="Calibri"/>
              <a:sym typeface="Calibri"/>
            </a:endParaRPr>
          </a:p>
        </p:txBody>
      </p:sp>
      <p:sp>
        <p:nvSpPr>
          <p:cNvPr id="68" name="Google Shape;68;p4"/>
          <p:cNvSpPr txBox="1"/>
          <p:nvPr/>
        </p:nvSpPr>
        <p:spPr>
          <a:xfrm>
            <a:off x="506374" y="1202030"/>
            <a:ext cx="7166609" cy="1437572"/>
          </a:xfrm>
          <a:prstGeom prst="rect">
            <a:avLst/>
          </a:prstGeom>
          <a:noFill/>
          <a:ln>
            <a:noFill/>
          </a:ln>
        </p:spPr>
        <p:txBody>
          <a:bodyPr anchorCtr="0" anchor="t" bIns="0" lIns="0" spcFirstLastPara="1" rIns="0" wrap="square" tIns="5205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this project, your task is to identify major customer segments on a transnational data set which contains all the transactions occurring between 01/12/2010 and 09/12/2011 for a UK-based and registered non-store online  retail. The company mainly sells unique all-occasion gifts. Many customers of the company are wholesalers.</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5"/>
          <p:cNvSpPr txBox="1"/>
          <p:nvPr>
            <p:ph type="title"/>
          </p:nvPr>
        </p:nvSpPr>
        <p:spPr>
          <a:xfrm>
            <a:off x="381000" y="517525"/>
            <a:ext cx="2785745"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METHODOLOGY</a:t>
            </a:r>
            <a:endParaRPr/>
          </a:p>
        </p:txBody>
      </p:sp>
      <p:sp>
        <p:nvSpPr>
          <p:cNvPr id="74" name="Google Shape;74;p5"/>
          <p:cNvSpPr/>
          <p:nvPr/>
        </p:nvSpPr>
        <p:spPr>
          <a:xfrm>
            <a:off x="381000" y="1691306"/>
            <a:ext cx="8534400" cy="18481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miro.medium.com/max/1400/1*Z867BCSse4VdoHrbOrREUA.png" id="75" name="Google Shape;75;p5"/>
          <p:cNvPicPr preferRelativeResize="0"/>
          <p:nvPr/>
        </p:nvPicPr>
        <p:blipFill rotWithShape="1">
          <a:blip r:embed="rId4">
            <a:alphaModFix/>
          </a:blip>
          <a:srcRect b="0" l="0" r="0" t="0"/>
          <a:stretch/>
        </p:blipFill>
        <p:spPr>
          <a:xfrm>
            <a:off x="304800" y="1251840"/>
            <a:ext cx="8610600" cy="37266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366166" y="66801"/>
            <a:ext cx="8092034" cy="444352"/>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LOADING THE DATA AND DATA CLEANING</a:t>
            </a:r>
            <a:endParaRPr/>
          </a:p>
        </p:txBody>
      </p:sp>
      <p:sp>
        <p:nvSpPr>
          <p:cNvPr id="81" name="Google Shape;81;p6"/>
          <p:cNvSpPr txBox="1"/>
          <p:nvPr/>
        </p:nvSpPr>
        <p:spPr>
          <a:xfrm>
            <a:off x="445414" y="567666"/>
            <a:ext cx="7752715" cy="922046"/>
          </a:xfrm>
          <a:prstGeom prst="rect">
            <a:avLst/>
          </a:prstGeom>
          <a:noFill/>
          <a:ln>
            <a:noFill/>
          </a:ln>
        </p:spPr>
        <p:txBody>
          <a:bodyPr anchorCtr="0" anchor="t" bIns="0" lIns="0" spcFirstLastPara="1" rIns="0" wrap="square" tIns="52050">
            <a:spAutoFit/>
          </a:bodyPr>
          <a:lstStyle/>
          <a:p>
            <a:pPr indent="0" lvl="0" marL="12700" marR="0" rtl="0" algn="l">
              <a:lnSpc>
                <a:spcPct val="100000"/>
              </a:lnSpc>
              <a:spcBef>
                <a:spcPts val="0"/>
              </a:spcBef>
              <a:spcAft>
                <a:spcPts val="0"/>
              </a:spcAft>
              <a:buNone/>
            </a:pPr>
            <a:r>
              <a:rPr lang="en-US" sz="1800">
                <a:solidFill>
                  <a:srgbClr val="202020"/>
                </a:solidFill>
                <a:latin typeface="Times New Roman"/>
                <a:ea typeface="Times New Roman"/>
                <a:cs typeface="Times New Roman"/>
                <a:sym typeface="Times New Roman"/>
              </a:rPr>
              <a:t>After loading the data, we can observe that the data frame contains</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310"/>
              </a:spcBef>
              <a:spcAft>
                <a:spcPts val="0"/>
              </a:spcAft>
              <a:buNone/>
            </a:pPr>
            <a:r>
              <a:rPr lang="en-US" sz="1800">
                <a:solidFill>
                  <a:srgbClr val="202020"/>
                </a:solidFill>
                <a:latin typeface="Times New Roman"/>
                <a:ea typeface="Times New Roman"/>
                <a:cs typeface="Times New Roman"/>
                <a:sym typeface="Times New Roman"/>
              </a:rPr>
              <a:t>541908 rows with 8 variables. And we are trying to have an insight on missing values.</a:t>
            </a:r>
            <a:endParaRPr sz="1800">
              <a:solidFill>
                <a:schemeClr val="dk1"/>
              </a:solidFill>
              <a:latin typeface="Times New Roman"/>
              <a:ea typeface="Times New Roman"/>
              <a:cs typeface="Times New Roman"/>
              <a:sym typeface="Times New Roman"/>
            </a:endParaRPr>
          </a:p>
        </p:txBody>
      </p:sp>
      <p:pic>
        <p:nvPicPr>
          <p:cNvPr id="82" name="Google Shape;82;p6"/>
          <p:cNvPicPr preferRelativeResize="0"/>
          <p:nvPr/>
        </p:nvPicPr>
        <p:blipFill rotWithShape="1">
          <a:blip r:embed="rId3">
            <a:alphaModFix/>
          </a:blip>
          <a:srcRect b="0" l="0" r="0" t="0"/>
          <a:stretch/>
        </p:blipFill>
        <p:spPr>
          <a:xfrm>
            <a:off x="1447800" y="1279525"/>
            <a:ext cx="3733800" cy="365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type="title"/>
          </p:nvPr>
        </p:nvSpPr>
        <p:spPr>
          <a:xfrm>
            <a:off x="380187" y="259842"/>
            <a:ext cx="4977765"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a:latin typeface="Calibri"/>
                <a:ea typeface="Calibri"/>
                <a:cs typeface="Calibri"/>
                <a:sym typeface="Calibri"/>
              </a:rPr>
              <a:t>SPREAD OF MISSING VALUES</a:t>
            </a:r>
            <a:endParaRPr/>
          </a:p>
        </p:txBody>
      </p:sp>
      <p:sp>
        <p:nvSpPr>
          <p:cNvPr id="88" name="Google Shape;88;p7"/>
          <p:cNvSpPr txBox="1"/>
          <p:nvPr/>
        </p:nvSpPr>
        <p:spPr>
          <a:xfrm>
            <a:off x="2971800" y="1050925"/>
            <a:ext cx="639486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Missing 25% of CustomerID.</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The missing unique identified of customers could post a</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problem as market/customer segmentation requires grouping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each unique customer into a group.</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25% of critical information missing from dataset There is a total of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135,080 rows (~25% of total data) with missing information on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CustomerID.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CustomerID holds the identity of the customer and without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which, it will be impossible to perform customer segmentation.</a:t>
            </a:r>
            <a:endParaRPr sz="1600">
              <a:solidFill>
                <a:schemeClr val="dk1"/>
              </a:solidFill>
              <a:latin typeface="Calibri"/>
              <a:ea typeface="Calibri"/>
              <a:cs typeface="Calibri"/>
              <a:sym typeface="Calibri"/>
            </a:endParaRPr>
          </a:p>
        </p:txBody>
      </p:sp>
      <p:pic>
        <p:nvPicPr>
          <p:cNvPr id="89" name="Google Shape;89;p7"/>
          <p:cNvPicPr preferRelativeResize="0"/>
          <p:nvPr/>
        </p:nvPicPr>
        <p:blipFill rotWithShape="1">
          <a:blip r:embed="rId3">
            <a:alphaModFix/>
          </a:blip>
          <a:srcRect b="0" l="0" r="0" t="0"/>
          <a:stretch/>
        </p:blipFill>
        <p:spPr>
          <a:xfrm>
            <a:off x="533400" y="1050925"/>
            <a:ext cx="2209800" cy="29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378a840266_0_0"/>
          <p:cNvSpPr txBox="1"/>
          <p:nvPr>
            <p:ph type="title"/>
          </p:nvPr>
        </p:nvSpPr>
        <p:spPr>
          <a:xfrm>
            <a:off x="78739" y="66801"/>
            <a:ext cx="75171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Hypothesis Testing </a:t>
            </a:r>
            <a:endParaRPr/>
          </a:p>
        </p:txBody>
      </p:sp>
      <p:sp>
        <p:nvSpPr>
          <p:cNvPr id="96" name="Google Shape;96;g1378a840266_0_0"/>
          <p:cNvSpPr txBox="1"/>
          <p:nvPr/>
        </p:nvSpPr>
        <p:spPr>
          <a:xfrm>
            <a:off x="377825" y="694500"/>
            <a:ext cx="7641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50">
                <a:solidFill>
                  <a:srgbClr val="222222"/>
                </a:solidFill>
                <a:highlight>
                  <a:srgbClr val="FFFFFF"/>
                </a:highlight>
                <a:latin typeface="Calibri"/>
                <a:ea typeface="Calibri"/>
                <a:cs typeface="Calibri"/>
                <a:sym typeface="Calibri"/>
              </a:rPr>
              <a:t>Any data science project starts with exploring the data. When we perform an analysis on a sample through exploratory data analysis and inferential statistics we get information about the sample. Now, we want to use this information to predict values for the entire population.</a:t>
            </a:r>
            <a:endParaRPr b="1" sz="1700">
              <a:latin typeface="Calibri"/>
              <a:ea typeface="Calibri"/>
              <a:cs typeface="Calibri"/>
              <a:sym typeface="Calibri"/>
            </a:endParaRPr>
          </a:p>
        </p:txBody>
      </p:sp>
      <p:sp>
        <p:nvSpPr>
          <p:cNvPr id="97" name="Google Shape;97;g1378a840266_0_0"/>
          <p:cNvSpPr txBox="1"/>
          <p:nvPr/>
        </p:nvSpPr>
        <p:spPr>
          <a:xfrm>
            <a:off x="443350" y="1895100"/>
            <a:ext cx="8019600" cy="2544900"/>
          </a:xfrm>
          <a:prstGeom prst="rect">
            <a:avLst/>
          </a:prstGeom>
          <a:noFill/>
          <a:ln>
            <a:noFill/>
          </a:ln>
        </p:spPr>
        <p:txBody>
          <a:bodyPr anchorCtr="0" anchor="t" bIns="91425" lIns="91425" spcFirstLastPara="1" rIns="91425" wrap="square" tIns="91425">
            <a:spAutoFit/>
          </a:bodyPr>
          <a:lstStyle/>
          <a:p>
            <a:pPr indent="0" lvl="0" marL="0" rtl="0" algn="l">
              <a:lnSpc>
                <a:spcPct val="183333"/>
              </a:lnSpc>
              <a:spcBef>
                <a:spcPts val="0"/>
              </a:spcBef>
              <a:spcAft>
                <a:spcPts val="0"/>
              </a:spcAft>
              <a:buNone/>
            </a:pPr>
            <a:r>
              <a:rPr lang="en-US" sz="1600">
                <a:solidFill>
                  <a:srgbClr val="222222"/>
                </a:solidFill>
                <a:highlight>
                  <a:srgbClr val="FFFFFF"/>
                </a:highlight>
                <a:latin typeface="Calibri"/>
                <a:ea typeface="Calibri"/>
                <a:cs typeface="Calibri"/>
                <a:sym typeface="Calibri"/>
              </a:rPr>
              <a:t>One of the key steps to do this is to formulate the below two hypotheses:</a:t>
            </a:r>
            <a:endParaRPr sz="1600">
              <a:solidFill>
                <a:srgbClr val="222222"/>
              </a:solidFill>
              <a:highlight>
                <a:srgbClr val="FFFFFF"/>
              </a:highlight>
              <a:latin typeface="Calibri"/>
              <a:ea typeface="Calibri"/>
              <a:cs typeface="Calibri"/>
              <a:sym typeface="Calibri"/>
            </a:endParaRPr>
          </a:p>
          <a:p>
            <a:pPr indent="0" lvl="0" marL="0" rtl="0" algn="l">
              <a:lnSpc>
                <a:spcPct val="183333"/>
              </a:lnSpc>
              <a:spcBef>
                <a:spcPts val="1200"/>
              </a:spcBef>
              <a:spcAft>
                <a:spcPts val="0"/>
              </a:spcAft>
              <a:buNone/>
            </a:pPr>
            <a:r>
              <a:rPr b="1" lang="en-US" sz="1600">
                <a:solidFill>
                  <a:srgbClr val="222222"/>
                </a:solidFill>
                <a:highlight>
                  <a:srgbClr val="FFFFFF"/>
                </a:highlight>
                <a:latin typeface="Calibri"/>
                <a:ea typeface="Calibri"/>
                <a:cs typeface="Calibri"/>
                <a:sym typeface="Calibri"/>
              </a:rPr>
              <a:t>The null hypothesis represented as H₀ is the initial claim that is based on the prevailing belief about the population.</a:t>
            </a:r>
            <a:endParaRPr b="1" sz="1600">
              <a:solidFill>
                <a:srgbClr val="222222"/>
              </a:solidFill>
              <a:highlight>
                <a:srgbClr val="FFFFFF"/>
              </a:highlight>
              <a:latin typeface="Calibri"/>
              <a:ea typeface="Calibri"/>
              <a:cs typeface="Calibri"/>
              <a:sym typeface="Calibri"/>
            </a:endParaRPr>
          </a:p>
          <a:p>
            <a:pPr indent="0" lvl="0" marL="0" rtl="0" algn="l">
              <a:lnSpc>
                <a:spcPct val="183333"/>
              </a:lnSpc>
              <a:spcBef>
                <a:spcPts val="1200"/>
              </a:spcBef>
              <a:spcAft>
                <a:spcPts val="1200"/>
              </a:spcAft>
              <a:buNone/>
            </a:pPr>
            <a:r>
              <a:rPr b="1" lang="en-US" sz="1600">
                <a:solidFill>
                  <a:srgbClr val="222222"/>
                </a:solidFill>
                <a:highlight>
                  <a:srgbClr val="FFFFFF"/>
                </a:highlight>
                <a:latin typeface="Calibri"/>
                <a:ea typeface="Calibri"/>
                <a:cs typeface="Calibri"/>
                <a:sym typeface="Calibri"/>
              </a:rPr>
              <a:t>The alternate hypothesis represented as H₁ is the challenge to the null hypothesis. It is the claim which we would like to prove as True</a:t>
            </a:r>
            <a:endParaRPr b="1" sz="1600">
              <a:solidFill>
                <a:srgbClr val="222222"/>
              </a:solidFill>
              <a:highlight>
                <a:srgbClr val="FFFFFF"/>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81000" y="136525"/>
            <a:ext cx="7517130"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latin typeface="Calibri"/>
                <a:ea typeface="Calibri"/>
                <a:cs typeface="Calibri"/>
                <a:sym typeface="Calibri"/>
              </a:rPr>
              <a:t>Outlier</a:t>
            </a:r>
            <a:endParaRPr b="1">
              <a:latin typeface="Calibri"/>
              <a:ea typeface="Calibri"/>
              <a:cs typeface="Calibri"/>
              <a:sym typeface="Calibri"/>
            </a:endParaRPr>
          </a:p>
        </p:txBody>
      </p:sp>
      <p:sp>
        <p:nvSpPr>
          <p:cNvPr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id="103" name="Google Shape;103;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id="104" name="Google Shape;104;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id="105" name="Google Shape;105;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id="106" name="Google Shape;106;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id="107" name="Google Shape;107;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id="108" name="Google Shape;108;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m8AAAH6CAYAAABRdavlAAAABHNCSVQICAgIfAhkiAAAAAlwSFlzAAALEgAACxIB0t1+/AAAADh0RVh0U29mdHdhcmUAbWF0cGxvdGxpYiB2ZXJzaW9uMy4yLjIsIGh0dHA6Ly9tYXRwbG90bGliLm9yZy+WH4yJAAAgAElEQVR4nO3de1jUZf7/8dcMB03lIIg4KmaekNTUxOxkJVZaoZllEiVrZblprrtJ6ZUFrWWG0Va6edlltbupZW6hKB5QM902V1y3o1Fp5BlCBE+IKM7M7w9+fL6Siogywy3Px3Xtdcl85jPznpGNp/c9M9jcbrdbAAAAMILd2wMAAACg+og3AAAAgxBvAAAABiHeAAAADEK8AQAAGIR4AwAAMAjxBtQDWVlZioyMVGRkpLKysiRJM2fOtC6rLyZNmqTIyEjFxMSc13lpaWnWc7Vnz54Lvl5tqOljq4mKxzhz5kxJZ/7+qi2efJxAXUW8AV5y6NAhvf7664qNjVX37t3VvXt3xcbG6vXXX9ehQ4dqdJvn84OtRYsW1v16y9GjR9WzZ09FRkZqwoQJpx1fs2aNFQWZmZkXfH8RERHq3r27oqKiLvi2atuePXusxx4ZGamuXbuqT58+Gjp0qF5//XXt37+/0vVr8thqGl0V3zctWrSo9jnn67eBWMGkv0Ogtvh6ewCgPsrPz1d8fLy1OuNwOCRJ27Zt07Zt25SRkaEPPvhA4eHhtTbDsGHDNGzYsIt2eydOnJC/v/95ndO4cWMNHDhQaWlpWrNmjYqLi9WkSRPreHp6uiQpODhY/fr1q/FsbrdbTqdTY8eO1dixY2t8O94SHh6uZs2aaffu3fr+++/1/fff6+OPP9Y777xjRYwnHlvF3/HChQtr9X6qYurfIXAxsfIGeMELL7xghVtKSorWrVundevWKSUlRVL5qsuf//xn6/oxMTGKjIzUpEmTrMt+u8oWExOjRYsWSZL27t17zhWVs22bLlu2TPfff7969OihHj16KCEhQf/73/+s46eu1ixcuFAjRoxQt27d9MEHH6ikpER//vOfdcstt6hbt27q06ePhg0bpr/97W9nfS6GDh0qSSotLdXKlSutyw8dOqTPPvtMkjRo0CD5+/srJSVFd911l6Kjo9WlSxfdeOONmjhxovbt23fGx7V+/Xrdeeed6tKli7Zt23bGlcl3331Xd999t6655hp16dJF1157rZ588klt3779jPPm5OTowQcfVLdu3XT77bdr9erVZ31sFf79738rISFBV199tbp166Zhw4Zp7dq15zyvwrBhw5SWlqZNmzbplVdeka+vr/bv36/x48fr5MmTks686vqvf/1LcXFx6t27t6666irFxMRo7Nix2r17t2bOnKmEhATrugkJCZW+xyq+555++mm98sor6tOnj+6//35JZ18Vk8r/YfL73/9e3bt3180336wPP/zQOna2lb5Tb6/iOhX++te/VnpcZ3qcTqdT7733nu666y517dpVV199tRISEvSf//znjPedlpam0aNHq3v37oqJidE///nPav9dAHUB8QZ42KFDh7Ru3TpJUu/evTVkyBDr2JAhQxQdHS1J+uyzz3T48OFq325UVJSaNm0qSfLz87O2tk5dyTqX9957T0899ZS++eYbhYWFKTg4WFlZWfrd736nr7766rTrT5kyRdu2bVNERITsdrtmzJihDz74QPv371eHDh0UEBCg7OxsrV+//qz3GR0drTZt2kj6v5U2qTwiy8rKJEn33nuvJOnzzz9Xfn6+HA6H2rRpo/3792vx4sUaM2bMGW977NixOn78uJo3b37W+9+0aZN27dqlZs2aqV27djp8+LBWr16tkSNH6vjx46dd/49//KMKCwvl5+ennTt3avz48frpp5/OevsrV67UqFGjlJWVpYCAADkcDn377bcaM2ZMpVitDpvNpnvuuUcPPPCAJGnnzp3asGHDGa9bVFSkMWPG6KuvvlLjxo11xRVX6OjRo1qzZo3y8/PVokULtW/f3rp++/bt1b17d0VERFS6nRUrVmjevHlq3ry5GjVqdM4Zk5OT9fPPP6thw4b69ddf9cILL1T59/9bTZo0qbSVHx4efs5t0qSkJKWkpOjnn3+Ww+GQn5+fsrKy9Mgjj5zxvpOSkrRt2zb5+vpq7969SkpKUk5OTrVnBLyNeAM8bOfOnXK5XJKkK6+88rTjFZe5XC7t2LGj2rf71ltv6ZZbbpEkNW/eXAsXLtTChQvVpUuXap1/7NgxayVl9OjRWr16tdauXasbb7xRZWVlmjFjxmnn9OzZU+vXr9fy5cv14IMPWvM+8cQTWrRokdasWaOsrCw99dRTZ73fiiCRpP/+97/au3evpP8Luc6dO1s/uFNTU7Vp0yYtXbpUK1as0IsvvihJ+u6777Rr167Tbvvhhx/Wp59+qnXr1qlTp05nvP/ExERt2rRJy5cv19KlS/XOO+9Ikn799Vd9+eWXp10/ISFBK1eu1PLly9WoUSNr1edsXn31VbndbsXGxmrdunVatWqVhg0bJrfbrddff/2s51Wld+/e1p+3bt16xuvk5uaqrKxMjRs31ooVK5Senq6srCylp6erXbt2GjZsmJKTk63rJycna+HChWfckvz444+1dOlSzZ0795yz3XrrrVqzZo3WrFmjli1bSpLmzJlT7cfWpUuXStuyw4YN08KFC/XWW2+d8fq7du3SJ598Ikl68MEHtXr1an366adq27atXC6X3nzzzdPOiYmJ0aeffqr58+dLKv//2qZNm6o9I+BtxBvgRTabrVqXecK2bdtUUlIiSXr77bcVGRmpqKgo/fvf/5Ykff3116edExcXpwYNGkiSfHx8rNelzZgxQ7fccotGjhypOXPmKCQkpMr7HjJkiOx2u9xut5YsWaKdO3da91exrSpJP/74o+677z7rTQ7PPfecdezUrdMKp24L+vj4nPG+c3NzrS3Nzp076+GHH7aO5efnn3b9O++8U1L5Gz6uvvpqSeXP3ZkUFRVZ2+MZGRnq3LmzIiMjrW26HTt26MCBA2c8tyoV8S+d/fulY8eOioiI0NGjR3X99ddryJAhSkxMVE5OjrVCWx19+vRR586dJZ39OTzVHXfcIUkKCAhQ3759JZ39+bkYtmzZIrfbLUmKjY2VVL56V/EPmR9++EFOp7PSOYMHD5bNZlOHDh2sywoLC2ttRuBi4w0LgIddfvnlstvtcrlcys7OPu14xWV2u12XX355pWOn/hA6cuRIrc3Yrl07BQQEVLrsTJEQGhpa6evhw4erXbt2Wrt2rbZu3aotW7boP//5j9LS0pSZmXnWbbeWLVvq2muv1YYNG5Senq4TJ05IKt/+HTRokCRp8+bNmjRpktxut4KDg9W+fXuVlJRY212//QEtSc2aNavyce7evVtjx461Vqi6dOkip9OpH374QVLlSLpQrVu3Pu35kmS9Zu18/Pe//7X+fGqAnKpBgwZKS0tTenq6vvnmG+Xk5CgjI0NLly5VQUGBRo4cWa37OtdzeD5O/R6qeG5r8/v4bCq+t319/+9HYEUAAiZg5Q3wsKCgIGtVYNOmTVq8eLF1bPHixdYP5n79+ikoKEjS/0XS7t27JUkHDx6s9AO8QsOGDSWVb4Ge7w+jjh076rLLLpMkXXvttfroo4+srddp06Zp3Lhxp53z26D79ttv1aFDB02cOFHvvvuu3n77bUnlq2K//PJLlfdfscK2fft2/eMf/5BU/hxUrNp9++231mNaunSpPv7440qvFzyTc61iZmdnW6+re/fdd/XJJ5/oscceq/Kcitep5efnW9uqHTt2PON1Q0JC1KpVK+s68+fPt57TN954Q48//rjCwsKqvL9Tud1uffLJJ1qwYIEkqU2bNrr++uvPeN3i4mLl5OTooYceUmpqqhYtWqQbbrhBkrRx40ZJsv6+pfLvmTM535Xgio90KS4utlZtK56fU+O1Ypv7bG/4qPherlgNPpuuXbtaMy5btsy674rXlUZFRVVrxRAwCStvgBe88MIL+umnn7R3715NnDjRel1Obm6upPJVmlNfj3Tdddfp22+/1VdffaVhw4YpPz//jCsW7dq1k1S+XTdw4EAFBQXp/fffr9ZMl112mcaOHavU1FR98MEHWr16tZo1a6b8/HwVFRXpnnvu0Y033ljlbbz//vtasWKFwsPDFRwcrJ07d0qSGjVqZL0p4Wxuu+02BQQE6MiRIzp69Kikylump74DcdCgQQoJCVFRUVG1HtvZdOjQQT4+PnI6nRo1apRatmypgoKCKs/5+9//rpUrV2rfvn0qKSmR3W6vtNX6W4mJifrTn/6kzz77TDfeeKMcDof279+v/fv3q3fv3rr11lvPOec///lPffbZZ9q9e7f1JpbQ0FDNmDFDfn5+ZzynsLBQcXFxCgoKUnh4uMrKyqx30FY8lxEREfLz81NZWZkmTpyoyy+/XI888ogGDhx4zpnOZtWqVfrf//6nI0eO6ODBg5KkUaNGSSpfdW7ZsqVyc3P1yiuvKCMjQ998880Zb6ddu3bKzs7W3LlztWnTJt1www1nfO1kmzZtdO+99+rjjz/WvHnz9K9//UuHDx/WwYMHZbfbNX78+Bo/FqCuYuUN8ILw8HAtWrRIo0ePVocOHVRYWKjCwkJ16NBBo0ePVlpaWqXPeHv88cc1ePBgBQYGau/evRo0aJD12qtT3XvvvRowYIACAgK0Y8cOffPNN2fcTjybxx57TKmpqerRo4eKi4u1Y8cOBQYG6p577tF99913zvNvueUW9e7dWydOnNDWrVvl6+ur66+/XnPmzFFgYGCV5zZs2LDSYwoLC7NeMyVJN9xwgxITE9W8eXMdP35c7dq1qxS4NdG+fXu9/PLLat26tcrKyhQcHKy//OUvVZ7zxhtvKCQkRCdOnFCbNm30+uuvW68JO5M777xTc+bM0bXXXquysjLl5OSoQYMGGjhwoB555JFqzZmfn6+ffvpJNptNV155pUaPHq0lS5ZU+Q7M4OBgDR06VGFhYdq7d69yc3PVpk0bPfbYY9abEpo2barJkyfL4XDo0KFD+uabb0778N/z9ec//1nt27dXaWmpwsPDlZSUZK00+/r66vXXX9eVV14pp9OpQ4cOnfHjRiRp8uTJ1ptMtmzZUuWbd6ZMmaJnnnlGHTp0UF5enk6cOKE+ffrovffe080333xBjweoi2xuNvoBAACMwcobAACAQYg3AAAAgxBvAAAABiHeAAAADEK8AQAAGIR4AwAAMEi9+pDeAweOyuXik1EAAEDdZbfb1LRp47Mer1fx5nK5iTcAAGA0tk0BAAAMQrwBAAAYhHgDAAAwCPEGAABgEOINAADAIMQbAACAQYg3AAAAgxBvAAAABiHeAAAADEK8AQAAGIR4AwAAMAjxBgAAYBDiDQAAwCDEGwDU0JIlizV+/GhlZCzx9igA6hHiDQBq6NNPV0iSVq9e5uVJANQnxBsA1MCSJYsrfc3qGwBPId4AoAYqVt0qsPoGwFOINwAAAIMQbwAAAAYh3gAAAAxCvAEAABiEeAMAADAI8QYAAGAQ4g0AAMAgxBsAAIBBiDcAAACDEG8AAAAGId4AAAAMQrwBAAAYhHgDAAAwCPEGAABgEOINAADAIMQbAACAQYg3AAAAgxBvAAAABiHeAAAADEK8AQAAGIR4AwAAMIivp+5ozJgx2rNnj+x2uxo1aqTnn39eUVFRiomJkb+/vxo0aCBJSkxMVN++fSVJX3/9tZKSknT8+HG1atVKr776qkJDQz01MgAAQJ3jsXhLSUlRQECAJGnNmjV69tlntWjRIknSjBkz1KlTp0rXd7lcevrppzVt2jRFR0dr1qxZSk1N1bRp0zw1MgAAQJ3jsW3TinCTpOLiYtlstiqvv2XLFjVo0EDR0dGSpLi4OK1cubJWZwQAAKjrPLbyJkmTJ0/WF198IbfbrXfeece6PDExUW63W7169dJTTz2lwMBA5eXlqWXLltZ1QkJC5HK5dPDgQQUHB3tybAAAgDrDo/E2depUSdLixYs1ffp0zZkzR/Pnz5fD4dCJEyc0depUTZkyRampqbVy/6GhTWrldgHUP3369FFWVlalr8PCAqo4AwAuDo/GW4UhQ4YoKSlJBw4ckMPhkCT5+/srPj5eTzzxhCTJ4XAoNzfXOqeoqEh2u/2CVt0KC4vlcrkvbHgAkHTXXfdWirfY2HtVUHDEixMBuFTY7bYqF5w88pq3o0ePKi8vz/p67dq1CgoKUoMGDXTkSPl/7Nxut5YvX66oqChJUteuXVVaWqrNmzdLkhYsWKCBAwd6YlwAOKegoCB1795TktSjRy8FBgZ5eSIA9YVHVt6OHTum8ePH69ixY7Lb7QoKCtLs2bNVWFiocePGyel0yuVyqX379kpOTpYk2e12TZ8+XcnJyZU+KgQA6op7731AxcXFuvfe4d4eBUA9YnO73fVmH5FtUwAAUNfViW1TAAAAXBzEGwAAgEGINwCooUOHDmnGjFQdPnzI26MAqEeINwCooczMDP3yy89auXKZt0cBUI8QbwBQA4cOHdLGjeW/MWbjxi9YfQPgMcQbANRAZmaGnE6nJMnpPMnqGwCPId4AoAY2bdr4m6//46VJANQ3xBsA1MDJkyer/BoAagvxBgA14Ha7qvwaAGoL8QYAAGAQ4g0AAMAgxBsAAIBBiDcAAACDEG8AAAAGId4AAAAMQrwBAAAYhHgDAAAwCPEGAABgEOINAGogIWFUpa9HjnzcS5MAqG9sbrfb7e0hPKWwsFguV715uLjEbdr0H2VlbfD2GPXazz9vtf7coUMnL06CPn2u1zXXXOftMYCLwm63KTS0ydmPe3AWALik+Pr6SZKaN2/h5UkA1CesvAFADc2c+Zokady4CV6eBMClhJU3AACASwjxBgAAYBDiDQAAwCDEGwAAgEGINwAAAIMQbwAAAAYh3gAAAAxCvAEAABiEeAMAADAI8QYAAGAQ4g0AAMAgxBsAAIBBiDcAAACDEG8AAAAGId4AAAAMQrwBAAAYhHgDAAAwCPEGAABgEOINAADAIMQbAACAQYg3AAAAgxBvAAAABvH11B2NGTNGe/bskd1uV6NGjfT8888rKipK27dv16RJk3Tw4EEFBwcrJSVFbdu2laQqjwEAANRHHlt5S0lJ0ZIlS7R48WI98sgjevbZZyVJycnJio+PV2ZmpuLj45WUlGSdU9UxAACA+shj8RYQEGD9ubi4WDabTYWFhcrOzlZsbKwkKTY2VtnZ2SoqKqryGAAAQH3lsW1TSZo8ebK++OILud1uvfPOO8rLy1N4eLh8fHwkST4+PmrevLny8vLkdrvPeiwkJMSTYwMAANQZHo23qVOnSpIWL16s6dOna/z48Z68e4WGNvHo/QG4tPn5lf/jMiws4BzXBICLx6PxVmHIkCFKSkpSixYtlJ+fL6fTKR8fHzmdTu3bt08Oh0Nut/usx2qqsLBYLpf7Ij4SAPVZWZlTklRQcMTLkwC4lNjttioXnDzymrejR48qLy/P+nrt2rUKCgpSaGiooqKilJGRIUnKyMhQVFSUQkJCqjwGAABQX3lk5e3YsWMaP368jh07JrvdrqCgIM2ePVs2m00vvPCCJk2apFmzZikwMFApKSnWeVUdAwAAqI9sbre73uwjsm0K4GKaOfM1SdK4cRO8PAmAS0md2DYFAADAxUG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QrwBAAAYhHgDAAAwCPEGAABgEF9P3MmBAwf0zDPPaNeuXfL399fll1+uKVOmKCQkRJGRkerUqZPs9vKOnD59uiIjIyVJa9eu1fTp0+V0OtWlSxdNmzZNl112mSdGBgAAqJM8svJms9k0atQoZWZmaunSpYqIiFBqaqp1fMGCBUpPT1d6eroVbkePHtXzzz+v2bNna/Xq1WrcuLHeffddT4wLAABQZ3kk3oKDg9WnTx/r6x49eig3N7fKc/71r3+pa9euatu2rSQpLi5OK1asqM0xAQAA6jyPbJueyuVy6cMPP1RMTIx12YgRI+R0OnXTTTdp3Lhx8vf3V15enlq2bGldp2XLlsrLy/P0uAAAAHWKx+PtxRdfVKNGjfTQQw9JktatWyeHw6Hi4mI9/fTTeuutt/SnP/2pVu47NLRJrdwugPrJz89HkhQWFuDlSQDUJx6Nt5SUFO3cuVOzZ8+23qDgcDgkSU2aNNGwYcP0t7/9zbo8KyvLOjc3N9e6bk0VFhbL5XJf0G0AQIWyMqckqaDgiJcnAXApsdttVS44eeyjQv7yl79oy5Yteuutt+Tv7y9JOnTokEpLSyVJJ0+eVGZmpqKioiRJffv21XfffacdO3ZIKn9Twx133OGpcQEAAOokj6y8bdu2TW+//bbatm2ruLg4SVLr1q01atQoJSUlyWaz6eTJk+rZs6fGjx8vqXwlbsqUKRo9erRcLpeioqI0efJkT4wLAABQZ9ncbne92Udk2xTAxTRz5muSpHHjJnh5EgCXkjqzbQoAAIALR7wBAAAYhHgDAAAwCPEGAABgEOINAADAIMQbAACAQY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DIecfb8ePH9fPPP9fGLAAAADiHasdbaWmpnn32WfXs2VODBw/W7t27deutt2ru3LnnPPfAgQN67LHHNGDAAA0aNEhPPvmkioqKJElff/21Bg8erAEDBuiRRx5RYWGhdV5VxwAAAOqjasfbm2++qbS0NLlcLrndbkVERCgwMFBLly4957k2m02jRo1SZmamli5dqoiICKWmpsrlcunpp59WUlKSMjMzFR0drdTUVEmq8hgAAEB9Ve14y8zM1NVXX60HHnjAuqxz587asWPHOc8NDg5Wnz59rK979Oih3NxcbdmyRQ0aNFB0dLQkKS4uTitXrpSkKo8BAADUV9WOt0OHDunyyy+Xn5+fddnx48fldrvP6w5dLpc+/PBDxcTEKC8vTy1btrSOhYSEyOVy6eDBg1UeAwAAqK98q3vFdu3aaf369YqKipIkzZs3T2vWrLG+rq4XX3xRjRo10kMPPaTVq1ef37QXKDS0iUfvD8Clzc/PR5IUFhbg5UkA1CfVjrff//73Gjt2rDZs2CBJmjp1qtxutx577LFq31lKSop27typ2bNny263y+FwKDc31zpeVFQku92u4ODgKo/VVGFhsVyu81spBICzKStzSpIKCo54eRIAlxK73VblglO1t0379++vOXPmqG/fvmrfvr1uuukmvf322+rfv3+1zv/LX/6iLVu26K233pK/v78kqWvXriotLdXmzZslSQsWLNDAgQPPeQwAAKC+srnP90VrNbBt2zbFxsaqbdu2atiwoSSpdevWeuutt/Tll18qOTlZx48fV6tWrfTqq6+qWbNmklTlsZpg5Q3AxTRz5muSpHHjJnh5EgCXknOtvFU73qZNm3bGy/39/dW2bVsNGDBATZrU7deUEW8ALibiDUBtOFe8Vfs1b//4xz9ks9nOenzmzJmaO3euIiIizm9CAAAAVFu1X/N25513ymazKTIyUnfeeac6d+4sm82m/v3764orrtCvv/6qN954ozZnBQAAqPeqvfLm6+ur66+/Xu+884512ahRo9S4cWMtW7ZMI0eO1JdfflkrQwIAAKBctVfeVq9erbKyskqXOZ1OrVq1SjabTddccw2/exQAAKCWVXvlrXXr1tq0aZNuv/12XXHFFdq5c6d27typjh07SpJ++eUXhYaG1tqgAAAAOI+Vt+TkZDVp0kS7du3S+vXrtWPHDgUEBOiFF15QcXGxTp48Wen3ngIAAODiq/bKW3R0tNauXavPPvtM+fn5Cg8PV79+/RQQUP5rYd58881aGxIAAADlqh1vkhQQEKDBgwfX1iwAAAA4h2rH248//qiXXnpJ2dnZOnbsmHW5zWZTdnZ2rQwHAACAyqodb88884y2bt162uUe+O1aAAAA+P+qHW+7du1Sx44d9dxzzykwMLDK37YAAACA2lHteLv22mvl5+enPn361OY8AAAAqEK14y08PFwLFy7U73//e0VFRcnHx8c69uSTT9bKcAAAAKis2vH20UcfSZLWrVun9evXSyp/vZvNZiPeAAAAPKTa8TZkyBBe5wYAAOBl1Y63V155pTbnAAAAQDWc14f05ubm6quvvlJRUZH1ESE2m00jRoyoleEAAABQWbXjLTMzU88884xOnDhx2jHiDQAAwDOq/YvpZ82apZMnTyo0NFRut1vt27eXj4+PevfuXZvzAQAA4BTVjrdffvlFt99+u+666y7ZbDZlZGSod+/e6t69e23OBwAAgFNUO958fX0VEhKiRo0aSZL27t2rxo0ba8GCBbU2HAAAACqr9mvemjdvroKCAnXr1k1ut1sDBgyQ0+lUaGhobc4HAACAU1R75e3+++9Xs2bNNGDAAHXs2FEnT56UzWbT2LFja3M+AAAAnKLaK2+PPvqo9ee0tDTl5OToxx9/1KJFi/TAAw/UynAAAACo7JzxVlhYqJdfflk//Rt0wdcAABaLSURBVPSTIiMj9fzzz2v79u166aWXlJ2d7YkZAQAA8P+dM96mTZumZcuWSZJycnK0b98+fffddyotLZWvr68GDx5c60MCAACg3DnjbePGjQoLC9OECRO0ZcsWzZs3T5I0dOhQPfnkk2rZsmWtDwkAAIBy53zDQlFRkW677TYNGTJEEydOlCTddtttevnllwk3AAAADzvnypvL5VJeXp7Wrl1r/T7TkydP6tNPP7Wu079//9qbEAAAAJZqvdt03bp1WrdunaTyX0T/26954wIAAIBnnDPe2BoFAACoO84Zb2vXrvXEHAAAAKiGav+GBQAAAHgf8QYAAGAQ4g0AAMAgxBsAAIBBiDcAAACDEG8AAAAGId4AAAAMQrwBAAAYhHgDAAAwCPEGAABgEOINAADAIMQbAACAQc75i+kvlpSUFGVmZmrv3r1aunSpOnXqJEmKiYmRv7+/GjRoIElKTExU3759JUlff/21kpKSdPz4cbVq1UqvvvqqQkNDPTUyAABAneOxlbf+/ftr/vz5atWq1WnHZsyYofT0dKWnp1vh5nK59PTTTyspKUmZmZmKjo5Wamqqp8YFAACokzwWb9HR0XI4HNW+/pYtW9SgQQNFR0dLkuLi4rRy5craGg8AAMAIHts2rUpiYqLcbrd69eqlp556SoGBgcrLy1PLli2t64SEhMjlcungwYMKDg724rQAAADe4/V4mz9/vhwOh06cOKGpU6dqypQptbY9GhrapFZuF0D95OfnI0kKCwvw8iQA6hOvx1vFVqq/v7/i4+P1xBNPWJfn5uZa1ysqKpLdbr+gVbfCwmK5XO4LGxgA/r+yMqckqaDgiJcnAXApsdttVS44efWjQkpKSnTkSPl/9Nxut5YvX66oqChJUteuXVVaWqrNmzdLkhYsWKCBAwd6bVYAAIC6wGMrby+99JJWrVql/fv36+GHH1ZwcLBmz56tcePGyel0yuVyqX379kpOTpYk2e12TZ8+XcnJyZU+KgQAAKA+s7nd7nqzj8i2KYCLaebM1yRJ48ZN8PIkAC4ldXrbFAAAAOeHeAMAADAI8QYAAGAQXvOG85aW9pH27t3j7TEAr9uzZ7ckqXXrCC9PAtQNrVq11tChw709hvHO9Zo3r3/OG8yzd+8e/bzrF/k0C/T2KIBXuRqWb15sL9nv5UkA73PuP+ztEeoN4g014tMsUI3uvt7bYwAA6oiS9A3eHqHe4DV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Hom3lJQUxcTEKDIyUlu3brUu3759u4YPH64BAwZo+PDh2rFjR7WOAQAA1Fceibf+/ftr/vz5atWqVaXLk5OTFR8fr8zMTMXHxyspKalaxwAAAOorj8RbdHS0HA5HpcsKCwuVnZ2t2NhYSVJsbKyys7NVVFRU5TEAAID6zNdbd5yXl6fw8HD5+PhIknx8fNS8eXPl5eXJ7Xaf9VhISIi3RgYAAPA6r8WbN4SGNvH2CJcEPz8fb48AAKiD/Px8FBYW4O0xLnleizeHw6H8/Hw5nU75+PjI6XRq3759cjgccrvdZz12IQoLi+VyuS/SI6i/ysqc3h4BAFAHlZU5VVBwxNtjGM9ut1W54OS1jwoJDQ1VVFSUMjIyJEkZGRmKiopSSEhIlccAAADqM4+svL300ktatWqV9u/fr4cffljBwcFatmyZXnjhBU2aNEmzZs1SYGCgUlJSrHOqOgYAAFBf2dxud73ZR2Tb9OKYOfM1bS/Zr0Z3X+/tUQAAdURJ+gZd0aiZxo2b4O1RjFdnt00BAABw/og3AAAAgxBvAAAABiHeAAAADEK8AQAAGIR4AwAAMAjxBgAAYBDiDQAAwCDEGwAAgEGINwAAAIMQbwAAAAYh3gAAAAxCvAEAABiEeAMAADAI8QYAAGAQ4g0AAMAgxBsAAIBBiDcAAACDEG8AAAAGId4AAAAMQrwBAAAYhHgDAAAwCPEGAABgEOINAADAIMQbAACAQYg3AAAAgxBvAAAABiHeAAAADEK8AQAAGIR4AwAAMAjxBgAAYBDiDQAAwCDEGwAAgEGINwAAAIMQbwAAAAYh3gAAAAxCvAEAABiEeAMAADAI8QYAAGAQ4g0AAMAgxBsAAIBBiDcAAACDEG8AAAAGId4AAAAM4uvtASQpJiZG/v7+atCggSQpMTFRffv21ddff62kpCQdP35crVq10quvvqrQ0FAvTwsAAOA9dSLeJGnGjBnq1KmT9bXL5dLTTz+tadOmKTo6WrNmzVJqaqqmTZvmxSkBAAC8q87E229t2bJFDRo0UHR0tCQpLi5O/fv3J97qgMOHD8t58LBK0jd4exQAQB3h3H9Yh4P9vT1GvVBn4i0xMVFut1u9evXSU089pby8PLVs2dI6HhISIpfLpYMHDyo4ONiLkwIAAHhPnYi3+fPny+Fw6MSJE5o6daqmTJmi22677aLfT2hok4t+m/VRaGhTFfqeUKO7r/f2KACAOqIkfYNCg5oqLCzA26Nc8upEvDkcDkmSv7+/4uPj9cQTTyghIUG5ubnWdYqKimS32y9o1a2wsFgul/uC563vysqc3h4BAFAHlZU5VVBwxNtjGM9ut1W54OT1jwopKSnRkSPlf9Fut1vLly9XVFSUunbtqtLSUm3evFmStGDBAg0cONCbowIAAHid11feCgsLNW7cODmdTrlcLrVv317Jycmy2+2aPn26kpOTK31UCAAAQH3m9XiLiIjQ4sWLz3js6quv1tKlSz08EQAAQN3l9W1TAAAAVB/xBgAAYBDiDQAAwCDEGwAAgEGINwAAAIMQbwAAAAYh3gAAAAxCvAEAABiEeAMAADAI8QYAAGAQ4g0AAMAgxBsAAIBBiDcAAACDEG8AAAAGId4AAAAMQrwBAAAYhHgDAAAwCPEGAABgEOINAADAIMQbAACAQYg3AAAAgxBvAAAABiHeAAAADEK8AQAAGIR4AwAAMAjxBgAAYBDiDQAAwCDEGwAAgEF8vT0AzOTcf1gl6Ru8PQbgVa6S45Ike6MGXp4E8D7n/sNSm2beHqNeIN5w3lq1au3tEYA6YU/RbklS62b8wALUphk/HzzE5na73d4ewlMKC4vlctWbhwugls2c+Zokady4CV6eBMClxG63KTS0ydmPe3AWAAAAXCDiDQAAwCDEGwAAgEGINwAAAIMQbwAAAAYh3gAAAAxCvAEAABiEeAMAADAI8QYAAGAQ4g0AAMAgxBsAAIBBiDcAAACDEG8AAAAGqfPxtn37dg0fPlwDBgzQ8OHDtWPHDm+PBAAA4DV1Pt6Sk5MVHx+vzMxMxcfHKykpydsjAQAAeI3N7Xa7vT3E2RQWFmrAgAHKysqSj4+PnE6n+vTpo1WrVikkJKQGt1csl6vOPlzgvGza9B9lZW3w9hj12p49uyVJrVtHeHkS9Olzva655jpvjwFcFHa7TaGhTc5+3IOznLe8vDyFh4fLx8dHkuTj46PmzZsrLy/Py5MBgBQYGKjAwEBvjwGgnvH19gCeVFXFAqa5667bddddt3t7DACAh9XpeHM4HMrPz5fT6bS2Tfft2yeHw1Gj22PbFAAA1HVGb5uGhoYqKipKGRkZkqSMjAxFRUXV6PVuAAAAl4I6/YYFScrJydGkSZN0+PBhBQYGKiUlRe3atavRbbHyBgAA6rpzrbzV+Xi7mIg3AABQ1xm9bQoAAIDKiDcAAACDEG8AAAAGId4AAAAMQrwBAAAYhHgDAAAwCPEGAABgEOINAADAIMQbAACAQYg3AAAAgxBvAAAABiHeAAAADEK8AQAAGMTX2wN4kt1u8/YIAAAAVTpXr9jcbrfbQ7MAAADgArFtCgAAYBDiDQAAwCDEGwAAgEGINwAAAIMQbwAAAAYh3gAAAAxCvAEAABiEeAMAADAI8QYAAGAQ4g0AAMAgxBsAAIBBiDcAAACDEG8AUAPbt2/X8OHDNWDAAA0fPlw7duzw9kgA6gniDQBqIDk5WfHx8crMzFR8fLySkpK8PRKAeoJ4A4DzVFhYqOzsbMXGxkqSYmNjlZ2draKiIi9PBqA+IN4A4Dzl5eUpPDxcPj4+kiQfHx81b95ceXl5Xp4MQH1AvAEAABiEeAOA8+RwOJSfny+n0ylJcjqd2rdvnxwOh5cnA1AfEG8AcJ5CQ0MVFRWljIwMSVJGRoaioqIUEhLi5ckA1Ac2t9vt9vYQAGCanJwcTZo0SYcPH1ZgYKBSUlLUrl07b48FoB4g3gAAAAzCtikAAIBBiDcAAACDEG8AAAAGId4AAAAMQrwBAAAYhHgDYISZM2cqMjJSkyZNkiSlpaUpMjJSI0aM8PJkAOBZxBuAC+Z2uxUTE6PIyEhFRkYqJyen0vFJkyYpMjJSM2fOrHR5xfX37Nlzzvvo3r27EhISdMMNN1y0uffs2WPNUNuysrKs+4qMjFT37t01cOBA/e1vf6v1+wZwaSHeAFywzZs3a+/evdbX6enpF/X2y8rKdNNNN2ny5MkaNGjQRb1tT/Pz81NCQoL69eunHTt26JVXXtHnn3/u7bEAGIR4A3DBlixZIkm68sorJZX/uqiKz/+eNGmSFi1aJEn661//am19nrra1b9/f0VGRiorK8vaHv3DH/6g8ePH66qrrtLSpUtP2zat4HK5lJKSol69eql///7WLJKs1cCsrCxJlbda9+zZo/79+1vXPXUV8OTJk5ozZ47uuOMO9ejRQ3feeac++uiji/JcNWzYUJMnT9Ybb7yh3r17S5J+/PFH6/jWrVv1+OOP67rrrtO1116rcePGKTc31zr+66+/auLEierXr5+6deumO+64Q99++60k6cCBA0pKSlJMTIx69uypuLg4bd682Tp3xIgRioyM1GuvvaYHH3xQ3bt3V1xcXKXwzsnJ0dixY3XjjTfqqquu0t133629e/fq+eefV2RkpGbPnm1dNzk5+bTLANQ+4g3ABTlx4oQyMzMlSRMnTlRQUJD27t2r//73v5KkG264Qe3bt5dUeeszISHBuo2hQ4cqISFBLVq0sC7LzMzU7t27dffdd6tZs2Znvf8vv/xSX375pW644Qbt2bNHzzzzTKUYOpsmTZpo6NCh1tcJCQlKSEhQkyZN9Oabbyo1NVVut1uxsbE6fvy4kpKSrAi9GPbt22dFU0XIFhQU6KGHHtKGDRvUq1cvXXPNNVq1apUeffRRnThxQseOHdPvfvc7LV68WP7+/rr77rsVFBSkffv2yeVyacyYMfroo4/kcDh0xx13aOvWrXrkkUf0yy+/VLrvd999Vy1atFBISIi++uorvfHGG9b9x8fHa82aNQoLC9PgwYPldrt1+PBh3XfffZKkpUuXSirfKv/ss88kSXfddddFe14AnJuvtwcAYLZ169bp0KFDCg0N1TXXXKNbbrlF6enpWrJkia655hoNGjRIX3zxhXJyctS3b1+NGzdOkjRo0CC9//77kqSxY8eqdevWlW43IiJCCxculK9v+X+mvvnmmzPef9OmTTVv3jz5+flp7NixWrNmjdLT09W5c+cq5w4ODtbYsWOVlpYmSZo8ebKk8iiZN2+eJKlnz5667LLL1LFjR+3Zs0cffvih7rnnntNua968edq5c6ckKSgoSE8++eRZ7/fIkSNWrNlsNk2YMEE33XSTpPLt5kOHDql9+/ZyOBySpJCQEP3yyy/auHGjSkpKtGPHDoWFhWnx4sW67LLLJJVvK2/ZskVffvmlGjdubK2AXn755crOzlZaWpoSExOtGYYPH67k5GR98sknevbZZ/XDDz9IKl9BPXjwoK688kp98sknstvL/31/8uRJ+fr6qlOnTtq6dau+//57uVwu5efnq2fPnoqIiKjyuQZwcRFvAC5IxTZlv379ZLfbddtttyk9PV0rV65UUlKS/P39a3S7V111lRVuVWnTpo38/PwkyfrF8Pn5+We8rtPpPOftHThwQCUlJZJkhV2FikD7rczMTG3atEmS1KpVqyrjzc/PT3FxcdqwYYNycnK0cuVKjRw5Uv7+/tZKXE5Ozmlv+ti1a5dKS0slla/UVYRbxW1WnHv06FErik8991QVcRcYGChJ1uOteONIt27drHCTZP093HfffXr55Ze1ZMkSNWrUSJKMfw0iYCLiDUCNHT58WOvXr5ckffzxx/r444+tY0eOHNHatWs1cOBAKwRcLlel8+12u1wul/X6uFNVN/p27dqlsrIy+fn5WduD4eHhkmQFTnFxsSRp27Ztlc718fGx/uxyuWS329W0aVM1atRIJSUllVbw3G53pdeGnWru3LnVmlUqf83bc889p4MHD2rAgAH6/vvv9dFHH2nEiBFq1aqVJOm2227TX//6V+ucgoICBQQEaN26dZKkn376SaWlpWrYsKGk8pWxinPDwsK0du1a6/krLS3VkSNHzvi4bTZbpcsrVj+/++476/mouH1fX18NHjxYqampWrZsmZo2bSpfX1/dcccd1X7sAC4OXvMGoMZWrFihEydOqEmTJurfv7/1v7Zt20r6v3edVmwBLlmyRC+99JI2btxY6fIpU6Zo6tSp1grQ+Thw4IBGjBihP/zhD1qzZo1sNpsGDx4sSYqKipIkvfHGG3rppZf0wQcfVDo3NDTUWrWbMGGCXn31VdlsNsXHx0uSHn30UT333HN66qmn1L9//0pBdaGCg4M1cuRISdJ7772nsrIyDRo0SIGBgVq9erUeffRRJSUlaeTIkbrlllu0f/9+3XzzzWrbtq0KCgo0ZMgQJSUl6aGHHtK6devUtWtX9ezZUwUFBbr33nuVlJSkMWPGqG/fvtV+N+vgwYMVHBys7Oxs3XfffUpKStLQoUOt6G3atKluvfVWFRQUaOvWrbruuusUEhJy0Z4TANVDvAGosYot0+HDh2vWrFnW/1588UVJ0ueff64DBw7o/vvvV8+ePZWfn6+5c+fq+++/lyQlJiaqRYsW+vzzz/X+++9b24Ln4+qrr1bPnj31xRdfqFWrVnrllVesaPvjH/+onj17as+ePcrOztZDDz1U6Vx/f38lJiYqJCREy5cvt+Luj3/8oxITExUUFKQlS5Zo48aNuuKKKy76KtOIESMUGBio3NxcZWRkKDw8XHPnzlW/fv30ww8/aMmSJcrPz1d8fLyaNm2qyy67TH//+9919913q7S0VIsWLVJhYaGaN28uu92uWbNmKS4uTkePHtWiRYv0ww8/6Oabb1b37t2rNU9YWJg++OAD3Xrrrdq3b58WL14sp9Npba9K0rBhw6w/x8bGXtTnA0D12Nxn2q8AAOAMXC6XevXqJbfbrS+++EKNGzf29khAvcNr3gAA1bJy5Up9/vnnKikp0fDhwwk3wEuINwBAtcyfP19fffWVrrvuOk2YMMHb4wD1FtumAAAABuENCwAAAAYh3gAAAAxCvAEAABiEeAMAADAI8QYAAGAQ4g0AAMAg/w/QsWt64FLHIgAAAABJRU5ErkJggg==" id="109" name="Google Shape;109;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8"/>
          <p:cNvPicPr preferRelativeResize="0"/>
          <p:nvPr/>
        </p:nvPicPr>
        <p:blipFill rotWithShape="1">
          <a:blip r:embed="rId3">
            <a:alphaModFix/>
          </a:blip>
          <a:srcRect b="0" l="0" r="0" t="0"/>
          <a:stretch/>
        </p:blipFill>
        <p:spPr>
          <a:xfrm>
            <a:off x="152400" y="1050925"/>
            <a:ext cx="2990850" cy="2743200"/>
          </a:xfrm>
          <a:prstGeom prst="rect">
            <a:avLst/>
          </a:prstGeom>
          <a:noFill/>
          <a:ln>
            <a:noFill/>
          </a:ln>
        </p:spPr>
      </p:pic>
      <p:pic>
        <p:nvPicPr>
          <p:cNvPr id="111" name="Google Shape;111;p8"/>
          <p:cNvPicPr preferRelativeResize="0"/>
          <p:nvPr/>
        </p:nvPicPr>
        <p:blipFill rotWithShape="1">
          <a:blip r:embed="rId4">
            <a:alphaModFix/>
          </a:blip>
          <a:srcRect b="0" l="0" r="0" t="0"/>
          <a:stretch/>
        </p:blipFill>
        <p:spPr>
          <a:xfrm>
            <a:off x="3124200" y="974725"/>
            <a:ext cx="3124200" cy="2819400"/>
          </a:xfrm>
          <a:prstGeom prst="rect">
            <a:avLst/>
          </a:prstGeom>
          <a:noFill/>
          <a:ln>
            <a:noFill/>
          </a:ln>
        </p:spPr>
      </p:pic>
      <p:pic>
        <p:nvPicPr>
          <p:cNvPr id="112" name="Google Shape;112;p8"/>
          <p:cNvPicPr preferRelativeResize="0"/>
          <p:nvPr/>
        </p:nvPicPr>
        <p:blipFill rotWithShape="1">
          <a:blip r:embed="rId5">
            <a:alphaModFix/>
          </a:blip>
          <a:srcRect b="0" l="0" r="0" t="0"/>
          <a:stretch/>
        </p:blipFill>
        <p:spPr>
          <a:xfrm>
            <a:off x="6248400" y="1050925"/>
            <a:ext cx="2895600" cy="2667000"/>
          </a:xfrm>
          <a:prstGeom prst="rect">
            <a:avLst/>
          </a:prstGeom>
          <a:noFill/>
          <a:ln>
            <a:noFill/>
          </a:ln>
        </p:spPr>
      </p:pic>
      <p:sp>
        <p:nvSpPr>
          <p:cNvPr id="113" name="Google Shape;113;p8"/>
          <p:cNvSpPr txBox="1"/>
          <p:nvPr/>
        </p:nvSpPr>
        <p:spPr>
          <a:xfrm>
            <a:off x="457200" y="3946525"/>
            <a:ext cx="7620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Conclusion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 basically we need to treat the outliers which are present in the Recency, Monetary, Frequency etc.</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2022-04-20T03:23:08Z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2022-02-08T00:00:00Z</vt:filetime>
  </property>
  <property fmtid="{D5CDD505-2E9C-101B-9397-08002B2CF9AE}" pid="3" name="Creator">
    <vt:lpwstr>Microsoft® PowerPoint® 2016</vt:lpwstr>
  </property>
  <property fmtid="{D5CDD505-2E9C-101B-9397-08002B2CF9AE}" pid="4" name="LastSaved">
    <vt:filetime>2022-04-20T00:00:00Z</vt:filetime>
  </property>
</Properties>
</file>