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17176B-191F-4587-A7DB-4149120A8CAF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5B2CCA5-420C-44AA-AB83-DF0E526FC4F5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/>
            <a:t>DIGITAL MEDIUM OF EXCHANGE</a:t>
          </a:r>
        </a:p>
      </dgm:t>
    </dgm:pt>
    <dgm:pt modelId="{02FB6265-14C7-4979-ACDF-FDC8D3BD3E10}" type="parTrans" cxnId="{5580FDBC-5250-4DF4-AE24-3F00E834F6B7}">
      <dgm:prSet/>
      <dgm:spPr/>
      <dgm:t>
        <a:bodyPr/>
        <a:lstStyle/>
        <a:p>
          <a:endParaRPr lang="en-US"/>
        </a:p>
      </dgm:t>
    </dgm:pt>
    <dgm:pt modelId="{F93F9205-1FF2-49D8-ABD1-CA48780B6DDF}" type="sibTrans" cxnId="{5580FDBC-5250-4DF4-AE24-3F00E834F6B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BC5BC3A-28B2-4479-A1E1-89BA6AE00295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/>
            <a:t>NO CENTRALIZED AUTHORITY</a:t>
          </a:r>
        </a:p>
      </dgm:t>
    </dgm:pt>
    <dgm:pt modelId="{3AF1B4D5-B94D-49BF-9B5C-7A3CA65B8B22}" type="parTrans" cxnId="{BB2705AB-A73E-4066-97F7-4DA5710EBAEF}">
      <dgm:prSet/>
      <dgm:spPr/>
      <dgm:t>
        <a:bodyPr/>
        <a:lstStyle/>
        <a:p>
          <a:endParaRPr lang="en-US"/>
        </a:p>
      </dgm:t>
    </dgm:pt>
    <dgm:pt modelId="{CFEF71A4-82C1-4F3E-94C0-BFAAA49352C9}" type="sibTrans" cxnId="{BB2705AB-A73E-4066-97F7-4DA5710EBAE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5A42596-B257-4EDC-8DD9-BDED992AB662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/>
            <a:t>PROTOCOL BUILT ON BLOCKCHAIN</a:t>
          </a:r>
        </a:p>
      </dgm:t>
    </dgm:pt>
    <dgm:pt modelId="{2DC03401-5AB5-45CE-8B76-ADDD5829DEFC}" type="parTrans" cxnId="{E2289F86-E4D9-4318-BC93-236EF2AFC4C0}">
      <dgm:prSet/>
      <dgm:spPr/>
      <dgm:t>
        <a:bodyPr/>
        <a:lstStyle/>
        <a:p>
          <a:endParaRPr lang="en-US"/>
        </a:p>
      </dgm:t>
    </dgm:pt>
    <dgm:pt modelId="{98D7D413-8A57-4768-B901-DEC5254FF9BF}" type="sibTrans" cxnId="{E2289F86-E4D9-4318-BC93-236EF2AFC4C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19E9F20-FAA9-4042-91CD-4FE1D687FE11}" type="pres">
      <dgm:prSet presAssocID="{6717176B-191F-4587-A7DB-4149120A8CAF}" presName="Name0" presStyleCnt="0">
        <dgm:presLayoutVars>
          <dgm:animLvl val="lvl"/>
          <dgm:resizeHandles val="exact"/>
        </dgm:presLayoutVars>
      </dgm:prSet>
      <dgm:spPr/>
    </dgm:pt>
    <dgm:pt modelId="{B29ACD67-9AC5-41A5-8519-73BA5FF8FCB8}" type="pres">
      <dgm:prSet presAssocID="{05B2CCA5-420C-44AA-AB83-DF0E526FC4F5}" presName="compositeNode" presStyleCnt="0">
        <dgm:presLayoutVars>
          <dgm:bulletEnabled val="1"/>
        </dgm:presLayoutVars>
      </dgm:prSet>
      <dgm:spPr/>
    </dgm:pt>
    <dgm:pt modelId="{2CB148AB-C8AD-4596-981D-7945BEEDC7A2}" type="pres">
      <dgm:prSet presAssocID="{05B2CCA5-420C-44AA-AB83-DF0E526FC4F5}" presName="bgRect" presStyleLbl="alignNode1" presStyleIdx="0" presStyleCnt="3"/>
      <dgm:spPr/>
    </dgm:pt>
    <dgm:pt modelId="{3052C402-D7B8-48F9-8FE6-A203278DDED1}" type="pres">
      <dgm:prSet presAssocID="{F93F9205-1FF2-49D8-ABD1-CA48780B6DD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385940D-D987-4B29-A8BC-61B4323C0618}" type="pres">
      <dgm:prSet presAssocID="{05B2CCA5-420C-44AA-AB83-DF0E526FC4F5}" presName="nodeRect" presStyleLbl="alignNode1" presStyleIdx="0" presStyleCnt="3">
        <dgm:presLayoutVars>
          <dgm:bulletEnabled val="1"/>
        </dgm:presLayoutVars>
      </dgm:prSet>
      <dgm:spPr/>
    </dgm:pt>
    <dgm:pt modelId="{8955334B-D632-43B6-9178-8CB99C9E8438}" type="pres">
      <dgm:prSet presAssocID="{F93F9205-1FF2-49D8-ABD1-CA48780B6DDF}" presName="sibTrans" presStyleCnt="0"/>
      <dgm:spPr/>
    </dgm:pt>
    <dgm:pt modelId="{B684D9FE-300A-4A8D-9318-BC5504DAB52D}" type="pres">
      <dgm:prSet presAssocID="{CBC5BC3A-28B2-4479-A1E1-89BA6AE00295}" presName="compositeNode" presStyleCnt="0">
        <dgm:presLayoutVars>
          <dgm:bulletEnabled val="1"/>
        </dgm:presLayoutVars>
      </dgm:prSet>
      <dgm:spPr/>
    </dgm:pt>
    <dgm:pt modelId="{E29516B5-2FF8-4908-8145-926F7929C883}" type="pres">
      <dgm:prSet presAssocID="{CBC5BC3A-28B2-4479-A1E1-89BA6AE00295}" presName="bgRect" presStyleLbl="alignNode1" presStyleIdx="1" presStyleCnt="3"/>
      <dgm:spPr/>
    </dgm:pt>
    <dgm:pt modelId="{9E7BDA16-920C-43EC-8192-30DFA1DCE42B}" type="pres">
      <dgm:prSet presAssocID="{CFEF71A4-82C1-4F3E-94C0-BFAAA49352C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090FE6A-660F-4CA1-B310-3EFDBF0F1C50}" type="pres">
      <dgm:prSet presAssocID="{CBC5BC3A-28B2-4479-A1E1-89BA6AE00295}" presName="nodeRect" presStyleLbl="alignNode1" presStyleIdx="1" presStyleCnt="3">
        <dgm:presLayoutVars>
          <dgm:bulletEnabled val="1"/>
        </dgm:presLayoutVars>
      </dgm:prSet>
      <dgm:spPr/>
    </dgm:pt>
    <dgm:pt modelId="{FFD34E4D-4272-4A04-A2BE-E83163DEC3ED}" type="pres">
      <dgm:prSet presAssocID="{CFEF71A4-82C1-4F3E-94C0-BFAAA49352C9}" presName="sibTrans" presStyleCnt="0"/>
      <dgm:spPr/>
    </dgm:pt>
    <dgm:pt modelId="{EA539E98-0686-4150-A8FD-BD6D034D31DC}" type="pres">
      <dgm:prSet presAssocID="{55A42596-B257-4EDC-8DD9-BDED992AB662}" presName="compositeNode" presStyleCnt="0">
        <dgm:presLayoutVars>
          <dgm:bulletEnabled val="1"/>
        </dgm:presLayoutVars>
      </dgm:prSet>
      <dgm:spPr/>
    </dgm:pt>
    <dgm:pt modelId="{2EF0112A-FB11-4A97-A056-D496F1B84745}" type="pres">
      <dgm:prSet presAssocID="{55A42596-B257-4EDC-8DD9-BDED992AB662}" presName="bgRect" presStyleLbl="alignNode1" presStyleIdx="2" presStyleCnt="3"/>
      <dgm:spPr/>
    </dgm:pt>
    <dgm:pt modelId="{68D56F93-6877-4B10-A78F-C01A4F68CD55}" type="pres">
      <dgm:prSet presAssocID="{98D7D413-8A57-4768-B901-DEC5254FF9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2CAB032-F487-43AA-B79C-0B0BB5AF30E8}" type="pres">
      <dgm:prSet presAssocID="{55A42596-B257-4EDC-8DD9-BDED992AB66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3046A42-78D3-4968-A0F0-C12B57B06F90}" type="presOf" srcId="{CFEF71A4-82C1-4F3E-94C0-BFAAA49352C9}" destId="{9E7BDA16-920C-43EC-8192-30DFA1DCE42B}" srcOrd="0" destOrd="0" presId="urn:microsoft.com/office/officeart/2016/7/layout/LinearBlockProcessNumbered"/>
    <dgm:cxn modelId="{F46F2D74-0F4C-41F9-ABE5-DAA34F996C5B}" type="presOf" srcId="{55A42596-B257-4EDC-8DD9-BDED992AB662}" destId="{2EF0112A-FB11-4A97-A056-D496F1B84745}" srcOrd="0" destOrd="0" presId="urn:microsoft.com/office/officeart/2016/7/layout/LinearBlockProcessNumbered"/>
    <dgm:cxn modelId="{E2289F86-E4D9-4318-BC93-236EF2AFC4C0}" srcId="{6717176B-191F-4587-A7DB-4149120A8CAF}" destId="{55A42596-B257-4EDC-8DD9-BDED992AB662}" srcOrd="2" destOrd="0" parTransId="{2DC03401-5AB5-45CE-8B76-ADDD5829DEFC}" sibTransId="{98D7D413-8A57-4768-B901-DEC5254FF9BF}"/>
    <dgm:cxn modelId="{46512B97-A0E5-42FA-B19D-50555D0EB470}" type="presOf" srcId="{F93F9205-1FF2-49D8-ABD1-CA48780B6DDF}" destId="{3052C402-D7B8-48F9-8FE6-A203278DDED1}" srcOrd="0" destOrd="0" presId="urn:microsoft.com/office/officeart/2016/7/layout/LinearBlockProcessNumbered"/>
    <dgm:cxn modelId="{03F0019F-AD2D-4C82-8D4E-4591B5E9EBC6}" type="presOf" srcId="{05B2CCA5-420C-44AA-AB83-DF0E526FC4F5}" destId="{0385940D-D987-4B29-A8BC-61B4323C0618}" srcOrd="1" destOrd="0" presId="urn:microsoft.com/office/officeart/2016/7/layout/LinearBlockProcessNumbered"/>
    <dgm:cxn modelId="{36DCAC9F-A646-4A23-8D0C-7E777DF6060C}" type="presOf" srcId="{6717176B-191F-4587-A7DB-4149120A8CAF}" destId="{D19E9F20-FAA9-4042-91CD-4FE1D687FE11}" srcOrd="0" destOrd="0" presId="urn:microsoft.com/office/officeart/2016/7/layout/LinearBlockProcessNumbered"/>
    <dgm:cxn modelId="{B9D298A6-C9AE-423C-9928-C256E7F477E9}" type="presOf" srcId="{55A42596-B257-4EDC-8DD9-BDED992AB662}" destId="{82CAB032-F487-43AA-B79C-0B0BB5AF30E8}" srcOrd="1" destOrd="0" presId="urn:microsoft.com/office/officeart/2016/7/layout/LinearBlockProcessNumbered"/>
    <dgm:cxn modelId="{BB2705AB-A73E-4066-97F7-4DA5710EBAEF}" srcId="{6717176B-191F-4587-A7DB-4149120A8CAF}" destId="{CBC5BC3A-28B2-4479-A1E1-89BA6AE00295}" srcOrd="1" destOrd="0" parTransId="{3AF1B4D5-B94D-49BF-9B5C-7A3CA65B8B22}" sibTransId="{CFEF71A4-82C1-4F3E-94C0-BFAAA49352C9}"/>
    <dgm:cxn modelId="{5580FDBC-5250-4DF4-AE24-3F00E834F6B7}" srcId="{6717176B-191F-4587-A7DB-4149120A8CAF}" destId="{05B2CCA5-420C-44AA-AB83-DF0E526FC4F5}" srcOrd="0" destOrd="0" parTransId="{02FB6265-14C7-4979-ACDF-FDC8D3BD3E10}" sibTransId="{F93F9205-1FF2-49D8-ABD1-CA48780B6DDF}"/>
    <dgm:cxn modelId="{949636C7-EE5C-451C-883E-B4643E1D61A7}" type="presOf" srcId="{CBC5BC3A-28B2-4479-A1E1-89BA6AE00295}" destId="{E090FE6A-660F-4CA1-B310-3EFDBF0F1C50}" srcOrd="1" destOrd="0" presId="urn:microsoft.com/office/officeart/2016/7/layout/LinearBlockProcessNumbered"/>
    <dgm:cxn modelId="{287BE1DC-6139-4BA0-8D7C-1E05EACF1969}" type="presOf" srcId="{05B2CCA5-420C-44AA-AB83-DF0E526FC4F5}" destId="{2CB148AB-C8AD-4596-981D-7945BEEDC7A2}" srcOrd="0" destOrd="0" presId="urn:microsoft.com/office/officeart/2016/7/layout/LinearBlockProcessNumbered"/>
    <dgm:cxn modelId="{1EB150F3-7270-4E62-8171-E8840F6ADEE7}" type="presOf" srcId="{CBC5BC3A-28B2-4479-A1E1-89BA6AE00295}" destId="{E29516B5-2FF8-4908-8145-926F7929C883}" srcOrd="0" destOrd="0" presId="urn:microsoft.com/office/officeart/2016/7/layout/LinearBlockProcessNumbered"/>
    <dgm:cxn modelId="{B45566F7-1286-459A-A98C-E50CB58EE54C}" type="presOf" srcId="{98D7D413-8A57-4768-B901-DEC5254FF9BF}" destId="{68D56F93-6877-4B10-A78F-C01A4F68CD55}" srcOrd="0" destOrd="0" presId="urn:microsoft.com/office/officeart/2016/7/layout/LinearBlockProcessNumbered"/>
    <dgm:cxn modelId="{3DC4CC10-7DD3-4A9A-90F8-29C01F2045A2}" type="presParOf" srcId="{D19E9F20-FAA9-4042-91CD-4FE1D687FE11}" destId="{B29ACD67-9AC5-41A5-8519-73BA5FF8FCB8}" srcOrd="0" destOrd="0" presId="urn:microsoft.com/office/officeart/2016/7/layout/LinearBlockProcessNumbered"/>
    <dgm:cxn modelId="{4FC43E63-B92C-4843-A791-ACB69BE7A645}" type="presParOf" srcId="{B29ACD67-9AC5-41A5-8519-73BA5FF8FCB8}" destId="{2CB148AB-C8AD-4596-981D-7945BEEDC7A2}" srcOrd="0" destOrd="0" presId="urn:microsoft.com/office/officeart/2016/7/layout/LinearBlockProcessNumbered"/>
    <dgm:cxn modelId="{96F065A0-3116-4C7D-A803-8962D539F9ED}" type="presParOf" srcId="{B29ACD67-9AC5-41A5-8519-73BA5FF8FCB8}" destId="{3052C402-D7B8-48F9-8FE6-A203278DDED1}" srcOrd="1" destOrd="0" presId="urn:microsoft.com/office/officeart/2016/7/layout/LinearBlockProcessNumbered"/>
    <dgm:cxn modelId="{2DDF146A-9AC7-4B42-BE8B-DFC03FA034E9}" type="presParOf" srcId="{B29ACD67-9AC5-41A5-8519-73BA5FF8FCB8}" destId="{0385940D-D987-4B29-A8BC-61B4323C0618}" srcOrd="2" destOrd="0" presId="urn:microsoft.com/office/officeart/2016/7/layout/LinearBlockProcessNumbered"/>
    <dgm:cxn modelId="{520E75A5-CCA8-4BD1-B134-BEBCC6150469}" type="presParOf" srcId="{D19E9F20-FAA9-4042-91CD-4FE1D687FE11}" destId="{8955334B-D632-43B6-9178-8CB99C9E8438}" srcOrd="1" destOrd="0" presId="urn:microsoft.com/office/officeart/2016/7/layout/LinearBlockProcessNumbered"/>
    <dgm:cxn modelId="{2FAC45ED-F8F4-405A-9256-EAD7DB1471BE}" type="presParOf" srcId="{D19E9F20-FAA9-4042-91CD-4FE1D687FE11}" destId="{B684D9FE-300A-4A8D-9318-BC5504DAB52D}" srcOrd="2" destOrd="0" presId="urn:microsoft.com/office/officeart/2016/7/layout/LinearBlockProcessNumbered"/>
    <dgm:cxn modelId="{7EA5C34F-0153-480B-A7B6-340A19C1F72B}" type="presParOf" srcId="{B684D9FE-300A-4A8D-9318-BC5504DAB52D}" destId="{E29516B5-2FF8-4908-8145-926F7929C883}" srcOrd="0" destOrd="0" presId="urn:microsoft.com/office/officeart/2016/7/layout/LinearBlockProcessNumbered"/>
    <dgm:cxn modelId="{49BD2F46-B177-4FAA-A536-B4B1E104B327}" type="presParOf" srcId="{B684D9FE-300A-4A8D-9318-BC5504DAB52D}" destId="{9E7BDA16-920C-43EC-8192-30DFA1DCE42B}" srcOrd="1" destOrd="0" presId="urn:microsoft.com/office/officeart/2016/7/layout/LinearBlockProcessNumbered"/>
    <dgm:cxn modelId="{A8B13B7E-C387-41EB-A759-86C15C62EDE5}" type="presParOf" srcId="{B684D9FE-300A-4A8D-9318-BC5504DAB52D}" destId="{E090FE6A-660F-4CA1-B310-3EFDBF0F1C50}" srcOrd="2" destOrd="0" presId="urn:microsoft.com/office/officeart/2016/7/layout/LinearBlockProcessNumbered"/>
    <dgm:cxn modelId="{BD57D44A-C2BF-44EE-AB2A-EBD52E57E442}" type="presParOf" srcId="{D19E9F20-FAA9-4042-91CD-4FE1D687FE11}" destId="{FFD34E4D-4272-4A04-A2BE-E83163DEC3ED}" srcOrd="3" destOrd="0" presId="urn:microsoft.com/office/officeart/2016/7/layout/LinearBlockProcessNumbered"/>
    <dgm:cxn modelId="{B30CF06C-E339-4942-9CE0-0EAA64E8CAF8}" type="presParOf" srcId="{D19E9F20-FAA9-4042-91CD-4FE1D687FE11}" destId="{EA539E98-0686-4150-A8FD-BD6D034D31DC}" srcOrd="4" destOrd="0" presId="urn:microsoft.com/office/officeart/2016/7/layout/LinearBlockProcessNumbered"/>
    <dgm:cxn modelId="{1A6B6D06-850E-4D18-9FAF-6C0EE3A5C879}" type="presParOf" srcId="{EA539E98-0686-4150-A8FD-BD6D034D31DC}" destId="{2EF0112A-FB11-4A97-A056-D496F1B84745}" srcOrd="0" destOrd="0" presId="urn:microsoft.com/office/officeart/2016/7/layout/LinearBlockProcessNumbered"/>
    <dgm:cxn modelId="{2B586C16-1ADF-49C1-BF02-EAC4EF07FD2C}" type="presParOf" srcId="{EA539E98-0686-4150-A8FD-BD6D034D31DC}" destId="{68D56F93-6877-4B10-A78F-C01A4F68CD55}" srcOrd="1" destOrd="0" presId="urn:microsoft.com/office/officeart/2016/7/layout/LinearBlockProcessNumbered"/>
    <dgm:cxn modelId="{6410D5A2-5768-439E-AF2B-4BDEEE54F60A}" type="presParOf" srcId="{EA539E98-0686-4150-A8FD-BD6D034D31DC}" destId="{82CAB032-F487-43AA-B79C-0B0BB5AF30E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148AB-C8AD-4596-981D-7945BEEDC7A2}">
      <dsp:nvSpPr>
        <dsp:cNvPr id="0" name=""/>
        <dsp:cNvSpPr/>
      </dsp:nvSpPr>
      <dsp:spPr>
        <a:xfrm>
          <a:off x="785" y="102155"/>
          <a:ext cx="3182540" cy="3819048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DIGITAL MEDIUM OF EXCHANGE</a:t>
          </a:r>
        </a:p>
      </dsp:txBody>
      <dsp:txXfrm>
        <a:off x="785" y="1629775"/>
        <a:ext cx="3182540" cy="2291429"/>
      </dsp:txXfrm>
    </dsp:sp>
    <dsp:sp modelId="{3052C402-D7B8-48F9-8FE6-A203278DDED1}">
      <dsp:nvSpPr>
        <dsp:cNvPr id="0" name=""/>
        <dsp:cNvSpPr/>
      </dsp:nvSpPr>
      <dsp:spPr>
        <a:xfrm>
          <a:off x="785" y="102155"/>
          <a:ext cx="3182540" cy="15276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85" y="102155"/>
        <a:ext cx="3182540" cy="1527619"/>
      </dsp:txXfrm>
    </dsp:sp>
    <dsp:sp modelId="{E29516B5-2FF8-4908-8145-926F7929C883}">
      <dsp:nvSpPr>
        <dsp:cNvPr id="0" name=""/>
        <dsp:cNvSpPr/>
      </dsp:nvSpPr>
      <dsp:spPr>
        <a:xfrm>
          <a:off x="3437929" y="102155"/>
          <a:ext cx="3182540" cy="381904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5875" cap="flat" cmpd="sng" algn="ctr">
          <a:solidFill>
            <a:schemeClr val="accent5">
              <a:hueOff val="-10661560"/>
              <a:satOff val="6060"/>
              <a:lumOff val="-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 CENTRALIZED AUTHORITY</a:t>
          </a:r>
        </a:p>
      </dsp:txBody>
      <dsp:txXfrm>
        <a:off x="3437929" y="1629775"/>
        <a:ext cx="3182540" cy="2291429"/>
      </dsp:txXfrm>
    </dsp:sp>
    <dsp:sp modelId="{9E7BDA16-920C-43EC-8192-30DFA1DCE42B}">
      <dsp:nvSpPr>
        <dsp:cNvPr id="0" name=""/>
        <dsp:cNvSpPr/>
      </dsp:nvSpPr>
      <dsp:spPr>
        <a:xfrm>
          <a:off x="3437929" y="102155"/>
          <a:ext cx="3182540" cy="15276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437929" y="102155"/>
        <a:ext cx="3182540" cy="1527619"/>
      </dsp:txXfrm>
    </dsp:sp>
    <dsp:sp modelId="{2EF0112A-FB11-4A97-A056-D496F1B84745}">
      <dsp:nvSpPr>
        <dsp:cNvPr id="0" name=""/>
        <dsp:cNvSpPr/>
      </dsp:nvSpPr>
      <dsp:spPr>
        <a:xfrm>
          <a:off x="6875073" y="102155"/>
          <a:ext cx="3182540" cy="3819048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5875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PROTOCOL BUILT ON BLOCKCHAIN</a:t>
          </a:r>
        </a:p>
      </dsp:txBody>
      <dsp:txXfrm>
        <a:off x="6875073" y="1629775"/>
        <a:ext cx="3182540" cy="2291429"/>
      </dsp:txXfrm>
    </dsp:sp>
    <dsp:sp modelId="{68D56F93-6877-4B10-A78F-C01A4F68CD55}">
      <dsp:nvSpPr>
        <dsp:cNvPr id="0" name=""/>
        <dsp:cNvSpPr/>
      </dsp:nvSpPr>
      <dsp:spPr>
        <a:xfrm>
          <a:off x="6875073" y="102155"/>
          <a:ext cx="3182540" cy="1527619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875073" y="102155"/>
        <a:ext cx="3182540" cy="1527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700A-2AA5-4E5B-BC3D-947489362DD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ABC5-9FA0-489D-B20C-3B0EA2AF01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7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700A-2AA5-4E5B-BC3D-947489362DD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ABC5-9FA0-489D-B20C-3B0EA2AF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4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700A-2AA5-4E5B-BC3D-947489362DD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ABC5-9FA0-489D-B20C-3B0EA2AF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700A-2AA5-4E5B-BC3D-947489362DD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ABC5-9FA0-489D-B20C-3B0EA2AF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700A-2AA5-4E5B-BC3D-947489362DD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ABC5-9FA0-489D-B20C-3B0EA2AF01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88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700A-2AA5-4E5B-BC3D-947489362DD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ABC5-9FA0-489D-B20C-3B0EA2AF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700A-2AA5-4E5B-BC3D-947489362DD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ABC5-9FA0-489D-B20C-3B0EA2AF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700A-2AA5-4E5B-BC3D-947489362DD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ABC5-9FA0-489D-B20C-3B0EA2AF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700A-2AA5-4E5B-BC3D-947489362DD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ABC5-9FA0-489D-B20C-3B0EA2AF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0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48700A-2AA5-4E5B-BC3D-947489362DD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BAABC5-9FA0-489D-B20C-3B0EA2AF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2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700A-2AA5-4E5B-BC3D-947489362DD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AABC5-9FA0-489D-B20C-3B0EA2AF0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5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48700A-2AA5-4E5B-BC3D-947489362DDA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BAABC5-9FA0-489D-B20C-3B0EA2AF01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5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2CC2-FB6B-489B-A630-DC3958D1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C00000"/>
                </a:solidFill>
                <a:latin typeface="Felix Titling" panose="04060505060202020A04" pitchFamily="82" charset="0"/>
              </a:rPr>
              <a:t>BLOCKCHAIN AND Cryptocurrency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EC014-F61C-437A-BCA7-7179972BD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SUSHMITA RAVINDRANATH PUNNESHETTY</a:t>
            </a:r>
          </a:p>
          <a:p>
            <a:r>
              <a:rPr lang="en-US" sz="1600" dirty="0"/>
              <a:t>20</a:t>
            </a:r>
            <a:r>
              <a:rPr lang="en-US" sz="1600" baseline="30000" dirty="0"/>
              <a:t>th</a:t>
            </a:r>
            <a:r>
              <a:rPr lang="en-US" sz="1600" dirty="0"/>
              <a:t> November 2018</a:t>
            </a:r>
          </a:p>
        </p:txBody>
      </p:sp>
    </p:spTree>
    <p:extLst>
      <p:ext uri="{BB962C8B-B14F-4D97-AF65-F5344CB8AC3E}">
        <p14:creationId xmlns:p14="http://schemas.microsoft.com/office/powerpoint/2010/main" val="220394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AF1C30-42AD-4FD6-9AC4-FA2B197520B3}"/>
              </a:ext>
            </a:extLst>
          </p:cNvPr>
          <p:cNvSpPr txBox="1"/>
          <p:nvPr/>
        </p:nvSpPr>
        <p:spPr>
          <a:xfrm>
            <a:off x="3481388" y="2568743"/>
            <a:ext cx="6334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Felix Titling" panose="04060505060202020A04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70303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4897-6399-45AF-9FC0-3A919CE3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Felix Titling" panose="04060505060202020A04" pitchFamily="82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206C0-C3C4-4B84-AD28-56A70EC9C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b="1" dirty="0">
                <a:solidFill>
                  <a:schemeClr val="tx1"/>
                </a:solidFill>
                <a:latin typeface="Felix Titling" panose="04060505060202020A04" pitchFamily="82" charset="0"/>
              </a:rPr>
              <a:t>History of blockchain and cryptocurrency</a:t>
            </a: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  <a:latin typeface="Felix Titling" panose="04060505060202020A04" pitchFamily="8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Felix Titling" panose="04060505060202020A04" pitchFamily="82" charset="0"/>
              </a:rPr>
              <a:t>What is Blockchain?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tx1"/>
              </a:solidFill>
              <a:latin typeface="Felix Titling" panose="04060505060202020A04" pitchFamily="8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Felix Titling" panose="04060505060202020A04" pitchFamily="82" charset="0"/>
              </a:rPr>
              <a:t>What is Cryptocurrency?</a:t>
            </a: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  <a:latin typeface="Felix Titling" panose="04060505060202020A04" pitchFamily="8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Felix Titling" panose="04060505060202020A04" pitchFamily="82" charset="0"/>
              </a:rPr>
              <a:t> what is Mining?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8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AB21-BB88-4776-9243-217C54B4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Felix Titling" panose="04060505060202020A04" pitchFamily="82" charset="0"/>
              </a:rPr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A61D-B8D2-4F2F-BA44-05AB51181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b="1" dirty="0"/>
              <a:t>1991</a:t>
            </a:r>
            <a:r>
              <a:rPr lang="en-US" dirty="0"/>
              <a:t> – FIRST OCCURANCE OF BLOCKCHAIN BY </a:t>
            </a:r>
            <a:r>
              <a:rPr lang="en-US" b="1" dirty="0"/>
              <a:t>STUART HABER AND W. SCOTT STORNETTA.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 1992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INCORPORATED </a:t>
            </a:r>
            <a:r>
              <a:rPr lang="en-US" b="1" dirty="0"/>
              <a:t>MERKLE</a:t>
            </a:r>
            <a:r>
              <a:rPr lang="en-US" dirty="0"/>
              <a:t> TREES.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b="1" dirty="0"/>
              <a:t>2002</a:t>
            </a:r>
            <a:r>
              <a:rPr lang="en-US" dirty="0"/>
              <a:t> -- DECENTRALIZED TRUST WITHIN THE NETWORK.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b="1" dirty="0"/>
              <a:t>2005</a:t>
            </a:r>
            <a:r>
              <a:rPr lang="en-US" dirty="0"/>
              <a:t> -- </a:t>
            </a:r>
            <a:r>
              <a:rPr lang="en-US" b="1" dirty="0"/>
              <a:t>BITGOLD</a:t>
            </a:r>
            <a:r>
              <a:rPr lang="en-US" dirty="0"/>
              <a:t> ( PROOF OF WORK AND TIMESTAMPING) , </a:t>
            </a:r>
            <a:r>
              <a:rPr lang="en-US" b="1" dirty="0">
                <a:solidFill>
                  <a:schemeClr val="tx1"/>
                </a:solidFill>
              </a:rPr>
              <a:t>DOUBLE SPENDING PROBLEM.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  2008 </a:t>
            </a:r>
            <a:r>
              <a:rPr lang="en-US" dirty="0">
                <a:solidFill>
                  <a:schemeClr val="tx1"/>
                </a:solidFill>
              </a:rPr>
              <a:t>--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/>
              <a:t>SATOSHI NAKAMOTO </a:t>
            </a:r>
            <a:r>
              <a:rPr lang="en-US" dirty="0"/>
              <a:t>PUBLISHED A PAPER ON BITCOIN (FIRST WORKING BLOCKCHAIN)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chemeClr val="tx1"/>
                </a:solidFill>
              </a:rPr>
              <a:t>2009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b="1" dirty="0">
                <a:solidFill>
                  <a:schemeClr val="tx1"/>
                </a:solidFill>
              </a:rPr>
              <a:t> BITCOIN WAS LAUNCHED.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  2014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b="1" dirty="0">
                <a:solidFill>
                  <a:schemeClr val="tx1"/>
                </a:solidFill>
              </a:rPr>
              <a:t> BLOCKCHAIN 2.0 ( </a:t>
            </a:r>
            <a:r>
              <a:rPr lang="en-US" dirty="0">
                <a:solidFill>
                  <a:schemeClr val="tx1"/>
                </a:solidFill>
              </a:rPr>
              <a:t>DECENTRALIZED APPS AND SMART CONTRACTS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  2015 </a:t>
            </a:r>
            <a:r>
              <a:rPr lang="en-US" dirty="0">
                <a:solidFill>
                  <a:schemeClr val="tx1"/>
                </a:solidFill>
              </a:rPr>
              <a:t>--</a:t>
            </a:r>
            <a:r>
              <a:rPr lang="en-US" b="1" dirty="0">
                <a:solidFill>
                  <a:schemeClr val="tx1"/>
                </a:solidFill>
              </a:rPr>
              <a:t> ETHEREUM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6791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A52B12-0826-4A26-ABA2-386F72111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D0DA68-F652-496F-B8B5-9A66255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17803-C5EA-4D07-B361-894DAEC3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748083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rgbClr val="FFFFFF"/>
                </a:solidFill>
                <a:latin typeface="Felix Titling" panose="04060505060202020A04" pitchFamily="82" charset="0"/>
              </a:rPr>
              <a:t>Blockchain </a:t>
            </a:r>
            <a:endParaRPr lang="en-US" sz="3300" b="1" dirty="0">
              <a:solidFill>
                <a:srgbClr val="FFFFFF"/>
              </a:solidFill>
              <a:latin typeface="Felix Titling" panose="04060505060202020A04" pitchFamily="8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1B6A6E-8E72-421A-8CBA-8A324B8D8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133600"/>
            <a:ext cx="3084844" cy="385571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Felix Titling" panose="04060505060202020A04" pitchFamily="82" charset="0"/>
              </a:rPr>
              <a:t>No intermediary</a:t>
            </a:r>
          </a:p>
          <a:p>
            <a:endParaRPr lang="en-US" sz="1800" dirty="0">
              <a:solidFill>
                <a:srgbClr val="FFFFFF"/>
              </a:solidFill>
              <a:latin typeface="Felix Titling" panose="04060505060202020A04" pitchFamily="82" charset="0"/>
            </a:endParaRPr>
          </a:p>
          <a:p>
            <a:r>
              <a:rPr lang="en-US" sz="1800" dirty="0">
                <a:solidFill>
                  <a:srgbClr val="FFFFFF"/>
                </a:solidFill>
                <a:latin typeface="Felix Titling" panose="04060505060202020A04" pitchFamily="82" charset="0"/>
              </a:rPr>
              <a:t>Distributed ledger</a:t>
            </a:r>
          </a:p>
          <a:p>
            <a:endParaRPr lang="en-US" sz="1800" dirty="0">
              <a:solidFill>
                <a:srgbClr val="FFFFFF"/>
              </a:solidFill>
              <a:latin typeface="Felix Titling" panose="04060505060202020A04" pitchFamily="82" charset="0"/>
            </a:endParaRPr>
          </a:p>
          <a:p>
            <a:r>
              <a:rPr lang="en-US" sz="1800" dirty="0">
                <a:solidFill>
                  <a:srgbClr val="FFFFFF"/>
                </a:solidFill>
                <a:latin typeface="Felix Titling" panose="04060505060202020A04" pitchFamily="82" charset="0"/>
              </a:rPr>
              <a:t>Irreversibility</a:t>
            </a:r>
          </a:p>
          <a:p>
            <a:endParaRPr lang="en-US" sz="1800" dirty="0">
              <a:solidFill>
                <a:srgbClr val="FFFFFF"/>
              </a:solidFill>
              <a:latin typeface="Felix Titling" panose="04060505060202020A04" pitchFamily="82" charset="0"/>
            </a:endParaRPr>
          </a:p>
          <a:p>
            <a:r>
              <a:rPr lang="en-US" sz="1800" dirty="0">
                <a:solidFill>
                  <a:srgbClr val="FFFFFF"/>
                </a:solidFill>
                <a:latin typeface="Felix Titling" panose="04060505060202020A04" pitchFamily="82" charset="0"/>
              </a:rPr>
              <a:t>Immutable</a:t>
            </a:r>
          </a:p>
          <a:p>
            <a:endParaRPr lang="en-US" sz="1800" dirty="0">
              <a:solidFill>
                <a:srgbClr val="FFFFFF"/>
              </a:solidFill>
              <a:latin typeface="Felix Titling" panose="04060505060202020A04" pitchFamily="82" charset="0"/>
            </a:endParaRPr>
          </a:p>
          <a:p>
            <a:r>
              <a:rPr lang="en-US" sz="1800" dirty="0">
                <a:solidFill>
                  <a:srgbClr val="FFFFFF"/>
                </a:solidFill>
                <a:latin typeface="Felix Titling" panose="04060505060202020A04" pitchFamily="82" charset="0"/>
              </a:rPr>
              <a:t>Real-time data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50AF6-4E23-4BD9-92C7-45A3E16E4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DF454-2ADE-4871-BD09-E3B72F32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672" y="516836"/>
            <a:ext cx="6945957" cy="2623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FEFC5E-BF8E-4474-81DF-E0182506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844" y="3292992"/>
            <a:ext cx="4108157" cy="30481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14F685-7DE9-41C3-B1EC-35658C64F571}"/>
              </a:ext>
            </a:extLst>
          </p:cNvPr>
          <p:cNvSpPr txBox="1"/>
          <p:nvPr/>
        </p:nvSpPr>
        <p:spPr>
          <a:xfrm>
            <a:off x="5531571" y="957142"/>
            <a:ext cx="2559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Felix Titling" panose="04060505060202020A04" pitchFamily="82" charset="0"/>
              </a:rPr>
              <a:t>Chronological order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1FA1C9-D387-450A-95CE-0C501A43A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548" y="3145735"/>
            <a:ext cx="3203296" cy="3531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1A899A-1CD1-4C11-8CB3-65E9CFB6F774}"/>
              </a:ext>
            </a:extLst>
          </p:cNvPr>
          <p:cNvSpPr txBox="1"/>
          <p:nvPr/>
        </p:nvSpPr>
        <p:spPr>
          <a:xfrm>
            <a:off x="4953701" y="2816160"/>
            <a:ext cx="2141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Felix Titling" panose="04060505060202020A04" pitchFamily="82" charset="0"/>
              </a:rPr>
              <a:t>Distributed ledger</a:t>
            </a:r>
          </a:p>
          <a:p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6843C7-0A3F-43A5-A7D3-93B6168D2BE6}"/>
              </a:ext>
            </a:extLst>
          </p:cNvPr>
          <p:cNvSpPr txBox="1"/>
          <p:nvPr/>
        </p:nvSpPr>
        <p:spPr>
          <a:xfrm>
            <a:off x="10855049" y="3656710"/>
            <a:ext cx="110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Felix Titling" panose="04060505060202020A04" pitchFamily="82" charset="0"/>
              </a:rPr>
              <a:t>Nodes</a:t>
            </a:r>
            <a:endParaRPr lang="en-US" dirty="0">
              <a:solidFill>
                <a:schemeClr val="accent2"/>
              </a:solidFill>
              <a:latin typeface="Felix Titling" panose="04060505060202020A04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ABD97C-0FC4-42B0-A287-B37B1CB66050}"/>
              </a:ext>
            </a:extLst>
          </p:cNvPr>
          <p:cNvSpPr txBox="1"/>
          <p:nvPr/>
        </p:nvSpPr>
        <p:spPr>
          <a:xfrm>
            <a:off x="8792753" y="6387580"/>
            <a:ext cx="24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Felix Titling" panose="04060505060202020A04" pitchFamily="82" charset="0"/>
              </a:rPr>
              <a:t>BLOCKCHAIN NETWORK</a:t>
            </a:r>
          </a:p>
        </p:txBody>
      </p:sp>
    </p:spTree>
    <p:extLst>
      <p:ext uri="{BB962C8B-B14F-4D97-AF65-F5344CB8AC3E}">
        <p14:creationId xmlns:p14="http://schemas.microsoft.com/office/powerpoint/2010/main" val="303155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4008D-E9EA-4876-B0F0-4486A276F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87" y="905933"/>
            <a:ext cx="9332830" cy="50397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CDF6-151E-4139-A5B7-C8AA0FAAA3AB}"/>
              </a:ext>
            </a:extLst>
          </p:cNvPr>
          <p:cNvSpPr txBox="1"/>
          <p:nvPr/>
        </p:nvSpPr>
        <p:spPr>
          <a:xfrm>
            <a:off x="522733" y="448734"/>
            <a:ext cx="7802118" cy="426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2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91B700-C54D-49CF-9654-FAF43853F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l="7274" r="13171" b="1"/>
          <a:stretch/>
        </p:blipFill>
        <p:spPr>
          <a:xfrm>
            <a:off x="20" y="9535"/>
            <a:ext cx="12191980" cy="6857990"/>
          </a:xfrm>
          <a:prstGeom prst="rect">
            <a:avLst/>
          </a:prstGeom>
        </p:spPr>
      </p:pic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83477320-2176-43A7-964D-F98AFECB2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CE64897-6399-45AF-9FC0-3A919CE3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Felix Titling" panose="04060505060202020A04" pitchFamily="82" charset="0"/>
              </a:rPr>
              <a:t>Cryptocurrency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0023454-C8F8-4D6E-8537-CCFD0CA39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074050-0E37-4F72-95BE-2439FAD04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9021473-3641-468D-9798-766CEFE2D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98219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2136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A52B12-0826-4A26-ABA2-386F72111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D0DA68-F652-496F-B8B5-9A66255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16A59-02A8-4835-8F8B-D05769C1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09289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Felix Titling" panose="04060505060202020A04" pitchFamily="82" charset="0"/>
              </a:rPr>
              <a:t>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7FB5-E470-43FB-8E6D-B8A3C6B5C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1819276"/>
            <a:ext cx="3084844" cy="4170044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  <a:latin typeface="Felix Titling" panose="04060505060202020A04" pitchFamily="82" charset="0"/>
              </a:rPr>
              <a:t>KEEP TRACK OF THE LEDGERS </a:t>
            </a:r>
          </a:p>
          <a:p>
            <a:r>
              <a:rPr lang="en-US" sz="1700" dirty="0">
                <a:solidFill>
                  <a:srgbClr val="FFFFFF"/>
                </a:solidFill>
                <a:latin typeface="Felix Titling" panose="04060505060202020A04" pitchFamily="82" charset="0"/>
              </a:rPr>
              <a:t>VALIDATE TRANSACTIONS</a:t>
            </a:r>
          </a:p>
          <a:p>
            <a:endParaRPr lang="en-US" sz="1700" dirty="0">
              <a:solidFill>
                <a:srgbClr val="FFFFFF"/>
              </a:solidFill>
              <a:latin typeface="Felix Titling" panose="04060505060202020A04" pitchFamily="82" charset="0"/>
            </a:endParaRPr>
          </a:p>
          <a:p>
            <a:endParaRPr lang="en-US" sz="1700" dirty="0">
              <a:solidFill>
                <a:srgbClr val="FFFFFF"/>
              </a:solidFill>
              <a:latin typeface="Felix Titling" panose="04060505060202020A04" pitchFamily="82" charset="0"/>
            </a:endParaRPr>
          </a:p>
          <a:p>
            <a:r>
              <a:rPr lang="en-US" sz="1700" dirty="0">
                <a:solidFill>
                  <a:srgbClr val="FFFFFF"/>
                </a:solidFill>
                <a:latin typeface="Felix Titling" panose="04060505060202020A04" pitchFamily="82" charset="0"/>
              </a:rPr>
              <a:t>MINERS:</a:t>
            </a:r>
          </a:p>
          <a:p>
            <a:r>
              <a:rPr lang="en-US" sz="1700" dirty="0">
                <a:solidFill>
                  <a:srgbClr val="FFFFFF"/>
                </a:solidFill>
                <a:latin typeface="Felix Titling" panose="04060505060202020A04" pitchFamily="82" charset="0"/>
              </a:rPr>
              <a:t>USE COMPUTATIONAL ALGORITHM : CRYPTOGRAPHIC HASH FUNCTION: SHA256</a:t>
            </a:r>
          </a:p>
          <a:p>
            <a:r>
              <a:rPr lang="en-US" sz="1700" dirty="0">
                <a:solidFill>
                  <a:srgbClr val="FFFFFF"/>
                </a:solidFill>
                <a:latin typeface="Felix Titling" panose="04060505060202020A04" pitchFamily="82" charset="0"/>
              </a:rPr>
              <a:t>NO FRAUDULENT TRANSACTIONS</a:t>
            </a:r>
          </a:p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F50AF6-4E23-4BD9-92C7-45A3E16E4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8F3A1-D8BD-4A5B-A141-1C5C3484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80" y="1457326"/>
            <a:ext cx="8082236" cy="3648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A3ECA1-A402-4808-B522-A3CDB9557996}"/>
              </a:ext>
            </a:extLst>
          </p:cNvPr>
          <p:cNvSpPr txBox="1"/>
          <p:nvPr/>
        </p:nvSpPr>
        <p:spPr>
          <a:xfrm>
            <a:off x="6176817" y="724727"/>
            <a:ext cx="383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Felix Titling" panose="04060505060202020A04" pitchFamily="82" charset="0"/>
              </a:rPr>
              <a:t>DIGITAL WALLET ON THE NETWORK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5C03BB-2DEE-47FD-886F-FE115959CDD1}"/>
              </a:ext>
            </a:extLst>
          </p:cNvPr>
          <p:cNvSpPr/>
          <p:nvPr/>
        </p:nvSpPr>
        <p:spPr>
          <a:xfrm>
            <a:off x="7543800" y="4152900"/>
            <a:ext cx="1343025" cy="8858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1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49911-A1C0-4CD5-A9B8-08FA00397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939" y="905933"/>
            <a:ext cx="8228126" cy="5039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973EF3-7700-46BE-A9B3-B3239824473A}"/>
              </a:ext>
            </a:extLst>
          </p:cNvPr>
          <p:cNvSpPr txBox="1"/>
          <p:nvPr/>
        </p:nvSpPr>
        <p:spPr>
          <a:xfrm>
            <a:off x="4171950" y="657259"/>
            <a:ext cx="469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Felix Titling" panose="04060505060202020A04" pitchFamily="82" charset="0"/>
              </a:rPr>
              <a:t>Double spending problem</a:t>
            </a:r>
          </a:p>
        </p:txBody>
      </p:sp>
    </p:spTree>
    <p:extLst>
      <p:ext uri="{BB962C8B-B14F-4D97-AF65-F5344CB8AC3E}">
        <p14:creationId xmlns:p14="http://schemas.microsoft.com/office/powerpoint/2010/main" val="308588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E71F1F1-884B-489D-A40A-9F508C77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594514-7BDF-49FE-A56F-138659FCD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FAC67-1632-40ED-88A3-7750039D1AA3}"/>
              </a:ext>
            </a:extLst>
          </p:cNvPr>
          <p:cNvSpPr txBox="1"/>
          <p:nvPr/>
        </p:nvSpPr>
        <p:spPr>
          <a:xfrm>
            <a:off x="533400" y="5120640"/>
            <a:ext cx="11287125" cy="13461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-50" dirty="0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What happens when a miner successfully adds a block to the blockchain ?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02367C-6DA6-48ED-A6AF-C7CCD5530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13" y="643538"/>
            <a:ext cx="8366673" cy="36185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505BD93-4733-414D-B71A-2276F622F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14038-5F95-4819-AE57-34BC4BF28D85}"/>
              </a:ext>
            </a:extLst>
          </p:cNvPr>
          <p:cNvSpPr txBox="1"/>
          <p:nvPr/>
        </p:nvSpPr>
        <p:spPr>
          <a:xfrm>
            <a:off x="3228975" y="3295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079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1488</TotalTime>
  <Words>192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Felix Titling</vt:lpstr>
      <vt:lpstr>Wingdings</vt:lpstr>
      <vt:lpstr>Retrospect</vt:lpstr>
      <vt:lpstr>BLOCKCHAIN AND Cryptocurrency</vt:lpstr>
      <vt:lpstr>contents</vt:lpstr>
      <vt:lpstr>History</vt:lpstr>
      <vt:lpstr>Blockchain </vt:lpstr>
      <vt:lpstr>PowerPoint Presentation</vt:lpstr>
      <vt:lpstr>Cryptocurrency</vt:lpstr>
      <vt:lpstr>MINING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gyhghg</dc:title>
  <dc:creator>Ravindranath Punneshetty, Sushmita</dc:creator>
  <cp:lastModifiedBy>Ravindranath Punneshetty, Sushmita</cp:lastModifiedBy>
  <cp:revision>24</cp:revision>
  <dcterms:created xsi:type="dcterms:W3CDTF">2018-11-19T05:37:51Z</dcterms:created>
  <dcterms:modified xsi:type="dcterms:W3CDTF">2018-11-20T06:26:42Z</dcterms:modified>
</cp:coreProperties>
</file>