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aleway ExtraBold"/>
      <p:bold r:id="rId40"/>
      <p:boldItalic r:id="rId41"/>
    </p:embeddedFont>
    <p:embeddedFont>
      <p:font typeface="Raleway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59408E-80FC-4C07-B8D8-F8BD258D20FE}">
  <a:tblStyle styleId="{5059408E-80FC-4C07-B8D8-F8BD258D20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ExtraBold-bold.fntdata"/><Relationship Id="rId20" Type="http://schemas.openxmlformats.org/officeDocument/2006/relationships/slide" Target="slides/slide15.xml"/><Relationship Id="rId42" Type="http://schemas.openxmlformats.org/officeDocument/2006/relationships/font" Target="fonts/RalewayLight-regular.fntdata"/><Relationship Id="rId41" Type="http://schemas.openxmlformats.org/officeDocument/2006/relationships/font" Target="fonts/RalewayExtraBold-boldItalic.fntdata"/><Relationship Id="rId22" Type="http://schemas.openxmlformats.org/officeDocument/2006/relationships/slide" Target="slides/slide17.xml"/><Relationship Id="rId44" Type="http://schemas.openxmlformats.org/officeDocument/2006/relationships/font" Target="fonts/RalewayLight-italic.fntdata"/><Relationship Id="rId21" Type="http://schemas.openxmlformats.org/officeDocument/2006/relationships/slide" Target="slides/slide16.xml"/><Relationship Id="rId43" Type="http://schemas.openxmlformats.org/officeDocument/2006/relationships/font" Target="fonts/Raleway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aleway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69aea4ec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69aea4e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going to talk today about a problem frequently encountered in applied machine learning. How do we train machine learning algorithms on data that’s highly imbalance?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e5684984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e568498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on the other hand, measures the proportion of actually fraudulent transactions our model flagged as fraud. Of the observations that were actually positive, how many did our model identify as positive?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cef2d769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cef2d7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blindly predict positive for all examples, we would have 100% recall on the minority class, but only 10% precision and 10%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were to blindly predict negative, we would have an accuracy of 90% but a 0% recall on the minority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measures are class-specific and generalize easily to multiclass classification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that these measures are class-specific and generalize easily to multi-class classification.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cef2d769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cef2d76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blindly predict positive for all examples, we would have 100% recall on the minority class, but only 10% precision and 10%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were to blindly predict negative, we would have an accuracy of 90% but a 0% recall on the minority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measures are class-specific and generalize easily to multiclass classification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that these measures are class-specific and generalize easily to multi-class classification.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e5684984_0_2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e568498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couple of packages on CRAN which have tidy-friendly implementations of some methods to address the imbalance issue. They’re conveniently named imbalance and unbalanced. I’ll be showing you examples from the unbalanced package today. For Python users, there’s imbalanced-learn which plays nicely with scikit-learn.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e5684984_0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e568498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can you do when faced with a class imbalance problem? Obviously before you start, ensure that the scarcity of positive examples is not a data collection or measurement issue. Once you’ve done that there, you want to take a two pronged approach.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data you have to extract more information. Resample it, pare it down, generate some more data.</a:t>
            </a:r>
            <a:endParaRPr/>
          </a:p>
          <a:p>
            <a:pPr indent="0" lvl="0" marL="0" rtl="0" algn="l">
              <a:spcBef>
                <a:spcPts val="0"/>
              </a:spcBef>
              <a:spcAft>
                <a:spcPts val="0"/>
              </a:spcAft>
              <a:buNone/>
            </a:pPr>
            <a:r>
              <a:rPr lang="en"/>
              <a:t>Figure out what learning algorithms will serve your purpose best. </a:t>
            </a:r>
            <a:r>
              <a:rPr lang="en">
                <a:solidFill>
                  <a:schemeClr val="dk1"/>
                </a:solidFill>
              </a:rPr>
              <a:t>. One approach is cost sensitive learning. You use a customized loss function to levy a harsher penalty on your classifier when it misclassifies a minority class example.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Ensemble methods always help, especially in conjunction with multiple rounds of resampling. Averaging your predictions across multiple base classifiers will reduce your variance further.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talk mostly about data mining solutions today, but I will talk briefly about algorithmic modifications and then walk you through a quick case study.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9e541ce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9e541c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approach is random undersampling. Here, you just use a random subset of the majority class examples so that the resulting dataset is balanced. You can use the ubUnder function from the unbalanced package, or you can just do it in two lines of tidy code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9e541ce2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9e541c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there are drawbacks to this. We’re discarding a large volume of ‘perfectly good’ data. As you can see, the decision boundary would change depending on which subset you happen to draw. Cross-validating across multiple random draws could alleviate this issue to some extent.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85b6eb045250003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5b6eb04525000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approach is random oversampling where you just sample with replacement from the minority class until you have a balanced dataset.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85b6eb04525000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85b6eb04525000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oversampling is a lot like weighting examples based on inverse class frequency, except that the random sampling introduces some variability in which example gets duplicated more often. This does help the classifier make slightly better decision rules about the minority class because it’s ‘encountering’ more positive examples. However, more data isn’t necessarily more information and we could end up overfitting to these duplicated points. There’s also the risk that outliers will get duplicated a lot and exert undue influence on the decision boundary.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85b6eb04525000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5b6eb04525000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option is the Synthetic Minority Oversampling Technique or SMOTE, proposed by Nitesh Chawla and his collaborators in the Journal of Artifical Intelligence Research in 2002. What this does is create new synthetic minority examples through interpolation. Each new point is a weighted average of existing points. You can vary the number of different points used to create each new point.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Sushmita!  I’m a Data Scientist now at the Northwestern Neighbourhood and Network Initiatve at Northwestern University. I use spatial and network analysis to examine the ways crime spreads through social and spatial networks. I arrived at data science by way of Economics and policy research and the Computational Social Science programme at Uchicago - would 10/10 recommend. I tweet @SushGopalan, often about television and sometimes about data science.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85b6eb045250003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85b6eb04525000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Watch how this happens. It’s easier to observe in two dimensional space with two features. It literally just picks two points, draws a line between them and plops down a new point somewhere along that 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Unlike random oversampling, this is less likely to lead to overfitting because these are actual new points.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85b6eb045250003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85b6eb04525000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all the new points lie within the same convex feature space as the original points. If the features on your original points capture the range of values that testing examples could take, SMOTED data can help your classifier ‘get to know’ the minority data a lot better.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85b6eb045250003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85b6eb04525000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approach is an attempt to disambiguate class boundaries. We want to create more distinct boundaries between the classes so the classifier’s view of the minority examples is not occluded by the presence of majority examples.</a:t>
            </a:r>
            <a:endParaRPr/>
          </a:p>
          <a:p>
            <a:pPr indent="0" lvl="0" marL="0" rtl="0" algn="l">
              <a:spcBef>
                <a:spcPts val="0"/>
              </a:spcBef>
              <a:spcAft>
                <a:spcPts val="0"/>
              </a:spcAft>
              <a:buNone/>
            </a:pPr>
            <a:r>
              <a:t/>
            </a:r>
            <a:endParaRPr/>
          </a:p>
          <a:p>
            <a:pPr indent="-342900" lvl="0" marL="457200" rtl="0" algn="l">
              <a:spcBef>
                <a:spcPts val="600"/>
              </a:spcBef>
              <a:spcAft>
                <a:spcPts val="0"/>
              </a:spcAft>
              <a:buClr>
                <a:srgbClr val="FFB600"/>
              </a:buClr>
              <a:buSzPts val="1800"/>
              <a:buFont typeface="Raleway Light"/>
              <a:buChar char="●"/>
            </a:pPr>
            <a:r>
              <a:rPr lang="en" sz="1800">
                <a:solidFill>
                  <a:schemeClr val="dk2"/>
                </a:solidFill>
                <a:latin typeface="Raleway Light"/>
                <a:ea typeface="Raleway Light"/>
                <a:cs typeface="Raleway Light"/>
                <a:sym typeface="Raleway Light"/>
              </a:rPr>
              <a:t>A pair of observations forms a TOMEK link if </a:t>
            </a:r>
            <a:endParaRPr sz="1800">
              <a:solidFill>
                <a:schemeClr val="dk2"/>
              </a:solidFill>
              <a:latin typeface="Raleway Light"/>
              <a:ea typeface="Raleway Light"/>
              <a:cs typeface="Raleway Light"/>
              <a:sym typeface="Raleway Light"/>
            </a:endParaRPr>
          </a:p>
          <a:p>
            <a:pPr indent="-342900" lvl="1" marL="914400" rtl="0" algn="l">
              <a:spcBef>
                <a:spcPts val="0"/>
              </a:spcBef>
              <a:spcAft>
                <a:spcPts val="0"/>
              </a:spcAft>
              <a:buClr>
                <a:srgbClr val="FFB600"/>
              </a:buClr>
              <a:buSzPts val="1800"/>
              <a:buFont typeface="Raleway Light"/>
              <a:buChar char="○"/>
            </a:pPr>
            <a:r>
              <a:rPr lang="en" sz="1800">
                <a:solidFill>
                  <a:schemeClr val="dk2"/>
                </a:solidFill>
                <a:latin typeface="Raleway Light"/>
                <a:ea typeface="Raleway Light"/>
                <a:cs typeface="Raleway Light"/>
                <a:sym typeface="Raleway Light"/>
              </a:rPr>
              <a:t>They are each right next to each other and have </a:t>
            </a:r>
            <a:r>
              <a:rPr b="1" lang="en" sz="1800">
                <a:solidFill>
                  <a:schemeClr val="dk2"/>
                </a:solidFill>
                <a:latin typeface="Raleway"/>
                <a:ea typeface="Raleway"/>
                <a:cs typeface="Raleway"/>
                <a:sym typeface="Raleway"/>
              </a:rPr>
              <a:t>different </a:t>
            </a:r>
            <a:r>
              <a:rPr lang="en" sz="1800">
                <a:solidFill>
                  <a:schemeClr val="dk2"/>
                </a:solidFill>
                <a:latin typeface="Raleway Light"/>
                <a:ea typeface="Raleway Light"/>
                <a:cs typeface="Raleway Light"/>
                <a:sym typeface="Raleway Light"/>
              </a:rPr>
              <a:t>class labels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85b6eb045250003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85b6eb04525000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these are three Tomek Links. We throw out the yellow part of each of these tomek pairs, thus clarifying the boundary between the green and yellow dots. Removing tomek links has had great results in combination with some oversampling and adaptive learning algorithms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6cef2d76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6cef2d7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going to walk you through a short application, which I used as part of my MA thesis at UChicago.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85b6eb045250003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85b6eb04525000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2015, the infant mortality rate in India was 32 out of 1000 babies dying within one year of their birth.</a:t>
            </a:r>
            <a:endParaRPr/>
          </a:p>
          <a:p>
            <a:pPr indent="0" lvl="0" marL="0" rtl="0" algn="l">
              <a:spcBef>
                <a:spcPts val="0"/>
              </a:spcBef>
              <a:spcAft>
                <a:spcPts val="0"/>
              </a:spcAft>
              <a:buNone/>
            </a:pPr>
            <a:r>
              <a:rPr lang="en"/>
              <a:t>Interventions at the time of pregnancy for high-risk mothers have been shown to lower the risk of complications. </a:t>
            </a:r>
            <a:endParaRPr/>
          </a:p>
          <a:p>
            <a:pPr indent="0" lvl="0" marL="0" rtl="0" algn="l">
              <a:spcBef>
                <a:spcPts val="0"/>
              </a:spcBef>
              <a:spcAft>
                <a:spcPts val="0"/>
              </a:spcAft>
              <a:buNone/>
            </a:pPr>
            <a:r>
              <a:rPr lang="en"/>
              <a:t>These interventions, however, are expensive. Can we focus this intervention on high-risk mothers and identify them using machine learning? Some variables that are predictive of infant death within a year are the mother’s age, the time since her her previous delivery and anaemia the time of pregnancy.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6cef2d7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6cef2d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 had gathered the variables suggested by the literature, I ran a vanilla logistic regression and found an accuracy of 92.7%. I thought I was kind of a genius!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poked a little bit and found that I was misclassifying 3 out of 4 high-risk pregnancies as safe! I knew I needed to minimize false negatives - i.e., reduce the number of high-risk mothers being tagged as healthy. I also needed to keep the false positive rate low enough that the focused targeting of high-risk mothers was actually economically feasible. Less than 7% of the data I had was on mothers who lost their babies within a year.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cef2d769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cef2d7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tried all the resampling techniques I showed you today with several learning algorithms. Here I have my baseline logistic regression and the method that worked best - the AdaBoost algorithm on data from which Tomek links had been removed. As you can see my false negative rate falls to 6% with this combination and my false positive rate stays low enough at 8%.</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6cef2d769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6cef2d7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combination of resampling and learning works really depends on the data you have. Tomek links and AdaBoost worked in this context for a couple of reasons. Only 0.2% of the data had to be discarded. </a:t>
            </a:r>
            <a:endParaRPr/>
          </a:p>
          <a:p>
            <a:pPr indent="0" lvl="0" marL="0" rtl="0" algn="l">
              <a:spcBef>
                <a:spcPts val="0"/>
              </a:spcBef>
              <a:spcAft>
                <a:spcPts val="0"/>
              </a:spcAft>
              <a:buNone/>
            </a:pPr>
            <a:r>
              <a:rPr lang="en"/>
              <a:t>Primarily, I believe it makes sense with my data because sick babies that survive can look very similar to sick babies that do not based on my feature set. A number of factors that I did not have knowledge of - such as the mother’s tenacity / the weather / living next door to a midwife etc. could be the reason for two identical sick babies having different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Removing sick babies that survive from the sample prevents the classifier from thinking that’s what a healthy baby looks like.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6cef2d769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6cef2d76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9aea4ec7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9aea4e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term class imbalance describes a situation where the class of interest is much more rare than the other class or classes.  A classic example of this is when you’re trying to identify which financial transactions are fraudulent and which ones are legitimate. Obviously, far more transactions tend to be valid and so, we would have a class imbalance issue on our hands.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85b6eb045250003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85b6eb04525000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9aea4ec7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9aea4ec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purposes of clarity, I’ll discuss a binary classification example using two features. The yellow dots are the negative examples or the majority class and the green dots are the positive examples or the minority 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cef2d769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cef2d7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2e157c3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2e157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cost of misclassifying a minority example can be higher. Failing to flag a fraudulent transaction where your customer loses 2000 dollars versus sending them a potential misuse alert on their netflix payment. Misclassifying a very sick baby as healthy and sending her home versus giving a healthy pregnant woman free neonatal vitamins.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9e541ce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9e541c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the model evaluation metrics we commonly use average across classes and assume balance. Accuracy is the most frequently cited metric. If you have 3 positive examples and 97 negative examples, blindly predicting ‘negative’ each time would give us an accuracy of 97% - but does that actually serve our purpose?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85b6eb045250003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85b6eb04525000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always want to look at measures split up over classes. The confusion matrix is our first line of defense here. Clearly, we want the true positive and true negative rates to be as close to 1 as possible and the false positive and false negative rates to be as close to zero as possible.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85b6eb045250003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5b6eb04525000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and Recall are both useful metrics to look at in the presence of class imbalance. Precision measures the proportion of positive predictions made by the model that were actually positive. If our model flagged a 100 transactions as fraud, what percentage of them were _actually_ fraud? How precise are our predictions?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algn="ctr">
              <a:spcBef>
                <a:spcPts val="0"/>
              </a:spcBef>
              <a:spcAft>
                <a:spcPts val="0"/>
              </a:spcAft>
              <a:buClr>
                <a:srgbClr val="434343"/>
              </a:buClr>
              <a:buSzPts val="3000"/>
              <a:buChar char="■"/>
              <a:defRPr i="1" sz="3000">
                <a:solidFill>
                  <a:srgbClr val="434343"/>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idx="4294967295" type="ctrTitle"/>
          </p:nvPr>
        </p:nvSpPr>
        <p:spPr>
          <a:xfrm>
            <a:off x="1275150" y="1918525"/>
            <a:ext cx="65937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695C"/>
                </a:solidFill>
              </a:rPr>
              <a:t>Machine Learning with</a:t>
            </a:r>
            <a:endParaRPr sz="3600">
              <a:solidFill>
                <a:srgbClr val="00695C"/>
              </a:solidFill>
            </a:endParaRPr>
          </a:p>
          <a:p>
            <a:pPr indent="0" lvl="0" marL="0" rtl="0" algn="ctr">
              <a:spcBef>
                <a:spcPts val="0"/>
              </a:spcBef>
              <a:spcAft>
                <a:spcPts val="0"/>
              </a:spcAft>
              <a:buNone/>
            </a:pPr>
            <a:r>
              <a:rPr lang="en" sz="3600">
                <a:solidFill>
                  <a:srgbClr val="00695C"/>
                </a:solidFill>
              </a:rPr>
              <a:t>Class Imbalance </a:t>
            </a:r>
            <a:endParaRPr sz="3600">
              <a:solidFill>
                <a:srgbClr val="00695C"/>
              </a:solidFill>
            </a:endParaRPr>
          </a:p>
        </p:txBody>
      </p:sp>
      <p:sp>
        <p:nvSpPr>
          <p:cNvPr id="58" name="Google Shape;58;p1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5" name="Google Shape;125;p21"/>
          <p:cNvSpPr txBox="1"/>
          <p:nvPr/>
        </p:nvSpPr>
        <p:spPr>
          <a:xfrm>
            <a:off x="601000" y="550300"/>
            <a:ext cx="7546200" cy="13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B600"/>
                </a:solidFill>
                <a:latin typeface="Raleway ExtraBold"/>
                <a:ea typeface="Raleway ExtraBold"/>
                <a:cs typeface="Raleway ExtraBold"/>
                <a:sym typeface="Raleway ExtraBold"/>
              </a:rPr>
              <a:t>Of all observations that were actually positive, how many did our model identify as positive?</a:t>
            </a:r>
            <a:endParaRPr sz="3600">
              <a:solidFill>
                <a:srgbClr val="FFB600"/>
              </a:solidFill>
              <a:latin typeface="Raleway ExtraBold"/>
              <a:ea typeface="Raleway ExtraBold"/>
              <a:cs typeface="Raleway ExtraBold"/>
              <a:sym typeface="Raleway ExtraBold"/>
            </a:endParaRPr>
          </a:p>
          <a:p>
            <a:pPr indent="0" lvl="0" marL="0" rtl="0" algn="ctr">
              <a:spcBef>
                <a:spcPts val="0"/>
              </a:spcBef>
              <a:spcAft>
                <a:spcPts val="0"/>
              </a:spcAft>
              <a:buNone/>
            </a:pPr>
            <a:r>
              <a:t/>
            </a:r>
            <a:endParaRPr sz="3600">
              <a:solidFill>
                <a:srgbClr val="FFB600"/>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Light"/>
              <a:ea typeface="Raleway Light"/>
              <a:cs typeface="Raleway Light"/>
              <a:sym typeface="Raleway Light"/>
            </a:endParaRPr>
          </a:p>
        </p:txBody>
      </p:sp>
      <p:sp>
        <p:nvSpPr>
          <p:cNvPr id="126" name="Google Shape;126;p21"/>
          <p:cNvSpPr txBox="1"/>
          <p:nvPr>
            <p:ph type="title"/>
          </p:nvPr>
        </p:nvSpPr>
        <p:spPr>
          <a:xfrm>
            <a:off x="1189625" y="306952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695C"/>
                </a:solidFill>
              </a:rPr>
              <a:t>          True Positives</a:t>
            </a:r>
            <a:endParaRPr sz="2400">
              <a:solidFill>
                <a:srgbClr val="00695C"/>
              </a:solidFill>
            </a:endParaRPr>
          </a:p>
          <a:p>
            <a:pPr indent="0" lvl="0" marL="0" rtl="0" algn="l">
              <a:spcBef>
                <a:spcPts val="0"/>
              </a:spcBef>
              <a:spcAft>
                <a:spcPts val="0"/>
              </a:spcAft>
              <a:buNone/>
            </a:pPr>
            <a:r>
              <a:rPr lang="en" sz="2400">
                <a:solidFill>
                  <a:srgbClr val="00695C"/>
                </a:solidFill>
              </a:rPr>
              <a:t>Recall =      --------------------------------			                      Total Actual Positives</a:t>
            </a:r>
            <a:endParaRPr sz="2400">
              <a:solidFill>
                <a:srgbClr val="00695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884200" y="714650"/>
            <a:ext cx="6866100" cy="3511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Blindly predict Positive for everything?</a:t>
            </a:r>
            <a:endParaRPr/>
          </a:p>
          <a:p>
            <a:pPr indent="-342900" lvl="1" marL="914400" rtl="0" algn="l">
              <a:spcBef>
                <a:spcPts val="0"/>
              </a:spcBef>
              <a:spcAft>
                <a:spcPts val="0"/>
              </a:spcAft>
              <a:buSzPts val="1800"/>
              <a:buChar char="○"/>
            </a:pPr>
            <a:r>
              <a:rPr lang="en"/>
              <a:t>Accuracy = 10%</a:t>
            </a:r>
            <a:endParaRPr/>
          </a:p>
          <a:p>
            <a:pPr indent="-342900" lvl="1" marL="914400" rtl="0" algn="l">
              <a:spcBef>
                <a:spcPts val="0"/>
              </a:spcBef>
              <a:spcAft>
                <a:spcPts val="0"/>
              </a:spcAft>
              <a:buSzPts val="1800"/>
              <a:buChar char="○"/>
            </a:pPr>
            <a:r>
              <a:rPr lang="en">
                <a:solidFill>
                  <a:schemeClr val="dk2"/>
                </a:solidFill>
              </a:rPr>
              <a:t>Precision on minority class = 10%</a:t>
            </a:r>
            <a:endParaRPr/>
          </a:p>
          <a:p>
            <a:pPr indent="-342900" lvl="1" marL="914400" rtl="0" algn="l">
              <a:spcBef>
                <a:spcPts val="0"/>
              </a:spcBef>
              <a:spcAft>
                <a:spcPts val="0"/>
              </a:spcAft>
              <a:buSzPts val="1800"/>
              <a:buChar char="○"/>
            </a:pPr>
            <a:r>
              <a:rPr lang="en"/>
              <a:t>Recall on minority class = 100%</a:t>
            </a:r>
            <a:endParaRPr/>
          </a:p>
          <a:p>
            <a:pPr indent="0" lvl="0" marL="0" rtl="0" algn="l">
              <a:spcBef>
                <a:spcPts val="600"/>
              </a:spcBef>
              <a:spcAft>
                <a:spcPts val="0"/>
              </a:spcAft>
              <a:buNone/>
            </a:pPr>
            <a:r>
              <a:t/>
            </a:r>
            <a:endParaRPr/>
          </a:p>
          <a:p>
            <a:pPr indent="0" lvl="0" marL="457200" marR="0" rtl="0" algn="l">
              <a:lnSpc>
                <a:spcPct val="100000"/>
              </a:lnSpc>
              <a:spcBef>
                <a:spcPts val="600"/>
              </a:spcBef>
              <a:spcAft>
                <a:spcPts val="0"/>
              </a:spcAft>
              <a:buNone/>
            </a:pPr>
            <a:r>
              <a:t/>
            </a:r>
            <a:endParaRPr>
              <a:solidFill>
                <a:schemeClr val="dk2"/>
              </a:solidFill>
            </a:endParaRPr>
          </a:p>
          <a:p>
            <a:pPr indent="0" lvl="0" marL="914400" rtl="0" algn="l">
              <a:spcBef>
                <a:spcPts val="600"/>
              </a:spcBef>
              <a:spcAft>
                <a:spcPts val="0"/>
              </a:spcAft>
              <a:buNone/>
            </a:pPr>
            <a:r>
              <a:t/>
            </a:r>
            <a:endParaRPr/>
          </a:p>
        </p:txBody>
      </p:sp>
      <p:sp>
        <p:nvSpPr>
          <p:cNvPr id="132" name="Google Shape;132;p2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884200" y="714650"/>
            <a:ext cx="6866100" cy="3511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Blindly predict Positive for everything?</a:t>
            </a:r>
            <a:endParaRPr/>
          </a:p>
          <a:p>
            <a:pPr indent="-342900" lvl="1" marL="914400" rtl="0" algn="l">
              <a:spcBef>
                <a:spcPts val="0"/>
              </a:spcBef>
              <a:spcAft>
                <a:spcPts val="0"/>
              </a:spcAft>
              <a:buSzPts val="1800"/>
              <a:buChar char="○"/>
            </a:pPr>
            <a:r>
              <a:rPr lang="en"/>
              <a:t>Accuracy = 10%</a:t>
            </a:r>
            <a:endParaRPr/>
          </a:p>
          <a:p>
            <a:pPr indent="-342900" lvl="1" marL="914400" rtl="0" algn="l">
              <a:spcBef>
                <a:spcPts val="0"/>
              </a:spcBef>
              <a:spcAft>
                <a:spcPts val="0"/>
              </a:spcAft>
              <a:buSzPts val="1800"/>
              <a:buChar char="○"/>
            </a:pPr>
            <a:r>
              <a:rPr lang="en">
                <a:solidFill>
                  <a:schemeClr val="dk2"/>
                </a:solidFill>
              </a:rPr>
              <a:t>Precision on minority class = 10%</a:t>
            </a:r>
            <a:endParaRPr/>
          </a:p>
          <a:p>
            <a:pPr indent="-342900" lvl="1" marL="914400" rtl="0" algn="l">
              <a:spcBef>
                <a:spcPts val="0"/>
              </a:spcBef>
              <a:spcAft>
                <a:spcPts val="0"/>
              </a:spcAft>
              <a:buSzPts val="1800"/>
              <a:buChar char="○"/>
            </a:pPr>
            <a:r>
              <a:rPr lang="en"/>
              <a:t>Recall on minority class = 100%</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solidFill>
                  <a:schemeClr val="dk2"/>
                </a:solidFill>
              </a:rPr>
              <a:t>Blindly predict Negative for everything?</a:t>
            </a:r>
            <a:endParaRPr>
              <a:solidFill>
                <a:schemeClr val="dk2"/>
              </a:solidFill>
            </a:endParaRPr>
          </a:p>
          <a:p>
            <a:pPr indent="-342900" lvl="1" marL="914400" rtl="0" algn="l">
              <a:spcBef>
                <a:spcPts val="0"/>
              </a:spcBef>
              <a:spcAft>
                <a:spcPts val="0"/>
              </a:spcAft>
              <a:buClr>
                <a:schemeClr val="dk2"/>
              </a:buClr>
              <a:buSzPts val="1800"/>
              <a:buChar char="○"/>
            </a:pPr>
            <a:r>
              <a:rPr lang="en">
                <a:solidFill>
                  <a:schemeClr val="dk2"/>
                </a:solidFill>
              </a:rPr>
              <a:t>Accuracy = 90%</a:t>
            </a:r>
            <a:endParaRPr>
              <a:solidFill>
                <a:schemeClr val="dk2"/>
              </a:solidFill>
            </a:endParaRPr>
          </a:p>
          <a:p>
            <a:pPr indent="-342900" lvl="1" marL="914400" rtl="0" algn="l">
              <a:spcBef>
                <a:spcPts val="0"/>
              </a:spcBef>
              <a:spcAft>
                <a:spcPts val="0"/>
              </a:spcAft>
              <a:buSzPts val="1800"/>
              <a:buChar char="○"/>
            </a:pPr>
            <a:r>
              <a:rPr lang="en">
                <a:solidFill>
                  <a:schemeClr val="dk2"/>
                </a:solidFill>
              </a:rPr>
              <a:t>Precision on minority class = NA </a:t>
            </a:r>
            <a:endParaRPr>
              <a:solidFill>
                <a:schemeClr val="dk2"/>
              </a:solidFill>
            </a:endParaRPr>
          </a:p>
          <a:p>
            <a:pPr indent="-342900" lvl="1" marL="914400" rtl="0" algn="l">
              <a:spcBef>
                <a:spcPts val="0"/>
              </a:spcBef>
              <a:spcAft>
                <a:spcPts val="0"/>
              </a:spcAft>
              <a:buSzPts val="1800"/>
              <a:buChar char="○"/>
            </a:pPr>
            <a:r>
              <a:rPr lang="en">
                <a:solidFill>
                  <a:schemeClr val="dk2"/>
                </a:solidFill>
              </a:rPr>
              <a:t>Recall on minority class = 0%</a:t>
            </a:r>
            <a:endParaRPr/>
          </a:p>
        </p:txBody>
      </p:sp>
      <p:sp>
        <p:nvSpPr>
          <p:cNvPr id="138" name="Google Shape;138;p2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52400" y="78725"/>
            <a:ext cx="3685726" cy="2540300"/>
          </a:xfrm>
          <a:prstGeom prst="rect">
            <a:avLst/>
          </a:prstGeom>
          <a:noFill/>
          <a:ln>
            <a:noFill/>
          </a:ln>
        </p:spPr>
      </p:pic>
      <p:pic>
        <p:nvPicPr>
          <p:cNvPr id="144" name="Google Shape;144;p24"/>
          <p:cNvPicPr preferRelativeResize="0"/>
          <p:nvPr/>
        </p:nvPicPr>
        <p:blipFill>
          <a:blip r:embed="rId4">
            <a:alphaModFix/>
          </a:blip>
          <a:stretch>
            <a:fillRect/>
          </a:stretch>
        </p:blipFill>
        <p:spPr>
          <a:xfrm>
            <a:off x="5237900" y="78725"/>
            <a:ext cx="3564675" cy="2656850"/>
          </a:xfrm>
          <a:prstGeom prst="rect">
            <a:avLst/>
          </a:prstGeom>
          <a:noFill/>
          <a:ln>
            <a:noFill/>
          </a:ln>
        </p:spPr>
      </p:pic>
      <p:pic>
        <p:nvPicPr>
          <p:cNvPr id="145" name="Google Shape;145;p24"/>
          <p:cNvPicPr preferRelativeResize="0"/>
          <p:nvPr/>
        </p:nvPicPr>
        <p:blipFill>
          <a:blip r:embed="rId5">
            <a:alphaModFix/>
          </a:blip>
          <a:stretch>
            <a:fillRect/>
          </a:stretch>
        </p:blipFill>
        <p:spPr>
          <a:xfrm>
            <a:off x="152400" y="2905775"/>
            <a:ext cx="2756199" cy="21504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695C"/>
                </a:solidFill>
              </a:rPr>
              <a:t>What can you do?</a:t>
            </a:r>
            <a:endParaRPr>
              <a:solidFill>
                <a:srgbClr val="00695C"/>
              </a:solidFill>
            </a:endParaRPr>
          </a:p>
        </p:txBody>
      </p:sp>
      <p:sp>
        <p:nvSpPr>
          <p:cNvPr id="151" name="Google Shape;151;p25"/>
          <p:cNvSpPr txBox="1"/>
          <p:nvPr>
            <p:ph idx="1" type="body"/>
          </p:nvPr>
        </p:nvSpPr>
        <p:spPr>
          <a:xfrm>
            <a:off x="922000" y="2038351"/>
            <a:ext cx="6866100" cy="2366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695C"/>
              </a:buClr>
              <a:buSzPts val="1800"/>
              <a:buChar char="●"/>
            </a:pPr>
            <a:r>
              <a:rPr lang="en">
                <a:solidFill>
                  <a:srgbClr val="00695C"/>
                </a:solidFill>
              </a:rPr>
              <a:t>‘Data Mining’ Solutions</a:t>
            </a:r>
            <a:endParaRPr>
              <a:solidFill>
                <a:srgbClr val="00695C"/>
              </a:solidFill>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Machine Learning Solutions</a:t>
            </a:r>
            <a:endParaRPr/>
          </a:p>
          <a:p>
            <a:pPr indent="-342900" lvl="1" marL="914400" rtl="0" algn="l">
              <a:spcBef>
                <a:spcPts val="0"/>
              </a:spcBef>
              <a:spcAft>
                <a:spcPts val="0"/>
              </a:spcAft>
              <a:buSzPts val="1800"/>
              <a:buChar char="○"/>
            </a:pPr>
            <a:r>
              <a:rPr lang="en"/>
              <a:t>Cost sensitive learning</a:t>
            </a:r>
            <a:endParaRPr/>
          </a:p>
          <a:p>
            <a:pPr indent="-342900" lvl="1" marL="914400" rtl="0" algn="l">
              <a:spcBef>
                <a:spcPts val="0"/>
              </a:spcBef>
              <a:spcAft>
                <a:spcPts val="0"/>
              </a:spcAft>
              <a:buSzPts val="1800"/>
              <a:buChar char="○"/>
            </a:pPr>
            <a:r>
              <a:rPr lang="en"/>
              <a:t>Ensemble methods</a:t>
            </a:r>
            <a:endParaRPr/>
          </a:p>
          <a:p>
            <a:pPr indent="0" lvl="0" marL="914400" rtl="0" algn="l">
              <a:spcBef>
                <a:spcPts val="600"/>
              </a:spcBef>
              <a:spcAft>
                <a:spcPts val="0"/>
              </a:spcAft>
              <a:buNone/>
            </a:pPr>
            <a:r>
              <a:t/>
            </a:r>
            <a:endParaRPr/>
          </a:p>
        </p:txBody>
      </p:sp>
      <p:sp>
        <p:nvSpPr>
          <p:cNvPr id="152" name="Google Shape;152;p2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617200" y="434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Random Undersampling</a:t>
            </a:r>
            <a:endParaRPr sz="3600">
              <a:solidFill>
                <a:srgbClr val="00695C"/>
              </a:solidFill>
            </a:endParaRPr>
          </a:p>
        </p:txBody>
      </p:sp>
      <p:sp>
        <p:nvSpPr>
          <p:cNvPr id="158" name="Google Shape;158;p2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9" name="Google Shape;159;p26"/>
          <p:cNvPicPr preferRelativeResize="0"/>
          <p:nvPr/>
        </p:nvPicPr>
        <p:blipFill rotWithShape="1">
          <a:blip r:embed="rId3">
            <a:alphaModFix/>
          </a:blip>
          <a:srcRect b="0" l="0" r="1380" t="0"/>
          <a:stretch/>
        </p:blipFill>
        <p:spPr>
          <a:xfrm>
            <a:off x="635150" y="1171575"/>
            <a:ext cx="6935301" cy="1581150"/>
          </a:xfrm>
          <a:prstGeom prst="rect">
            <a:avLst/>
          </a:prstGeom>
          <a:noFill/>
          <a:ln>
            <a:noFill/>
          </a:ln>
        </p:spPr>
      </p:pic>
      <p:pic>
        <p:nvPicPr>
          <p:cNvPr id="160" name="Google Shape;160;p26"/>
          <p:cNvPicPr preferRelativeResize="0"/>
          <p:nvPr/>
        </p:nvPicPr>
        <p:blipFill rotWithShape="1">
          <a:blip r:embed="rId4">
            <a:alphaModFix/>
          </a:blip>
          <a:srcRect b="17307" l="0" r="0" t="0"/>
          <a:stretch/>
        </p:blipFill>
        <p:spPr>
          <a:xfrm>
            <a:off x="617200" y="2905125"/>
            <a:ext cx="6953250" cy="162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idx="4294967295" type="body"/>
          </p:nvPr>
        </p:nvSpPr>
        <p:spPr>
          <a:xfrm>
            <a:off x="5154175" y="716424"/>
            <a:ext cx="3543300" cy="3833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Throwing away good data</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t>Decision boundary changes with chosen subset</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Cross-validate</a:t>
            </a:r>
            <a:endParaRPr/>
          </a:p>
          <a:p>
            <a:pPr indent="0" lvl="0" marL="0" rtl="0" algn="l">
              <a:spcBef>
                <a:spcPts val="60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152400" y="152400"/>
            <a:ext cx="4619575" cy="461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Random Oversampling</a:t>
            </a:r>
            <a:endParaRPr sz="3600">
              <a:solidFill>
                <a:srgbClr val="00695C"/>
              </a:solidFill>
            </a:endParaRPr>
          </a:p>
        </p:txBody>
      </p:sp>
      <p:sp>
        <p:nvSpPr>
          <p:cNvPr id="173" name="Google Shape;173;p2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4" name="Google Shape;174;p28"/>
          <p:cNvPicPr preferRelativeResize="0"/>
          <p:nvPr/>
        </p:nvPicPr>
        <p:blipFill rotWithShape="1">
          <a:blip r:embed="rId3">
            <a:alphaModFix/>
          </a:blip>
          <a:srcRect b="21266" l="0" r="5651" t="0"/>
          <a:stretch/>
        </p:blipFill>
        <p:spPr>
          <a:xfrm>
            <a:off x="787550" y="1781175"/>
            <a:ext cx="7818625" cy="1514825"/>
          </a:xfrm>
          <a:prstGeom prst="rect">
            <a:avLst/>
          </a:prstGeom>
          <a:noFill/>
          <a:ln>
            <a:noFill/>
          </a:ln>
        </p:spPr>
      </p:pic>
      <p:pic>
        <p:nvPicPr>
          <p:cNvPr id="175" name="Google Shape;175;p28"/>
          <p:cNvPicPr preferRelativeResize="0"/>
          <p:nvPr/>
        </p:nvPicPr>
        <p:blipFill rotWithShape="1">
          <a:blip r:embed="rId4">
            <a:alphaModFix/>
          </a:blip>
          <a:srcRect b="0" l="0" r="33545" t="0"/>
          <a:stretch/>
        </p:blipFill>
        <p:spPr>
          <a:xfrm>
            <a:off x="787550" y="3420050"/>
            <a:ext cx="7818626" cy="1170250"/>
          </a:xfrm>
          <a:prstGeom prst="rect">
            <a:avLst/>
          </a:prstGeom>
          <a:noFill/>
          <a:ln>
            <a:noFill/>
          </a:ln>
        </p:spPr>
      </p:pic>
      <p:pic>
        <p:nvPicPr>
          <p:cNvPr id="176" name="Google Shape;176;p28"/>
          <p:cNvPicPr preferRelativeResize="0"/>
          <p:nvPr/>
        </p:nvPicPr>
        <p:blipFill>
          <a:blip r:embed="rId5">
            <a:alphaModFix/>
          </a:blip>
          <a:stretch>
            <a:fillRect/>
          </a:stretch>
        </p:blipFill>
        <p:spPr>
          <a:xfrm>
            <a:off x="787550" y="3405100"/>
            <a:ext cx="7818625" cy="120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9"/>
          <p:cNvPicPr preferRelativeResize="0"/>
          <p:nvPr/>
        </p:nvPicPr>
        <p:blipFill>
          <a:blip r:embed="rId3">
            <a:alphaModFix/>
          </a:blip>
          <a:stretch>
            <a:fillRect/>
          </a:stretch>
        </p:blipFill>
        <p:spPr>
          <a:xfrm>
            <a:off x="152400" y="762000"/>
            <a:ext cx="5623175" cy="3470300"/>
          </a:xfrm>
          <a:prstGeom prst="rect">
            <a:avLst/>
          </a:prstGeom>
          <a:noFill/>
          <a:ln>
            <a:noFill/>
          </a:ln>
        </p:spPr>
      </p:pic>
      <p:sp>
        <p:nvSpPr>
          <p:cNvPr id="183" name="Google Shape;183;p29"/>
          <p:cNvSpPr txBox="1"/>
          <p:nvPr>
            <p:ph idx="4294967295" type="body"/>
          </p:nvPr>
        </p:nvSpPr>
        <p:spPr>
          <a:xfrm>
            <a:off x="5842625" y="716425"/>
            <a:ext cx="2854800" cy="3794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Equivalent to re-weighting (with a little randomness)</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t>More data ≠more information</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Undue emphasis on outliers</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Risk of overfitting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695C"/>
                </a:solidFill>
              </a:rPr>
              <a:t>Synthetic Minority Oversampling Technique (SMOTE)</a:t>
            </a:r>
            <a:endParaRPr sz="2400">
              <a:solidFill>
                <a:srgbClr val="00695C"/>
              </a:solidFill>
            </a:endParaRPr>
          </a:p>
        </p:txBody>
      </p:sp>
      <p:sp>
        <p:nvSpPr>
          <p:cNvPr id="189" name="Google Shape;189;p3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0" name="Google Shape;190;p30"/>
          <p:cNvPicPr preferRelativeResize="0"/>
          <p:nvPr/>
        </p:nvPicPr>
        <p:blipFill>
          <a:blip r:embed="rId3">
            <a:alphaModFix/>
          </a:blip>
          <a:stretch>
            <a:fillRect/>
          </a:stretch>
        </p:blipFill>
        <p:spPr>
          <a:xfrm>
            <a:off x="1050625" y="1911025"/>
            <a:ext cx="6915150" cy="2019300"/>
          </a:xfrm>
          <a:prstGeom prst="rect">
            <a:avLst/>
          </a:prstGeom>
          <a:noFill/>
          <a:ln>
            <a:noFill/>
          </a:ln>
        </p:spPr>
      </p:pic>
      <p:sp>
        <p:nvSpPr>
          <p:cNvPr id="191" name="Google Shape;191;p30"/>
          <p:cNvSpPr txBox="1"/>
          <p:nvPr/>
        </p:nvSpPr>
        <p:spPr>
          <a:xfrm>
            <a:off x="746950" y="4226375"/>
            <a:ext cx="7403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Chawla, Nitesh V, Kevin W Bowyer, Lawrence O Hall, and W Philip Kegelmeyer, “SMOTE: synthetic minority over-sampling technique,” Journal of Artificial Intelligence Research, 2002, 16, 321–357.</a:t>
            </a:r>
            <a:endParaRPr i="1" sz="1000">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idx="4294967295" type="ctrTitle"/>
          </p:nvPr>
        </p:nvSpPr>
        <p:spPr>
          <a:xfrm>
            <a:off x="457200" y="1278550"/>
            <a:ext cx="6593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rgbClr val="9900FF"/>
              </a:solidFill>
            </a:endParaRPr>
          </a:p>
          <a:p>
            <a:pPr indent="0" lvl="0" marL="0" rtl="0" algn="l">
              <a:spcBef>
                <a:spcPts val="0"/>
              </a:spcBef>
              <a:spcAft>
                <a:spcPts val="0"/>
              </a:spcAft>
              <a:buNone/>
            </a:pPr>
            <a:r>
              <a:rPr lang="en" sz="3600">
                <a:solidFill>
                  <a:srgbClr val="00695C"/>
                </a:solidFill>
              </a:rPr>
              <a:t>Hi, I’m Sushmita!</a:t>
            </a:r>
            <a:endParaRPr sz="3600">
              <a:solidFill>
                <a:srgbClr val="00695C"/>
              </a:solidFill>
            </a:endParaRPr>
          </a:p>
        </p:txBody>
      </p:sp>
      <p:sp>
        <p:nvSpPr>
          <p:cNvPr id="64" name="Google Shape;64;p13"/>
          <p:cNvSpPr txBox="1"/>
          <p:nvPr>
            <p:ph idx="4294967295" type="subTitle"/>
          </p:nvPr>
        </p:nvSpPr>
        <p:spPr>
          <a:xfrm>
            <a:off x="381000" y="2860000"/>
            <a:ext cx="7625100" cy="1930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b="1" lang="en" sz="1400"/>
              <a:t>Data Scientist @ Northwestern Neighborhood &amp; Network Initiative (</a:t>
            </a:r>
            <a:r>
              <a:rPr b="1" lang="en" sz="1400">
                <a:solidFill>
                  <a:srgbClr val="00695C"/>
                </a:solidFill>
                <a:latin typeface="Raleway"/>
                <a:ea typeface="Raleway"/>
                <a:cs typeface="Raleway"/>
                <a:sym typeface="Raleway"/>
              </a:rPr>
              <a:t>@N3Initiative</a:t>
            </a:r>
            <a:r>
              <a:rPr b="1" lang="en" sz="1400"/>
              <a:t>)</a:t>
            </a:r>
            <a:endParaRPr b="1" sz="1400"/>
          </a:p>
          <a:p>
            <a:pPr indent="-317500" lvl="0" marL="457200" rtl="0" algn="l">
              <a:spcBef>
                <a:spcPts val="0"/>
              </a:spcBef>
              <a:spcAft>
                <a:spcPts val="0"/>
              </a:spcAft>
              <a:buSzPts val="1400"/>
              <a:buChar char="-"/>
            </a:pPr>
            <a:r>
              <a:rPr b="1" lang="en" sz="1400"/>
              <a:t>MA Computational Social Science, University of Chicago (10/10 would recommend)</a:t>
            </a:r>
            <a:endParaRPr b="1" sz="1400"/>
          </a:p>
          <a:p>
            <a:pPr indent="-317500" lvl="0" marL="457200" rtl="0" algn="l">
              <a:spcBef>
                <a:spcPts val="0"/>
              </a:spcBef>
              <a:spcAft>
                <a:spcPts val="0"/>
              </a:spcAft>
              <a:buSzPts val="1400"/>
              <a:buChar char="-"/>
            </a:pPr>
            <a:r>
              <a:rPr b="1" lang="en" sz="1400"/>
              <a:t>BA/MA Economics, Indian Institute of Technology Madras</a:t>
            </a:r>
            <a:endParaRPr b="1" sz="1400"/>
          </a:p>
          <a:p>
            <a:pPr indent="-317500" lvl="0" marL="457200" rtl="0" algn="l">
              <a:spcBef>
                <a:spcPts val="0"/>
              </a:spcBef>
              <a:spcAft>
                <a:spcPts val="0"/>
              </a:spcAft>
              <a:buSzPts val="1400"/>
              <a:buChar char="-"/>
            </a:pPr>
            <a:r>
              <a:rPr b="1" lang="en" sz="1400"/>
              <a:t>R-Ladies Chicago</a:t>
            </a:r>
            <a:endParaRPr b="1" sz="1400"/>
          </a:p>
          <a:p>
            <a:pPr indent="-317500" lvl="0" marL="457200" rtl="0" algn="l">
              <a:spcBef>
                <a:spcPts val="0"/>
              </a:spcBef>
              <a:spcAft>
                <a:spcPts val="0"/>
              </a:spcAft>
              <a:buSzPts val="1400"/>
              <a:buChar char="-"/>
            </a:pPr>
            <a:r>
              <a:rPr b="1" lang="en" sz="1400">
                <a:solidFill>
                  <a:srgbClr val="00695C"/>
                </a:solidFill>
                <a:latin typeface="Raleway"/>
                <a:ea typeface="Raleway"/>
                <a:cs typeface="Raleway"/>
                <a:sym typeface="Raleway"/>
              </a:rPr>
              <a:t>@SushGopalan</a:t>
            </a:r>
            <a:r>
              <a:rPr b="1" lang="en" sz="1400"/>
              <a:t> on Twitter</a:t>
            </a:r>
            <a:endParaRPr b="1" sz="1400"/>
          </a:p>
          <a:p>
            <a:pPr indent="-317500" lvl="0" marL="457200" rtl="0" algn="l">
              <a:spcBef>
                <a:spcPts val="0"/>
              </a:spcBef>
              <a:spcAft>
                <a:spcPts val="0"/>
              </a:spcAft>
              <a:buSzPts val="1400"/>
              <a:buChar char="-"/>
            </a:pPr>
            <a:r>
              <a:rPr b="1" lang="en" sz="1400"/>
              <a:t>@sushmitavgopalan16 on Github</a:t>
            </a:r>
            <a:endParaRPr b="1" sz="1400"/>
          </a:p>
        </p:txBody>
      </p:sp>
      <p:pic>
        <p:nvPicPr>
          <p:cNvPr id="65" name="Google Shape;65;p13"/>
          <p:cNvPicPr preferRelativeResize="0"/>
          <p:nvPr/>
        </p:nvPicPr>
        <p:blipFill rotWithShape="1">
          <a:blip r:embed="rId3">
            <a:alphaModFix/>
          </a:blip>
          <a:srcRect b="0" l="129" r="139" t="0"/>
          <a:stretch/>
        </p:blipFill>
        <p:spPr>
          <a:xfrm>
            <a:off x="7079925" y="133625"/>
            <a:ext cx="1930500" cy="1930500"/>
          </a:xfrm>
          <a:prstGeom prst="ellipse">
            <a:avLst/>
          </a:prstGeom>
          <a:noFill/>
          <a:ln>
            <a:noFill/>
          </a:ln>
        </p:spPr>
      </p:pic>
      <p:sp>
        <p:nvSpPr>
          <p:cNvPr id="66" name="Google Shape;66;p1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ph idx="4294967295" type="body"/>
          </p:nvPr>
        </p:nvSpPr>
        <p:spPr>
          <a:xfrm>
            <a:off x="5842625" y="716425"/>
            <a:ext cx="2854800" cy="3794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New data points through interpolation</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Less overfitting</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New points lie within same convex space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198" name="Google Shape;198;p31"/>
          <p:cNvPicPr preferRelativeResize="0"/>
          <p:nvPr/>
        </p:nvPicPr>
        <p:blipFill>
          <a:blip r:embed="rId3">
            <a:alphaModFix/>
          </a:blip>
          <a:stretch>
            <a:fillRect/>
          </a:stretch>
        </p:blipFill>
        <p:spPr>
          <a:xfrm>
            <a:off x="152400" y="152400"/>
            <a:ext cx="4808950" cy="480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2"/>
          <p:cNvPicPr preferRelativeResize="0"/>
          <p:nvPr/>
        </p:nvPicPr>
        <p:blipFill>
          <a:blip r:embed="rId3">
            <a:alphaModFix/>
          </a:blip>
          <a:stretch>
            <a:fillRect/>
          </a:stretch>
        </p:blipFill>
        <p:spPr>
          <a:xfrm>
            <a:off x="0" y="490975"/>
            <a:ext cx="6410275" cy="395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Removing TOMEK Links</a:t>
            </a:r>
            <a:endParaRPr sz="3600">
              <a:solidFill>
                <a:srgbClr val="00695C"/>
              </a:solidFill>
            </a:endParaRPr>
          </a:p>
        </p:txBody>
      </p:sp>
      <p:sp>
        <p:nvSpPr>
          <p:cNvPr id="210" name="Google Shape;210;p3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11" name="Google Shape;211;p33"/>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Disambiguate class boundaries</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t>A pair of observations forms a TOMEK link if </a:t>
            </a:r>
            <a:endParaRPr/>
          </a:p>
          <a:p>
            <a:pPr indent="-342900" lvl="1" marL="914400" rtl="0" algn="l">
              <a:spcBef>
                <a:spcPts val="0"/>
              </a:spcBef>
              <a:spcAft>
                <a:spcPts val="0"/>
              </a:spcAft>
              <a:buSzPts val="1800"/>
              <a:buChar char="○"/>
            </a:pPr>
            <a:r>
              <a:rPr lang="en"/>
              <a:t>They are each other’s </a:t>
            </a:r>
            <a:r>
              <a:rPr b="1" lang="en">
                <a:latin typeface="Raleway"/>
                <a:ea typeface="Raleway"/>
                <a:cs typeface="Raleway"/>
                <a:sym typeface="Raleway"/>
              </a:rPr>
              <a:t>nearest neighbour</a:t>
            </a:r>
            <a:r>
              <a:rPr lang="en"/>
              <a:t> and</a:t>
            </a:r>
            <a:endParaRPr/>
          </a:p>
          <a:p>
            <a:pPr indent="-342900" lvl="1" marL="914400" rtl="0" algn="l">
              <a:spcBef>
                <a:spcPts val="0"/>
              </a:spcBef>
              <a:spcAft>
                <a:spcPts val="0"/>
              </a:spcAft>
              <a:buSzPts val="1800"/>
              <a:buChar char="○"/>
            </a:pPr>
            <a:r>
              <a:rPr lang="en"/>
              <a:t>They have </a:t>
            </a:r>
            <a:r>
              <a:rPr b="1" lang="en">
                <a:latin typeface="Raleway"/>
                <a:ea typeface="Raleway"/>
                <a:cs typeface="Raleway"/>
                <a:sym typeface="Raleway"/>
              </a:rPr>
              <a:t>different </a:t>
            </a:r>
            <a:r>
              <a:rPr lang="en"/>
              <a:t>class labels </a:t>
            </a:r>
            <a:endParaRPr/>
          </a:p>
        </p:txBody>
      </p:sp>
      <p:sp>
        <p:nvSpPr>
          <p:cNvPr id="212" name="Google Shape;212;p33"/>
          <p:cNvSpPr txBox="1"/>
          <p:nvPr/>
        </p:nvSpPr>
        <p:spPr>
          <a:xfrm>
            <a:off x="2318725" y="4388825"/>
            <a:ext cx="61341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Tomek, Ivan, “Two modifications of CNN,” IEEE Trans. Systems, Man and Cybernetics, 1976, 6, 769–772.</a:t>
            </a:r>
            <a:endParaRPr i="1" sz="1000">
              <a:latin typeface="Raleway Light"/>
              <a:ea typeface="Raleway Light"/>
              <a:cs typeface="Raleway Light"/>
              <a:sym typeface="Raleway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txBox="1"/>
          <p:nvPr>
            <p:ph idx="4294967295" type="body"/>
          </p:nvPr>
        </p:nvSpPr>
        <p:spPr>
          <a:xfrm>
            <a:off x="6223625" y="716425"/>
            <a:ext cx="2854800" cy="3794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Removes noisy borderline examples</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Works best in conjunction with some oversampling / adaptive learning algorithms</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219" name="Google Shape;219;p34"/>
          <p:cNvPicPr preferRelativeResize="0"/>
          <p:nvPr/>
        </p:nvPicPr>
        <p:blipFill>
          <a:blip r:embed="rId3">
            <a:alphaModFix/>
          </a:blip>
          <a:stretch>
            <a:fillRect/>
          </a:stretch>
        </p:blipFill>
        <p:spPr>
          <a:xfrm>
            <a:off x="152400" y="685800"/>
            <a:ext cx="5888099" cy="3638000"/>
          </a:xfrm>
          <a:prstGeom prst="rect">
            <a:avLst/>
          </a:prstGeom>
          <a:noFill/>
          <a:ln>
            <a:noFill/>
          </a:ln>
        </p:spPr>
      </p:pic>
      <p:sp>
        <p:nvSpPr>
          <p:cNvPr id="220" name="Google Shape;220;p34"/>
          <p:cNvSpPr/>
          <p:nvPr/>
        </p:nvSpPr>
        <p:spPr>
          <a:xfrm>
            <a:off x="2064350" y="2107700"/>
            <a:ext cx="173400" cy="216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1323375" y="3287225"/>
            <a:ext cx="173400" cy="216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1588525" y="2572250"/>
            <a:ext cx="173400" cy="216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idx="4294967295" type="ctrTitle"/>
          </p:nvPr>
        </p:nvSpPr>
        <p:spPr>
          <a:xfrm>
            <a:off x="1275150" y="1918525"/>
            <a:ext cx="65937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695C"/>
                </a:solidFill>
              </a:rPr>
              <a:t>Predicting Infant Mortality:</a:t>
            </a:r>
            <a:endParaRPr sz="3600">
              <a:solidFill>
                <a:srgbClr val="00695C"/>
              </a:solidFill>
            </a:endParaRPr>
          </a:p>
          <a:p>
            <a:pPr indent="0" lvl="0" marL="0" rtl="0" algn="ctr">
              <a:spcBef>
                <a:spcPts val="0"/>
              </a:spcBef>
              <a:spcAft>
                <a:spcPts val="0"/>
              </a:spcAft>
              <a:buNone/>
            </a:pPr>
            <a:r>
              <a:rPr lang="en" sz="3600">
                <a:solidFill>
                  <a:srgbClr val="00695C"/>
                </a:solidFill>
              </a:rPr>
              <a:t>Minimizing False Negatives</a:t>
            </a:r>
            <a:r>
              <a:rPr lang="en" sz="3600">
                <a:solidFill>
                  <a:srgbClr val="00695C"/>
                </a:solidFill>
              </a:rPr>
              <a:t> </a:t>
            </a:r>
            <a:endParaRPr sz="3600">
              <a:solidFill>
                <a:srgbClr val="00695C"/>
              </a:solidFill>
            </a:endParaRPr>
          </a:p>
        </p:txBody>
      </p:sp>
      <p:sp>
        <p:nvSpPr>
          <p:cNvPr id="228" name="Google Shape;228;p3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4" name="Google Shape;234;p36"/>
          <p:cNvSpPr txBox="1"/>
          <p:nvPr>
            <p:ph idx="1" type="body"/>
          </p:nvPr>
        </p:nvSpPr>
        <p:spPr>
          <a:xfrm>
            <a:off x="922000" y="1047751"/>
            <a:ext cx="6866100" cy="23661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FFB600"/>
              </a:buClr>
              <a:buSzPts val="1800"/>
              <a:buFont typeface="Raleway Light"/>
              <a:buChar char="●"/>
            </a:pPr>
            <a:r>
              <a:rPr b="1" lang="en">
                <a:solidFill>
                  <a:srgbClr val="00695C"/>
                </a:solidFill>
                <a:latin typeface="Raleway"/>
                <a:ea typeface="Raleway"/>
                <a:cs typeface="Raleway"/>
                <a:sym typeface="Raleway"/>
              </a:rPr>
              <a:t>32 out of 1,000 </a:t>
            </a:r>
            <a:r>
              <a:rPr lang="en"/>
              <a:t>babies born in India die within a year </a:t>
            </a:r>
            <a:endParaRPr/>
          </a:p>
          <a:p>
            <a:pPr indent="0" lvl="0" marL="0" marR="0" rtl="0" algn="l">
              <a:lnSpc>
                <a:spcPct val="100000"/>
              </a:lnSpc>
              <a:spcBef>
                <a:spcPts val="600"/>
              </a:spcBef>
              <a:spcAft>
                <a:spcPts val="0"/>
              </a:spcAft>
              <a:buNone/>
            </a:pPr>
            <a:r>
              <a:t/>
            </a:r>
            <a:endParaRPr/>
          </a:p>
          <a:p>
            <a:pPr indent="-342900" lvl="0" marL="457200" marR="0" rtl="0" algn="l">
              <a:lnSpc>
                <a:spcPct val="100000"/>
              </a:lnSpc>
              <a:spcBef>
                <a:spcPts val="600"/>
              </a:spcBef>
              <a:spcAft>
                <a:spcPts val="0"/>
              </a:spcAft>
              <a:buSzPts val="1800"/>
              <a:buChar char="●"/>
            </a:pPr>
            <a:r>
              <a:rPr lang="en"/>
              <a:t>Can we identify pregnant mothers at risk for infant death?</a:t>
            </a:r>
            <a:endParaRPr/>
          </a:p>
          <a:p>
            <a:pPr indent="0" lvl="0" marL="0" marR="0" rtl="0" algn="l">
              <a:lnSpc>
                <a:spcPct val="100000"/>
              </a:lnSpc>
              <a:spcBef>
                <a:spcPts val="600"/>
              </a:spcBef>
              <a:spcAft>
                <a:spcPts val="0"/>
              </a:spcAft>
              <a:buNone/>
            </a:pPr>
            <a:r>
              <a:t/>
            </a:r>
            <a:endParaRPr/>
          </a:p>
          <a:p>
            <a:pPr indent="-342900" lvl="0" marL="457200" marR="0" rtl="0" algn="l">
              <a:lnSpc>
                <a:spcPct val="100000"/>
              </a:lnSpc>
              <a:spcBef>
                <a:spcPts val="600"/>
              </a:spcBef>
              <a:spcAft>
                <a:spcPts val="0"/>
              </a:spcAft>
              <a:buSzPts val="1800"/>
              <a:buChar char="●"/>
            </a:pPr>
            <a:r>
              <a:rPr lang="en"/>
              <a:t>Some predictive variables - </a:t>
            </a:r>
            <a:endParaRPr/>
          </a:p>
          <a:p>
            <a:pPr indent="-342900" lvl="1" marL="914400" marR="0" rtl="0" algn="l">
              <a:lnSpc>
                <a:spcPct val="100000"/>
              </a:lnSpc>
              <a:spcBef>
                <a:spcPts val="0"/>
              </a:spcBef>
              <a:spcAft>
                <a:spcPts val="0"/>
              </a:spcAft>
              <a:buSzPts val="1800"/>
              <a:buChar char="○"/>
            </a:pPr>
            <a:r>
              <a:rPr lang="en"/>
              <a:t>Mother’s age</a:t>
            </a:r>
            <a:endParaRPr/>
          </a:p>
          <a:p>
            <a:pPr indent="-342900" lvl="1" marL="914400" marR="0" rtl="0" algn="l">
              <a:lnSpc>
                <a:spcPct val="100000"/>
              </a:lnSpc>
              <a:spcBef>
                <a:spcPts val="0"/>
              </a:spcBef>
              <a:spcAft>
                <a:spcPts val="0"/>
              </a:spcAft>
              <a:buSzPts val="1800"/>
              <a:buChar char="○"/>
            </a:pPr>
            <a:r>
              <a:rPr lang="en"/>
              <a:t>Time since previous birth</a:t>
            </a:r>
            <a:endParaRPr/>
          </a:p>
          <a:p>
            <a:pPr indent="-342900" lvl="1" marL="914400" marR="0" rtl="0" algn="l">
              <a:lnSpc>
                <a:spcPct val="100000"/>
              </a:lnSpc>
              <a:spcBef>
                <a:spcPts val="0"/>
              </a:spcBef>
              <a:spcAft>
                <a:spcPts val="0"/>
              </a:spcAft>
              <a:buSzPts val="1800"/>
              <a:buChar char="○"/>
            </a:pPr>
            <a:r>
              <a:rPr lang="en"/>
              <a:t>Anaemia</a:t>
            </a:r>
            <a:endParaRPr/>
          </a:p>
          <a:p>
            <a:pPr indent="0" lvl="0" marL="914400" marR="0" rtl="0" algn="l">
              <a:lnSpc>
                <a:spcPct val="100000"/>
              </a:lnSpc>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887300" y="706324"/>
            <a:ext cx="6866100" cy="3821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solidFill>
                  <a:srgbClr val="00695C"/>
                </a:solidFill>
                <a:latin typeface="Raleway"/>
                <a:ea typeface="Raleway"/>
                <a:cs typeface="Raleway"/>
                <a:sym typeface="Raleway"/>
              </a:rPr>
              <a:t>9</a:t>
            </a:r>
            <a:r>
              <a:rPr b="1" lang="en">
                <a:solidFill>
                  <a:srgbClr val="00695C"/>
                </a:solidFill>
                <a:latin typeface="Raleway"/>
                <a:ea typeface="Raleway"/>
                <a:cs typeface="Raleway"/>
                <a:sym typeface="Raleway"/>
              </a:rPr>
              <a:t>2.7 %</a:t>
            </a:r>
            <a:r>
              <a:rPr lang="en">
                <a:solidFill>
                  <a:srgbClr val="00695C"/>
                </a:solidFill>
              </a:rPr>
              <a:t> </a:t>
            </a:r>
            <a:r>
              <a:rPr lang="en">
                <a:solidFill>
                  <a:srgbClr val="333333"/>
                </a:solidFill>
              </a:rPr>
              <a:t>accuracy from vanilla logistic regression </a:t>
            </a:r>
            <a:endParaRPr>
              <a:solidFill>
                <a:srgbClr val="333333"/>
              </a:solidFill>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solidFill>
                  <a:schemeClr val="dk1"/>
                </a:solidFill>
              </a:rPr>
              <a:t>However, I was misclassifying</a:t>
            </a:r>
            <a:r>
              <a:rPr lang="en"/>
              <a:t> </a:t>
            </a:r>
            <a:r>
              <a:rPr b="1" lang="en">
                <a:solidFill>
                  <a:srgbClr val="00695C"/>
                </a:solidFill>
                <a:latin typeface="Raleway"/>
                <a:ea typeface="Raleway"/>
                <a:cs typeface="Raleway"/>
                <a:sym typeface="Raleway"/>
              </a:rPr>
              <a:t>3 out  of 4 </a:t>
            </a:r>
            <a:r>
              <a:rPr lang="en">
                <a:solidFill>
                  <a:schemeClr val="dk1"/>
                </a:solidFill>
              </a:rPr>
              <a:t>high-risk pregnancies as safe!</a:t>
            </a:r>
            <a:endParaRPr>
              <a:solidFill>
                <a:schemeClr val="dk1"/>
              </a:solidFill>
            </a:endParaRPr>
          </a:p>
          <a:p>
            <a:pPr indent="0" lvl="0" marL="0" rtl="0" algn="l">
              <a:spcBef>
                <a:spcPts val="600"/>
              </a:spcBef>
              <a:spcAft>
                <a:spcPts val="0"/>
              </a:spcAft>
              <a:buNone/>
            </a:pPr>
            <a:r>
              <a:t/>
            </a:r>
            <a:endParaRPr>
              <a:solidFill>
                <a:schemeClr val="dk1"/>
              </a:solidFill>
            </a:endParaRPr>
          </a:p>
          <a:p>
            <a:pPr indent="-342900" lvl="0" marL="457200" rtl="0" algn="l">
              <a:spcBef>
                <a:spcPts val="600"/>
              </a:spcBef>
              <a:spcAft>
                <a:spcPts val="0"/>
              </a:spcAft>
              <a:buClr>
                <a:srgbClr val="FFB600"/>
              </a:buClr>
              <a:buSzPts val="1800"/>
              <a:buChar char="●"/>
            </a:pPr>
            <a:r>
              <a:rPr lang="en">
                <a:solidFill>
                  <a:srgbClr val="333333"/>
                </a:solidFill>
              </a:rPr>
              <a:t>Focus on minimizing False Negatives? </a:t>
            </a:r>
            <a:endParaRPr>
              <a:solidFill>
                <a:srgbClr val="333333"/>
              </a:solidFill>
            </a:endParaRPr>
          </a:p>
          <a:p>
            <a:pPr indent="0" lvl="0" marL="457200" rtl="0" algn="l">
              <a:spcBef>
                <a:spcPts val="600"/>
              </a:spcBef>
              <a:spcAft>
                <a:spcPts val="0"/>
              </a:spcAft>
              <a:buNone/>
            </a:pPr>
            <a:r>
              <a:t/>
            </a:r>
            <a:endParaRPr>
              <a:solidFill>
                <a:srgbClr val="333333"/>
              </a:solidFill>
            </a:endParaRPr>
          </a:p>
          <a:p>
            <a:pPr indent="-342900" lvl="0" marL="457200" rtl="0" algn="l">
              <a:spcBef>
                <a:spcPts val="600"/>
              </a:spcBef>
              <a:spcAft>
                <a:spcPts val="0"/>
              </a:spcAft>
              <a:buClr>
                <a:srgbClr val="FFB600"/>
              </a:buClr>
              <a:buSzPts val="1800"/>
              <a:buChar char="●"/>
            </a:pPr>
            <a:r>
              <a:rPr lang="en">
                <a:solidFill>
                  <a:srgbClr val="333333"/>
                </a:solidFill>
              </a:rPr>
              <a:t>What are the trade-offs?</a:t>
            </a:r>
            <a:endParaRPr>
              <a:solidFill>
                <a:srgbClr val="333333"/>
              </a:solidFill>
            </a:endParaRPr>
          </a:p>
          <a:p>
            <a:pPr indent="0" lvl="0" marL="457200" rtl="0" algn="l">
              <a:spcBef>
                <a:spcPts val="600"/>
              </a:spcBef>
              <a:spcAft>
                <a:spcPts val="0"/>
              </a:spcAft>
              <a:buNone/>
            </a:pPr>
            <a:r>
              <a:t/>
            </a:r>
            <a:endParaRPr>
              <a:solidFill>
                <a:srgbClr val="333333"/>
              </a:solidFill>
            </a:endParaRPr>
          </a:p>
          <a:p>
            <a:pPr indent="-342900" lvl="0" marL="457200" rtl="0" algn="l">
              <a:spcBef>
                <a:spcPts val="600"/>
              </a:spcBef>
              <a:spcAft>
                <a:spcPts val="0"/>
              </a:spcAft>
              <a:buClr>
                <a:srgbClr val="FFB600"/>
              </a:buClr>
              <a:buSzPts val="1800"/>
              <a:buChar char="●"/>
            </a:pPr>
            <a:r>
              <a:rPr lang="en">
                <a:solidFill>
                  <a:srgbClr val="333333"/>
                </a:solidFill>
              </a:rPr>
              <a:t>Class Imbalance Ratio - </a:t>
            </a:r>
            <a:r>
              <a:rPr b="1" lang="en">
                <a:solidFill>
                  <a:srgbClr val="00695C"/>
                </a:solidFill>
                <a:latin typeface="Raleway"/>
                <a:ea typeface="Raleway"/>
                <a:cs typeface="Raleway"/>
                <a:sym typeface="Raleway"/>
              </a:rPr>
              <a:t>93:7</a:t>
            </a:r>
            <a:endParaRPr b="1">
              <a:solidFill>
                <a:srgbClr val="00695C"/>
              </a:solidFill>
              <a:latin typeface="Raleway"/>
              <a:ea typeface="Raleway"/>
              <a:cs typeface="Raleway"/>
              <a:sym typeface="Raleway"/>
            </a:endParaRPr>
          </a:p>
        </p:txBody>
      </p:sp>
      <p:sp>
        <p:nvSpPr>
          <p:cNvPr id="240" name="Google Shape;240;p3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6" name="Google Shape;246;p38"/>
          <p:cNvPicPr preferRelativeResize="0"/>
          <p:nvPr/>
        </p:nvPicPr>
        <p:blipFill>
          <a:blip r:embed="rId3">
            <a:alphaModFix/>
          </a:blip>
          <a:stretch>
            <a:fillRect/>
          </a:stretch>
        </p:blipFill>
        <p:spPr>
          <a:xfrm>
            <a:off x="757525" y="2543375"/>
            <a:ext cx="3320674" cy="2098974"/>
          </a:xfrm>
          <a:prstGeom prst="rect">
            <a:avLst/>
          </a:prstGeom>
          <a:noFill/>
          <a:ln>
            <a:noFill/>
          </a:ln>
        </p:spPr>
      </p:pic>
      <p:pic>
        <p:nvPicPr>
          <p:cNvPr id="247" name="Google Shape;247;p38"/>
          <p:cNvPicPr preferRelativeResize="0"/>
          <p:nvPr/>
        </p:nvPicPr>
        <p:blipFill>
          <a:blip r:embed="rId4">
            <a:alphaModFix/>
          </a:blip>
          <a:stretch>
            <a:fillRect/>
          </a:stretch>
        </p:blipFill>
        <p:spPr>
          <a:xfrm>
            <a:off x="4381875" y="2468825"/>
            <a:ext cx="3517850" cy="2173524"/>
          </a:xfrm>
          <a:prstGeom prst="rect">
            <a:avLst/>
          </a:prstGeom>
          <a:noFill/>
          <a:ln>
            <a:noFill/>
          </a:ln>
        </p:spPr>
      </p:pic>
      <p:pic>
        <p:nvPicPr>
          <p:cNvPr id="248" name="Google Shape;248;p38"/>
          <p:cNvPicPr preferRelativeResize="0"/>
          <p:nvPr/>
        </p:nvPicPr>
        <p:blipFill>
          <a:blip r:embed="rId5">
            <a:alphaModFix/>
          </a:blip>
          <a:stretch>
            <a:fillRect/>
          </a:stretch>
        </p:blipFill>
        <p:spPr>
          <a:xfrm>
            <a:off x="4399125" y="396988"/>
            <a:ext cx="3153700" cy="1948525"/>
          </a:xfrm>
          <a:prstGeom prst="rect">
            <a:avLst/>
          </a:prstGeom>
          <a:noFill/>
          <a:ln>
            <a:noFill/>
          </a:ln>
        </p:spPr>
      </p:pic>
      <p:pic>
        <p:nvPicPr>
          <p:cNvPr id="249" name="Google Shape;249;p38"/>
          <p:cNvPicPr preferRelativeResize="0"/>
          <p:nvPr/>
        </p:nvPicPr>
        <p:blipFill>
          <a:blip r:embed="rId6">
            <a:alphaModFix/>
          </a:blip>
          <a:stretch>
            <a:fillRect/>
          </a:stretch>
        </p:blipFill>
        <p:spPr>
          <a:xfrm>
            <a:off x="728025" y="454675"/>
            <a:ext cx="2966950" cy="18331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p39"/>
          <p:cNvSpPr txBox="1"/>
          <p:nvPr>
            <p:ph idx="1" type="body"/>
          </p:nvPr>
        </p:nvSpPr>
        <p:spPr>
          <a:xfrm>
            <a:off x="922000" y="1047750"/>
            <a:ext cx="6866100" cy="31497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600"/>
              </a:spcBef>
              <a:spcAft>
                <a:spcPts val="0"/>
              </a:spcAft>
              <a:buNone/>
            </a:pPr>
            <a:r>
              <a:t/>
            </a:r>
            <a:endParaRPr b="1" sz="2400">
              <a:solidFill>
                <a:srgbClr val="00695C"/>
              </a:solidFill>
              <a:latin typeface="Raleway"/>
              <a:ea typeface="Raleway"/>
              <a:cs typeface="Raleway"/>
              <a:sym typeface="Raleway"/>
            </a:endParaRPr>
          </a:p>
          <a:p>
            <a:pPr indent="0" lvl="0" marL="457200" marR="0" rtl="0" algn="l">
              <a:lnSpc>
                <a:spcPct val="100000"/>
              </a:lnSpc>
              <a:spcBef>
                <a:spcPts val="600"/>
              </a:spcBef>
              <a:spcAft>
                <a:spcPts val="0"/>
              </a:spcAft>
              <a:buNone/>
            </a:pPr>
            <a:r>
              <a:t/>
            </a:r>
            <a:endParaRPr b="1" sz="2400">
              <a:solidFill>
                <a:srgbClr val="00695C"/>
              </a:solidFill>
              <a:latin typeface="Raleway"/>
              <a:ea typeface="Raleway"/>
              <a:cs typeface="Raleway"/>
              <a:sym typeface="Raleway"/>
            </a:endParaRPr>
          </a:p>
          <a:p>
            <a:pPr indent="0" lvl="0" marL="457200" marR="0" rtl="0" algn="l">
              <a:lnSpc>
                <a:spcPct val="100000"/>
              </a:lnSpc>
              <a:spcBef>
                <a:spcPts val="600"/>
              </a:spcBef>
              <a:spcAft>
                <a:spcPts val="0"/>
              </a:spcAft>
              <a:buNone/>
            </a:pPr>
            <a:r>
              <a:t/>
            </a:r>
            <a:endParaRPr b="1" sz="2400">
              <a:solidFill>
                <a:srgbClr val="00695C"/>
              </a:solidFill>
              <a:latin typeface="Raleway"/>
              <a:ea typeface="Raleway"/>
              <a:cs typeface="Raleway"/>
              <a:sym typeface="Raleway"/>
            </a:endParaRPr>
          </a:p>
          <a:p>
            <a:pPr indent="-381000" lvl="0" marL="457200" marR="0" rtl="0" algn="l">
              <a:lnSpc>
                <a:spcPct val="100000"/>
              </a:lnSpc>
              <a:spcBef>
                <a:spcPts val="600"/>
              </a:spcBef>
              <a:spcAft>
                <a:spcPts val="0"/>
              </a:spcAft>
              <a:buClr>
                <a:srgbClr val="FFB600"/>
              </a:buClr>
              <a:buSzPts val="2400"/>
              <a:buFont typeface="Raleway"/>
              <a:buChar char="●"/>
            </a:pPr>
            <a:r>
              <a:rPr lang="en">
                <a:solidFill>
                  <a:srgbClr val="333333"/>
                </a:solidFill>
              </a:rPr>
              <a:t>Discarded only 0.2% of the data</a:t>
            </a:r>
            <a:endParaRPr>
              <a:solidFill>
                <a:srgbClr val="333333"/>
              </a:solidFill>
            </a:endParaRPr>
          </a:p>
          <a:p>
            <a:pPr indent="-381000" lvl="0" marL="457200" marR="0" rtl="0" algn="l">
              <a:lnSpc>
                <a:spcPct val="100000"/>
              </a:lnSpc>
              <a:spcBef>
                <a:spcPts val="0"/>
              </a:spcBef>
              <a:spcAft>
                <a:spcPts val="0"/>
              </a:spcAft>
              <a:buClr>
                <a:srgbClr val="FFB600"/>
              </a:buClr>
              <a:buSzPts val="2400"/>
              <a:buFont typeface="Raleway"/>
              <a:buChar char="●"/>
            </a:pPr>
            <a:r>
              <a:rPr lang="en">
                <a:solidFill>
                  <a:srgbClr val="333333"/>
                </a:solidFill>
              </a:rPr>
              <a:t>Robust to cross-validation</a:t>
            </a:r>
            <a:endParaRPr>
              <a:solidFill>
                <a:srgbClr val="333333"/>
              </a:solidFill>
            </a:endParaRPr>
          </a:p>
          <a:p>
            <a:pPr indent="-381000" lvl="0" marL="457200" marR="0" rtl="0" algn="l">
              <a:lnSpc>
                <a:spcPct val="100000"/>
              </a:lnSpc>
              <a:spcBef>
                <a:spcPts val="0"/>
              </a:spcBef>
              <a:spcAft>
                <a:spcPts val="0"/>
              </a:spcAft>
              <a:buClr>
                <a:srgbClr val="FFB600"/>
              </a:buClr>
              <a:buSzPts val="2400"/>
              <a:buFont typeface="Raleway"/>
              <a:buChar char="●"/>
            </a:pPr>
            <a:r>
              <a:rPr lang="en">
                <a:solidFill>
                  <a:srgbClr val="333333"/>
                </a:solidFill>
              </a:rPr>
              <a:t>Sick babies that survive can look very similar to sick babies that do not</a:t>
            </a:r>
            <a:endParaRPr>
              <a:solidFill>
                <a:srgbClr val="333333"/>
              </a:solidFill>
            </a:endParaRPr>
          </a:p>
          <a:p>
            <a:pPr indent="0" lvl="0" marL="0" marR="0" rtl="0" algn="l">
              <a:lnSpc>
                <a:spcPct val="100000"/>
              </a:lnSpc>
              <a:spcBef>
                <a:spcPts val="600"/>
              </a:spcBef>
              <a:spcAft>
                <a:spcPts val="0"/>
              </a:spcAft>
              <a:buNone/>
            </a:pPr>
            <a:r>
              <a:t/>
            </a:r>
            <a:endParaRPr/>
          </a:p>
        </p:txBody>
      </p:sp>
      <p:sp>
        <p:nvSpPr>
          <p:cNvPr id="256" name="Google Shape;256;p3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00695C"/>
                </a:solidFill>
                <a:latin typeface="Raleway"/>
                <a:ea typeface="Raleway"/>
                <a:cs typeface="Raleway"/>
                <a:sym typeface="Raleway"/>
              </a:rPr>
              <a:t>Why did removing Tomek Links + AdaBoost work best for THIS data, given THESE objectives?</a:t>
            </a:r>
            <a:endParaRPr b="1" sz="2400">
              <a:solidFill>
                <a:srgbClr val="00695C"/>
              </a:solidFill>
              <a:latin typeface="Raleway"/>
              <a:ea typeface="Raleway"/>
              <a:cs typeface="Raleway"/>
              <a:sym typeface="Raleway"/>
            </a:endParaRPr>
          </a:p>
          <a:p>
            <a:pPr indent="0" lvl="0" marL="0" rtl="0" algn="l">
              <a:spcBef>
                <a:spcPts val="0"/>
              </a:spcBef>
              <a:spcAft>
                <a:spcPts val="0"/>
              </a:spcAft>
              <a:buNone/>
            </a:pPr>
            <a:r>
              <a:t/>
            </a:r>
            <a:endParaRPr sz="3600">
              <a:solidFill>
                <a:srgbClr val="00695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2" name="Google Shape;262;p40"/>
          <p:cNvSpPr txBox="1"/>
          <p:nvPr>
            <p:ph idx="1" type="body"/>
          </p:nvPr>
        </p:nvSpPr>
        <p:spPr>
          <a:xfrm>
            <a:off x="922000" y="1047750"/>
            <a:ext cx="6866100" cy="3149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sz="2400">
              <a:solidFill>
                <a:srgbClr val="00695C"/>
              </a:solidFill>
              <a:latin typeface="Raleway"/>
              <a:ea typeface="Raleway"/>
              <a:cs typeface="Raleway"/>
              <a:sym typeface="Raleway"/>
            </a:endParaRPr>
          </a:p>
          <a:p>
            <a:pPr indent="-381000" lvl="0" marL="457200" marR="0" rtl="0" algn="l">
              <a:lnSpc>
                <a:spcPct val="100000"/>
              </a:lnSpc>
              <a:spcBef>
                <a:spcPts val="600"/>
              </a:spcBef>
              <a:spcAft>
                <a:spcPts val="0"/>
              </a:spcAft>
              <a:buClr>
                <a:srgbClr val="FFB600"/>
              </a:buClr>
              <a:buSzPts val="2400"/>
              <a:buFont typeface="Raleway"/>
              <a:buChar char="●"/>
            </a:pPr>
            <a:r>
              <a:rPr lang="en">
                <a:solidFill>
                  <a:srgbClr val="333333"/>
                </a:solidFill>
              </a:rPr>
              <a:t>Know the structure of your data</a:t>
            </a:r>
            <a:endParaRPr>
              <a:solidFill>
                <a:srgbClr val="333333"/>
              </a:solidFill>
            </a:endParaRPr>
          </a:p>
          <a:p>
            <a:pPr indent="0" lvl="0" marL="914400" marR="0" rtl="0" algn="l">
              <a:lnSpc>
                <a:spcPct val="100000"/>
              </a:lnSpc>
              <a:spcBef>
                <a:spcPts val="600"/>
              </a:spcBef>
              <a:spcAft>
                <a:spcPts val="0"/>
              </a:spcAft>
              <a:buNone/>
            </a:pPr>
            <a:r>
              <a:t/>
            </a:r>
            <a:endParaRPr>
              <a:solidFill>
                <a:srgbClr val="333333"/>
              </a:solidFill>
            </a:endParaRPr>
          </a:p>
          <a:p>
            <a:pPr indent="-381000" lvl="0" marL="457200" marR="0" rtl="0" algn="l">
              <a:lnSpc>
                <a:spcPct val="100000"/>
              </a:lnSpc>
              <a:spcBef>
                <a:spcPts val="600"/>
              </a:spcBef>
              <a:spcAft>
                <a:spcPts val="0"/>
              </a:spcAft>
              <a:buClr>
                <a:srgbClr val="FFB600"/>
              </a:buClr>
              <a:buSzPts val="2400"/>
              <a:buFont typeface="Raleway"/>
              <a:buChar char="●"/>
            </a:pPr>
            <a:r>
              <a:rPr lang="en">
                <a:solidFill>
                  <a:srgbClr val="333333"/>
                </a:solidFill>
              </a:rPr>
              <a:t>Evaluate your trade-offs</a:t>
            </a:r>
            <a:endParaRPr>
              <a:solidFill>
                <a:srgbClr val="333333"/>
              </a:solidFill>
            </a:endParaRPr>
          </a:p>
          <a:p>
            <a:pPr indent="0" lvl="0" marL="914400" marR="0" rtl="0" algn="l">
              <a:lnSpc>
                <a:spcPct val="100000"/>
              </a:lnSpc>
              <a:spcBef>
                <a:spcPts val="600"/>
              </a:spcBef>
              <a:spcAft>
                <a:spcPts val="0"/>
              </a:spcAft>
              <a:buNone/>
            </a:pPr>
            <a:r>
              <a:t/>
            </a:r>
            <a:endParaRPr>
              <a:solidFill>
                <a:srgbClr val="333333"/>
              </a:solidFill>
            </a:endParaRPr>
          </a:p>
          <a:p>
            <a:pPr indent="-381000" lvl="0" marL="457200" marR="0" rtl="0" algn="l">
              <a:lnSpc>
                <a:spcPct val="100000"/>
              </a:lnSpc>
              <a:spcBef>
                <a:spcPts val="600"/>
              </a:spcBef>
              <a:spcAft>
                <a:spcPts val="0"/>
              </a:spcAft>
              <a:buClr>
                <a:srgbClr val="FFB600"/>
              </a:buClr>
              <a:buSzPts val="2400"/>
              <a:buFont typeface="Raleway"/>
              <a:buChar char="●"/>
            </a:pPr>
            <a:r>
              <a:rPr lang="en">
                <a:solidFill>
                  <a:srgbClr val="333333"/>
                </a:solidFill>
              </a:rPr>
              <a:t>Trial-and-error</a:t>
            </a:r>
            <a:endParaRPr>
              <a:solidFill>
                <a:srgbClr val="333333"/>
              </a:solidFill>
            </a:endParaRPr>
          </a:p>
          <a:p>
            <a:pPr indent="0" lvl="0" marL="0" marR="0" rtl="0" algn="l">
              <a:lnSpc>
                <a:spcPct val="100000"/>
              </a:lnSpc>
              <a:spcBef>
                <a:spcPts val="600"/>
              </a:spcBef>
              <a:spcAft>
                <a:spcPts val="0"/>
              </a:spcAft>
              <a:buNone/>
            </a:pPr>
            <a:r>
              <a:t/>
            </a:r>
            <a:endParaRPr/>
          </a:p>
        </p:txBody>
      </p:sp>
      <p:sp>
        <p:nvSpPr>
          <p:cNvPr id="263" name="Google Shape;263;p4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695C"/>
                </a:solidFill>
                <a:latin typeface="Raleway"/>
                <a:ea typeface="Raleway"/>
                <a:cs typeface="Raleway"/>
                <a:sym typeface="Raleway"/>
              </a:rPr>
              <a:t>How do you choose a strategy?</a:t>
            </a:r>
            <a:endParaRPr b="1" sz="2400">
              <a:solidFill>
                <a:srgbClr val="00695C"/>
              </a:solidFill>
              <a:latin typeface="Raleway"/>
              <a:ea typeface="Raleway"/>
              <a:cs typeface="Raleway"/>
              <a:sym typeface="Raleway"/>
            </a:endParaRPr>
          </a:p>
          <a:p>
            <a:pPr indent="0" lvl="0" marL="0" rtl="0" algn="l">
              <a:spcBef>
                <a:spcPts val="0"/>
              </a:spcBef>
              <a:spcAft>
                <a:spcPts val="0"/>
              </a:spcAft>
              <a:buNone/>
            </a:pPr>
            <a:r>
              <a:t/>
            </a:r>
            <a:endParaRPr sz="3600">
              <a:solidFill>
                <a:srgbClr val="00695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nvSpPr>
        <p:spPr>
          <a:xfrm>
            <a:off x="609600" y="164325"/>
            <a:ext cx="48573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FFB600"/>
              </a:solidFill>
              <a:latin typeface="Raleway ExtraBold"/>
              <a:ea typeface="Raleway ExtraBold"/>
              <a:cs typeface="Raleway ExtraBold"/>
              <a:sym typeface="Raleway ExtraBold"/>
            </a:endParaRPr>
          </a:p>
        </p:txBody>
      </p:sp>
      <p:sp>
        <p:nvSpPr>
          <p:cNvPr id="72" name="Google Shape;72;p14"/>
          <p:cNvSpPr txBox="1"/>
          <p:nvPr>
            <p:ph type="ctrTitle"/>
          </p:nvPr>
        </p:nvSpPr>
        <p:spPr>
          <a:xfrm>
            <a:off x="609600" y="260088"/>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0">
              <a:solidFill>
                <a:srgbClr val="00695C"/>
              </a:solidFill>
            </a:endParaRPr>
          </a:p>
          <a:p>
            <a:pPr indent="0" lvl="0" marL="0" rtl="0" algn="l">
              <a:spcBef>
                <a:spcPts val="0"/>
              </a:spcBef>
              <a:spcAft>
                <a:spcPts val="0"/>
              </a:spcAft>
              <a:buClr>
                <a:schemeClr val="dk1"/>
              </a:buClr>
              <a:buSzPts val="1100"/>
              <a:buFont typeface="Arial"/>
              <a:buNone/>
            </a:pPr>
            <a:r>
              <a:t/>
            </a:r>
            <a:endParaRPr sz="3000">
              <a:solidFill>
                <a:srgbClr val="00695C"/>
              </a:solidFill>
            </a:endParaRPr>
          </a:p>
          <a:p>
            <a:pPr indent="0" lvl="0" marL="0" rtl="0" algn="l">
              <a:spcBef>
                <a:spcPts val="0"/>
              </a:spcBef>
              <a:spcAft>
                <a:spcPts val="0"/>
              </a:spcAft>
              <a:buClr>
                <a:schemeClr val="dk1"/>
              </a:buClr>
              <a:buSzPts val="1100"/>
              <a:buFont typeface="Arial"/>
              <a:buNone/>
            </a:pPr>
            <a:r>
              <a:t/>
            </a:r>
            <a:endParaRPr sz="3000">
              <a:solidFill>
                <a:srgbClr val="00695C"/>
              </a:solidFill>
            </a:endParaRPr>
          </a:p>
          <a:p>
            <a:pPr indent="0" lvl="0" marL="0" rtl="0" algn="l">
              <a:spcBef>
                <a:spcPts val="0"/>
              </a:spcBef>
              <a:spcAft>
                <a:spcPts val="0"/>
              </a:spcAft>
              <a:buClr>
                <a:schemeClr val="dk1"/>
              </a:buClr>
              <a:buSzPts val="1100"/>
              <a:buFont typeface="Arial"/>
              <a:buNone/>
            </a:pPr>
            <a:r>
              <a:t/>
            </a:r>
            <a:endParaRPr sz="3000">
              <a:solidFill>
                <a:srgbClr val="00695C"/>
              </a:solidFill>
            </a:endParaRPr>
          </a:p>
          <a:p>
            <a:pPr indent="0" lvl="0" marL="0" rtl="0" algn="l">
              <a:spcBef>
                <a:spcPts val="0"/>
              </a:spcBef>
              <a:spcAft>
                <a:spcPts val="0"/>
              </a:spcAft>
              <a:buClr>
                <a:schemeClr val="dk1"/>
              </a:buClr>
              <a:buSzPts val="1100"/>
              <a:buFont typeface="Arial"/>
              <a:buNone/>
            </a:pPr>
            <a:r>
              <a:rPr lang="en" sz="3000">
                <a:solidFill>
                  <a:srgbClr val="00695C"/>
                </a:solidFill>
              </a:rPr>
              <a:t>Class Imbalance - the class of interest is much rarer than the other class(es)</a:t>
            </a:r>
            <a:endParaRPr sz="3000">
              <a:solidFill>
                <a:srgbClr val="00695C"/>
              </a:solidFill>
            </a:endParaRPr>
          </a:p>
        </p:txBody>
      </p:sp>
      <p:sp>
        <p:nvSpPr>
          <p:cNvPr id="73" name="Google Shape;73;p14"/>
          <p:cNvSpPr txBox="1"/>
          <p:nvPr>
            <p:ph idx="4294967295" type="body"/>
          </p:nvPr>
        </p:nvSpPr>
        <p:spPr>
          <a:xfrm>
            <a:off x="236200" y="1887378"/>
            <a:ext cx="35433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Fraud detection</a:t>
            </a:r>
            <a:endParaRPr/>
          </a:p>
          <a:p>
            <a:pPr indent="-342900" lvl="0" marL="457200" rtl="0" algn="l">
              <a:spcBef>
                <a:spcPts val="0"/>
              </a:spcBef>
              <a:spcAft>
                <a:spcPts val="0"/>
              </a:spcAft>
              <a:buSzPts val="1800"/>
              <a:buChar char="-"/>
            </a:pPr>
            <a:r>
              <a:rPr lang="en"/>
              <a:t>Medical diagnoses</a:t>
            </a:r>
            <a:endParaRPr/>
          </a:p>
          <a:p>
            <a:pPr indent="-342900" lvl="0" marL="457200" rtl="0" algn="l">
              <a:spcBef>
                <a:spcPts val="0"/>
              </a:spcBef>
              <a:spcAft>
                <a:spcPts val="0"/>
              </a:spcAft>
              <a:buSzPts val="1800"/>
              <a:buChar char="-"/>
            </a:pPr>
            <a:r>
              <a:rPr lang="en"/>
              <a:t>Risk Prediction</a:t>
            </a:r>
            <a:endParaRPr/>
          </a:p>
          <a:p>
            <a:pPr indent="0" lvl="0" marL="457200" rtl="0" algn="l">
              <a:spcBef>
                <a:spcPts val="600"/>
              </a:spcBef>
              <a:spcAft>
                <a:spcPts val="0"/>
              </a:spcAft>
              <a:buNone/>
            </a:pPr>
            <a:r>
              <a:t/>
            </a:r>
            <a:endParaRPr/>
          </a:p>
        </p:txBody>
      </p:sp>
      <p:pic>
        <p:nvPicPr>
          <p:cNvPr id="74" name="Google Shape;74;p14"/>
          <p:cNvPicPr preferRelativeResize="0"/>
          <p:nvPr/>
        </p:nvPicPr>
        <p:blipFill>
          <a:blip r:embed="rId3">
            <a:alphaModFix/>
          </a:blip>
          <a:stretch>
            <a:fillRect/>
          </a:stretch>
        </p:blipFill>
        <p:spPr>
          <a:xfrm>
            <a:off x="3931900" y="1572288"/>
            <a:ext cx="5059702" cy="31261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41"/>
          <p:cNvPicPr preferRelativeResize="0"/>
          <p:nvPr/>
        </p:nvPicPr>
        <p:blipFill>
          <a:blip r:embed="rId3">
            <a:alphaModFix/>
          </a:blip>
          <a:stretch>
            <a:fillRect/>
          </a:stretch>
        </p:blipFill>
        <p:spPr>
          <a:xfrm>
            <a:off x="237500" y="246925"/>
            <a:ext cx="4809075" cy="4490000"/>
          </a:xfrm>
          <a:prstGeom prst="rect">
            <a:avLst/>
          </a:prstGeom>
          <a:noFill/>
          <a:ln>
            <a:noFill/>
          </a:ln>
        </p:spPr>
      </p:pic>
      <p:sp>
        <p:nvSpPr>
          <p:cNvPr id="270" name="Google Shape;270;p41"/>
          <p:cNvSpPr txBox="1"/>
          <p:nvPr/>
        </p:nvSpPr>
        <p:spPr>
          <a:xfrm>
            <a:off x="5360975" y="1560075"/>
            <a:ext cx="3214800" cy="676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6000">
                <a:solidFill>
                  <a:srgbClr val="00695C"/>
                </a:solidFill>
                <a:latin typeface="Raleway"/>
                <a:ea typeface="Raleway"/>
                <a:cs typeface="Raleway"/>
                <a:sym typeface="Raleway"/>
              </a:rPr>
              <a:t>Thank you! </a:t>
            </a:r>
            <a:endParaRPr b="1"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914400" y="289951"/>
            <a:ext cx="7267649" cy="4490362"/>
          </a:xfrm>
          <a:prstGeom prst="rect">
            <a:avLst/>
          </a:prstGeom>
          <a:noFill/>
          <a:ln>
            <a:noFill/>
          </a:ln>
        </p:spPr>
      </p:pic>
      <p:sp>
        <p:nvSpPr>
          <p:cNvPr id="81" name="Google Shape;81;p15"/>
          <p:cNvSpPr txBox="1"/>
          <p:nvPr/>
        </p:nvSpPr>
        <p:spPr>
          <a:xfrm>
            <a:off x="5071850" y="4718025"/>
            <a:ext cx="42168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aleway Light"/>
                <a:ea typeface="Raleway Light"/>
                <a:cs typeface="Raleway Light"/>
                <a:sym typeface="Raleway Light"/>
              </a:rPr>
              <a:t>Data from https://github.com/scikit-learn-contrib/imbalanced-learn</a:t>
            </a:r>
            <a:endParaRPr sz="1000">
              <a:latin typeface="Raleway Light"/>
              <a:ea typeface="Raleway Light"/>
              <a:cs typeface="Raleway Light"/>
              <a:sym typeface="Raleway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idx="4294967295" type="ctrTitle"/>
          </p:nvPr>
        </p:nvSpPr>
        <p:spPr>
          <a:xfrm>
            <a:off x="1275150" y="1918525"/>
            <a:ext cx="65937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695C"/>
                </a:solidFill>
              </a:rPr>
              <a:t>Why is this a problem?</a:t>
            </a:r>
            <a:endParaRPr sz="3600">
              <a:solidFill>
                <a:srgbClr val="00695C"/>
              </a:solidFill>
            </a:endParaRPr>
          </a:p>
        </p:txBody>
      </p:sp>
      <p:sp>
        <p:nvSpPr>
          <p:cNvPr id="87" name="Google Shape;87;p1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The cost of misclassifying a minority example can be higher.</a:t>
            </a:r>
            <a:endParaRPr sz="3600">
              <a:solidFill>
                <a:srgbClr val="00695C"/>
              </a:solidFill>
            </a:endParaRPr>
          </a:p>
        </p:txBody>
      </p:sp>
      <p:sp>
        <p:nvSpPr>
          <p:cNvPr id="93" name="Google Shape;93;p1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4" name="Google Shape;94;p17"/>
          <p:cNvSpPr txBox="1"/>
          <p:nvPr>
            <p:ph idx="1" type="body"/>
          </p:nvPr>
        </p:nvSpPr>
        <p:spPr>
          <a:xfrm>
            <a:off x="4954675" y="2451178"/>
            <a:ext cx="3543300" cy="3027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Failure to identify a fraudulent transaction</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t>Failure to identify an individual as high risk for post-surgical complications</a:t>
            </a:r>
            <a:endParaRPr/>
          </a:p>
          <a:p>
            <a:pPr indent="0" lvl="0" marL="45720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Most model evaluation metrics assume balanced classes. </a:t>
            </a:r>
            <a:endParaRPr sz="3600">
              <a:solidFill>
                <a:srgbClr val="00695C"/>
              </a:solidFill>
            </a:endParaRPr>
          </a:p>
          <a:p>
            <a:pPr indent="0" lvl="0" marL="0" rtl="0" algn="l">
              <a:spcBef>
                <a:spcPts val="0"/>
              </a:spcBef>
              <a:spcAft>
                <a:spcPts val="0"/>
              </a:spcAft>
              <a:buNone/>
            </a:pPr>
            <a:r>
              <a:t/>
            </a:r>
            <a:endParaRPr sz="3600">
              <a:solidFill>
                <a:srgbClr val="00695C"/>
              </a:solidFill>
            </a:endParaRPr>
          </a:p>
        </p:txBody>
      </p:sp>
      <p:sp>
        <p:nvSpPr>
          <p:cNvPr id="100" name="Google Shape;100;p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 name="Google Shape;101;p18"/>
          <p:cNvSpPr txBox="1"/>
          <p:nvPr>
            <p:ph idx="1" type="body"/>
          </p:nvPr>
        </p:nvSpPr>
        <p:spPr>
          <a:xfrm>
            <a:off x="4954675" y="2451178"/>
            <a:ext cx="3543300" cy="3027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Accuracy of 98% ?</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lang="en"/>
              <a:t>Dig deeper</a:t>
            </a:r>
            <a:endParaRPr/>
          </a:p>
          <a:p>
            <a:pPr indent="-342900" lvl="1" marL="914400" rtl="0" algn="l">
              <a:spcBef>
                <a:spcPts val="0"/>
              </a:spcBef>
              <a:spcAft>
                <a:spcPts val="0"/>
              </a:spcAft>
              <a:buSzPts val="1800"/>
              <a:buChar char="-"/>
            </a:pPr>
            <a:r>
              <a:rPr lang="en"/>
              <a:t>Confusion matrix</a:t>
            </a:r>
            <a:endParaRPr/>
          </a:p>
          <a:p>
            <a:pPr indent="-342900" lvl="1" marL="914400" rtl="0" algn="l">
              <a:spcBef>
                <a:spcPts val="0"/>
              </a:spcBef>
              <a:spcAft>
                <a:spcPts val="0"/>
              </a:spcAft>
              <a:buSzPts val="1800"/>
              <a:buChar char="-"/>
            </a:pPr>
            <a:r>
              <a:rPr lang="en"/>
              <a:t>Precision</a:t>
            </a:r>
            <a:endParaRPr/>
          </a:p>
          <a:p>
            <a:pPr indent="-342900" lvl="1" marL="914400" rtl="0" algn="l">
              <a:spcBef>
                <a:spcPts val="0"/>
              </a:spcBef>
              <a:spcAft>
                <a:spcPts val="0"/>
              </a:spcAft>
              <a:buSzPts val="1800"/>
              <a:buChar char="-"/>
            </a:pPr>
            <a:r>
              <a:rPr lang="en"/>
              <a:t>Recall</a:t>
            </a:r>
            <a:endParaRPr/>
          </a:p>
          <a:p>
            <a:pPr indent="0" lvl="0" marL="45720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922000" y="510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695C"/>
                </a:solidFill>
              </a:rPr>
              <a:t>Always look at the confusion matrix.</a:t>
            </a:r>
            <a:endParaRPr sz="3600">
              <a:solidFill>
                <a:srgbClr val="00695C"/>
              </a:solidFill>
            </a:endParaRPr>
          </a:p>
          <a:p>
            <a:pPr indent="0" lvl="0" marL="0" rtl="0" algn="l">
              <a:spcBef>
                <a:spcPts val="0"/>
              </a:spcBef>
              <a:spcAft>
                <a:spcPts val="0"/>
              </a:spcAft>
              <a:buNone/>
            </a:pPr>
            <a:r>
              <a:t/>
            </a:r>
            <a:endParaRPr sz="3600">
              <a:solidFill>
                <a:srgbClr val="00695C"/>
              </a:solidFill>
            </a:endParaRPr>
          </a:p>
        </p:txBody>
      </p:sp>
      <p:sp>
        <p:nvSpPr>
          <p:cNvPr id="107" name="Google Shape;107;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08" name="Google Shape;108;p19"/>
          <p:cNvGraphicFramePr/>
          <p:nvPr/>
        </p:nvGraphicFramePr>
        <p:xfrm>
          <a:off x="4706600" y="2327250"/>
          <a:ext cx="3000000" cy="3000000"/>
        </p:xfrm>
        <a:graphic>
          <a:graphicData uri="http://schemas.openxmlformats.org/drawingml/2006/table">
            <a:tbl>
              <a:tblPr>
                <a:noFill/>
                <a:tableStyleId>{5059408E-80FC-4C07-B8D8-F8BD258D20FE}</a:tableStyleId>
              </a:tblPr>
              <a:tblGrid>
                <a:gridCol w="1742450"/>
                <a:gridCol w="1742450"/>
              </a:tblGrid>
              <a:tr h="918350">
                <a:tc>
                  <a:txBody>
                    <a:bodyPr>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solidFill>
                            <a:srgbClr val="00695C"/>
                          </a:solidFill>
                        </a:rPr>
                        <a:t>True Positive</a:t>
                      </a:r>
                      <a:endParaRPr>
                        <a:solidFill>
                          <a:srgbClr val="00695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solidFill>
                            <a:srgbClr val="FF0000"/>
                          </a:solidFill>
                        </a:rPr>
                        <a:t>False Negative</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18350">
                <a:tc>
                  <a:txBody>
                    <a:bodyPr>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solidFill>
                            <a:srgbClr val="FF0000"/>
                          </a:solidFill>
                        </a:rPr>
                        <a:t>False Positive</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solidFill>
                            <a:srgbClr val="00695C"/>
                          </a:solidFill>
                        </a:rPr>
                        <a:t>True Negative</a:t>
                      </a:r>
                      <a:endParaRPr>
                        <a:solidFill>
                          <a:srgbClr val="00695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9" name="Google Shape;109;p19"/>
          <p:cNvSpPr txBox="1"/>
          <p:nvPr/>
        </p:nvSpPr>
        <p:spPr>
          <a:xfrm>
            <a:off x="4632375" y="1977775"/>
            <a:ext cx="19071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33333"/>
                </a:solidFill>
                <a:latin typeface="Raleway"/>
                <a:ea typeface="Raleway"/>
                <a:cs typeface="Raleway"/>
                <a:sym typeface="Raleway"/>
              </a:rPr>
              <a:t>Predicted : Positive</a:t>
            </a:r>
            <a:endParaRPr b="1" sz="1200">
              <a:solidFill>
                <a:srgbClr val="333333"/>
              </a:solidFill>
              <a:latin typeface="Raleway"/>
              <a:ea typeface="Raleway"/>
              <a:cs typeface="Raleway"/>
              <a:sym typeface="Raleway"/>
            </a:endParaRPr>
          </a:p>
        </p:txBody>
      </p:sp>
      <p:sp>
        <p:nvSpPr>
          <p:cNvPr id="110" name="Google Shape;110;p19"/>
          <p:cNvSpPr txBox="1"/>
          <p:nvPr/>
        </p:nvSpPr>
        <p:spPr>
          <a:xfrm>
            <a:off x="3357525" y="2604725"/>
            <a:ext cx="15807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33333"/>
                </a:solidFill>
                <a:latin typeface="Raleway"/>
                <a:ea typeface="Raleway"/>
                <a:cs typeface="Raleway"/>
                <a:sym typeface="Raleway"/>
              </a:rPr>
              <a:t>Actual</a:t>
            </a:r>
            <a:r>
              <a:rPr b="1" lang="en" sz="1200">
                <a:solidFill>
                  <a:srgbClr val="333333"/>
                </a:solidFill>
                <a:latin typeface="Raleway"/>
                <a:ea typeface="Raleway"/>
                <a:cs typeface="Raleway"/>
                <a:sym typeface="Raleway"/>
              </a:rPr>
              <a:t> : Positive</a:t>
            </a:r>
            <a:endParaRPr b="1" sz="1200">
              <a:solidFill>
                <a:srgbClr val="333333"/>
              </a:solidFill>
              <a:latin typeface="Raleway"/>
              <a:ea typeface="Raleway"/>
              <a:cs typeface="Raleway"/>
              <a:sym typeface="Raleway"/>
            </a:endParaRPr>
          </a:p>
        </p:txBody>
      </p:sp>
      <p:sp>
        <p:nvSpPr>
          <p:cNvPr id="111" name="Google Shape;111;p19"/>
          <p:cNvSpPr txBox="1"/>
          <p:nvPr/>
        </p:nvSpPr>
        <p:spPr>
          <a:xfrm>
            <a:off x="3301875" y="3501775"/>
            <a:ext cx="1692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33333"/>
                </a:solidFill>
                <a:latin typeface="Raleway"/>
                <a:ea typeface="Raleway"/>
                <a:cs typeface="Raleway"/>
                <a:sym typeface="Raleway"/>
              </a:rPr>
              <a:t>Actual</a:t>
            </a:r>
            <a:r>
              <a:rPr b="1" lang="en" sz="1200">
                <a:solidFill>
                  <a:srgbClr val="333333"/>
                </a:solidFill>
                <a:latin typeface="Raleway"/>
                <a:ea typeface="Raleway"/>
                <a:cs typeface="Raleway"/>
                <a:sym typeface="Raleway"/>
              </a:rPr>
              <a:t> : Negative</a:t>
            </a:r>
            <a:endParaRPr b="1" sz="1200">
              <a:solidFill>
                <a:srgbClr val="333333"/>
              </a:solidFill>
              <a:latin typeface="Raleway"/>
              <a:ea typeface="Raleway"/>
              <a:cs typeface="Raleway"/>
              <a:sym typeface="Raleway"/>
            </a:endParaRPr>
          </a:p>
        </p:txBody>
      </p:sp>
      <p:sp>
        <p:nvSpPr>
          <p:cNvPr id="112" name="Google Shape;112;p19"/>
          <p:cNvSpPr txBox="1"/>
          <p:nvPr/>
        </p:nvSpPr>
        <p:spPr>
          <a:xfrm>
            <a:off x="6308775" y="1977775"/>
            <a:ext cx="20016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33333"/>
                </a:solidFill>
                <a:latin typeface="Raleway"/>
                <a:ea typeface="Raleway"/>
                <a:cs typeface="Raleway"/>
                <a:sym typeface="Raleway"/>
              </a:rPr>
              <a:t>Predicted : Negative</a:t>
            </a:r>
            <a:endParaRPr b="1" sz="1200">
              <a:solidFill>
                <a:srgbClr val="333333"/>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8" name="Google Shape;118;p20"/>
          <p:cNvSpPr txBox="1"/>
          <p:nvPr/>
        </p:nvSpPr>
        <p:spPr>
          <a:xfrm>
            <a:off x="601000" y="550300"/>
            <a:ext cx="7546200" cy="13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rgbClr val="FFB600"/>
                </a:solidFill>
                <a:latin typeface="Raleway ExtraBold"/>
                <a:ea typeface="Raleway ExtraBold"/>
                <a:cs typeface="Raleway ExtraBold"/>
                <a:sym typeface="Raleway ExtraBold"/>
              </a:rPr>
              <a:t>What proportion of positive predictions made by the model were actually positive?</a:t>
            </a:r>
            <a:endParaRPr sz="3600">
              <a:solidFill>
                <a:srgbClr val="FFB600"/>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Light"/>
              <a:ea typeface="Raleway Light"/>
              <a:cs typeface="Raleway Light"/>
              <a:sym typeface="Raleway Light"/>
            </a:endParaRPr>
          </a:p>
        </p:txBody>
      </p:sp>
      <p:sp>
        <p:nvSpPr>
          <p:cNvPr id="119" name="Google Shape;119;p20"/>
          <p:cNvSpPr txBox="1"/>
          <p:nvPr>
            <p:ph type="title"/>
          </p:nvPr>
        </p:nvSpPr>
        <p:spPr>
          <a:xfrm>
            <a:off x="1189625" y="306952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695C"/>
                </a:solidFill>
              </a:rPr>
              <a:t>                  True Positives</a:t>
            </a:r>
            <a:endParaRPr sz="2400">
              <a:solidFill>
                <a:srgbClr val="00695C"/>
              </a:solidFill>
            </a:endParaRPr>
          </a:p>
          <a:p>
            <a:pPr indent="0" lvl="0" marL="0" rtl="0" algn="l">
              <a:spcBef>
                <a:spcPts val="0"/>
              </a:spcBef>
              <a:spcAft>
                <a:spcPts val="0"/>
              </a:spcAft>
              <a:buNone/>
            </a:pPr>
            <a:r>
              <a:rPr lang="en" sz="2400">
                <a:solidFill>
                  <a:srgbClr val="00695C"/>
                </a:solidFill>
              </a:rPr>
              <a:t>Precision =   ----------------------------------			                Total Predicted Positives</a:t>
            </a:r>
            <a:endParaRPr sz="2400">
              <a:solidFill>
                <a:srgbClr val="00695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