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3" r:id="rId10"/>
    <p:sldId id="262" r:id="rId11"/>
    <p:sldId id="264" r:id="rId12"/>
    <p:sldId id="272" r:id="rId13"/>
    <p:sldId id="265" r:id="rId14"/>
    <p:sldId id="270" r:id="rId15"/>
    <p:sldId id="266" r:id="rId16"/>
    <p:sldId id="267" r:id="rId17"/>
    <p:sldId id="271" r:id="rId18"/>
    <p:sldId id="273" r:id="rId19"/>
    <p:sldId id="274"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593" autoAdjust="0"/>
    <p:restoredTop sz="94660"/>
  </p:normalViewPr>
  <p:slideViewPr>
    <p:cSldViewPr snapToGrid="0" showGuides="1">
      <p:cViewPr>
        <p:scale>
          <a:sx n="75" d="100"/>
          <a:sy n="75" d="100"/>
        </p:scale>
        <p:origin x="1469" y="514"/>
      </p:cViewPr>
      <p:guideLst>
        <p:guide orient="horz" pos="2160"/>
        <p:guide pos="38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6"/>
        <p:cNvGrpSpPr/>
        <p:nvPr/>
      </p:nvGrpSpPr>
      <p:grpSpPr>
        <a:xfrm>
          <a:off x="0" y="0"/>
          <a:ext cx="0" cy="0"/>
          <a:chOff x="0" y="0"/>
          <a:chExt cx="0" cy="0"/>
        </a:xfrm>
      </p:grpSpPr>
      <p:sp>
        <p:nvSpPr>
          <p:cNvPr id="57" name="Google Shape;5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8" name="Google Shape;5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1"/>
        <p:cNvGrpSpPr/>
        <p:nvPr/>
      </p:nvGrpSpPr>
      <p:grpSpPr>
        <a:xfrm>
          <a:off x="0" y="0"/>
          <a:ext cx="0" cy="0"/>
          <a:chOff x="0" y="0"/>
          <a:chExt cx="0" cy="0"/>
        </a:xfrm>
      </p:grpSpPr>
      <p:sp>
        <p:nvSpPr>
          <p:cNvPr id="132" name="Google Shape;13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3" name="Google Shape;13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9"/>
        <p:cNvGrpSpPr/>
        <p:nvPr/>
      </p:nvGrpSpPr>
      <p:grpSpPr>
        <a:xfrm>
          <a:off x="0" y="0"/>
          <a:ext cx="0" cy="0"/>
          <a:chOff x="0" y="0"/>
          <a:chExt cx="0" cy="0"/>
        </a:xfrm>
      </p:grpSpPr>
      <p:sp>
        <p:nvSpPr>
          <p:cNvPr id="140" name="Google Shape;14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1" name="Google Shape;14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7"/>
        <p:cNvGrpSpPr/>
        <p:nvPr/>
      </p:nvGrpSpPr>
      <p:grpSpPr>
        <a:xfrm>
          <a:off x="0" y="0"/>
          <a:ext cx="0" cy="0"/>
          <a:chOff x="0" y="0"/>
          <a:chExt cx="0" cy="0"/>
        </a:xfrm>
      </p:grpSpPr>
      <p:sp>
        <p:nvSpPr>
          <p:cNvPr id="148" name="Google Shape;14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9" name="Google Shape;14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5"/>
        <p:cNvGrpSpPr/>
        <p:nvPr/>
      </p:nvGrpSpPr>
      <p:grpSpPr>
        <a:xfrm>
          <a:off x="0" y="0"/>
          <a:ext cx="0" cy="0"/>
          <a:chOff x="0" y="0"/>
          <a:chExt cx="0" cy="0"/>
        </a:xfrm>
      </p:grpSpPr>
      <p:sp>
        <p:nvSpPr>
          <p:cNvPr id="156" name="Google Shape;15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7" name="Google Shape;15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3"/>
        <p:cNvGrpSpPr/>
        <p:nvPr/>
      </p:nvGrpSpPr>
      <p:grpSpPr>
        <a:xfrm>
          <a:off x="0" y="0"/>
          <a:ext cx="0" cy="0"/>
          <a:chOff x="0" y="0"/>
          <a:chExt cx="0" cy="0"/>
        </a:xfrm>
      </p:grpSpPr>
      <p:sp>
        <p:nvSpPr>
          <p:cNvPr id="74" name="Google Shape;7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2"/>
        <p:cNvGrpSpPr/>
        <p:nvPr/>
      </p:nvGrpSpPr>
      <p:grpSpPr>
        <a:xfrm>
          <a:off x="0" y="0"/>
          <a:ext cx="0" cy="0"/>
          <a:chOff x="0" y="0"/>
          <a:chExt cx="0" cy="0"/>
        </a:xfrm>
      </p:grpSpPr>
      <p:sp>
        <p:nvSpPr>
          <p:cNvPr id="83" name="Google Shape;8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4" name="Google Shape;8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
        <p:cNvGrpSpPr/>
        <p:nvPr/>
      </p:nvGrpSpPr>
      <p:grpSpPr>
        <a:xfrm>
          <a:off x="0" y="0"/>
          <a:ext cx="0" cy="0"/>
          <a:chOff x="0" y="0"/>
          <a:chExt cx="0" cy="0"/>
        </a:xfrm>
      </p:grpSpPr>
      <p:sp>
        <p:nvSpPr>
          <p:cNvPr id="91" name="Google Shape;9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2" name="Google Shape;9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0" name="Google Shape;10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7" name="Google Shape;11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6"/>
        <p:cNvGrpSpPr/>
        <p:nvPr/>
      </p:nvGrpSpPr>
      <p:grpSpPr>
        <a:xfrm>
          <a:off x="0" y="0"/>
          <a:ext cx="0" cy="0"/>
          <a:chOff x="0" y="0"/>
          <a:chExt cx="0" cy="0"/>
        </a:xfrm>
      </p:grpSpPr>
      <p:sp>
        <p:nvSpPr>
          <p:cNvPr id="107" name="Google Shape;10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8" name="Google Shape;10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Google Shape;12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5" name="Google Shape;12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D19FB2-3AAB-4D03-B13A-2960828C78E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51CF1133-3259-4C45-BABA-5B62D9C6F78D}"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51CF1133-3259-4C45-BABA-5B62D9C6F78D}"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51CF1133-3259-4C45-BABA-5B62D9C6F78D}"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endParaRPr lang="en-US" sz="720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endParaRPr lang="en-US" sz="7200" dirty="0">
              <a:solidFill>
                <a:schemeClr val="tx1"/>
              </a:solidFill>
              <a:effectLst/>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51CF1133-3259-4C45-BABA-5B62D9C6F78D}"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3" name="Date Placeholder 2"/>
          <p:cNvSpPr>
            <a:spLocks noGrp="1"/>
          </p:cNvSpPr>
          <p:nvPr>
            <p:ph type="dt" sz="half" idx="10"/>
          </p:nvPr>
        </p:nvSpPr>
        <p:spPr/>
        <p:txBody>
          <a:bodyPr/>
          <a:lstStyle/>
          <a:p>
            <a:fld id="{51CF1133-3259-4C45-BABA-5B62D9C6F78D}"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3" name="Date Placeholder 2"/>
          <p:cNvSpPr>
            <a:spLocks noGrp="1"/>
          </p:cNvSpPr>
          <p:nvPr>
            <p:ph type="dt" sz="half" idx="10"/>
          </p:nvPr>
        </p:nvSpPr>
        <p:spPr/>
        <p:txBody>
          <a:bodyPr/>
          <a:lstStyle/>
          <a:p>
            <a:fld id="{51CF1133-3259-4C45-BABA-5B62D9C6F78D}"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F0FD78B-DB02-4362-BCDC-98A55456977C}" type="datetimeFigureOut">
              <a:rPr lang="en-US" smtClean="0"/>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0F39F4F5-F4D2-4D2A-AB60-88D37ADCB869}"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7884882-FB12-4BC8-9960-9AD8104D7FAE}"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F7D1BD23-6E54-4D9D-AD88-A2813C73CC25}"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1471A834-4F3C-4AF9-9C74-05EC35A0F292}"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8">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1CF1133-3259-4C45-BABA-5B62D9C6F78D}" type="datetimeFigureOut">
              <a:rPr lang="en-US" smtClean="0"/>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marketresearchintellect.com/blog/smart-technology-fuels-expansion-in-aquaculture-monitoring-equipment-market/?utm_source=chatgpt.com" TargetMode="External"/><Relationship Id="rId1" Type="http://schemas.openxmlformats.org/officeDocument/2006/relationships/hyperlink" Target="https://www.globenewswire.com/news-release/2025/04/07/3056788/0/en/Precision-Aquaculture-Market-to-Hit-USD-1767-15-Million-by-2032-Driven-by-Advancements-in-Technology-and-Increasing-Demand-for-Sustainable-Fish-Farming-SNS-Insider.html?utm_source=chatgpt.com"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hyperlink" Target="https://markwideresearch.com/smart-aquaculture-market/?utm_source=chatgpt.com" TargetMode="External"/><Relationship Id="rId1" Type="http://schemas.openxmlformats.org/officeDocument/2006/relationships/hyperlink" Target="https://www.prnewswire.com/news-releases/iot-for-fisheries-and-aquaculture-market-worth-1-23-billion-by-2030---exclusive-report-by-insightace-analytic-301582853.html?utm_source=chatgpt.com"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2.xml"/><Relationship Id="rId5" Type="http://schemas.openxmlformats.org/officeDocument/2006/relationships/hyperlink" Target="https://research.ibm.com/" TargetMode="External"/><Relationship Id="rId4" Type="http://schemas.openxmlformats.org/officeDocument/2006/relationships/hyperlink" Target="https://www.fao.org/3/ca9229en/ca9229en.pdf" TargetMode="External"/><Relationship Id="rId3" Type="http://schemas.openxmlformats.org/officeDocument/2006/relationships/hyperlink" Target="https://doi.org/10.3390/s20174784" TargetMode="External"/><Relationship Id="rId2" Type="http://schemas.openxmlformats.org/officeDocument/2006/relationships/hyperlink" Target="https://link.springer.com/chapter/10.1007/978-981-16-2021-5_6" TargetMode="External"/><Relationship Id="rId1" Type="http://schemas.openxmlformats.org/officeDocument/2006/relationships/hyperlink" Target="https://ieeexplore.ieee.org/document/9215304" TargetMode="Externa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
          <p:cNvSpPr txBox="1">
            <a:spLocks noGrp="1"/>
          </p:cNvSpPr>
          <p:nvPr>
            <p:ph type="ctrTitle"/>
          </p:nvPr>
        </p:nvSpPr>
        <p:spPr>
          <a:xfrm>
            <a:off x="258562" y="1210904"/>
            <a:ext cx="11760718" cy="1091957"/>
          </a:xfrm>
          <a:prstGeom prst="rect">
            <a:avLst/>
          </a:prstGeom>
          <a:noFill/>
          <a:ln>
            <a:noFill/>
          </a:ln>
        </p:spPr>
        <p:txBody>
          <a:bodyPr spcFirstLastPara="1" wrap="square" lIns="91425" tIns="45700" rIns="91425" bIns="45700" anchor="ctr" anchorCtr="0">
            <a:noAutofit/>
          </a:bodyPr>
          <a:lstStyle/>
          <a:p>
            <a:pPr algn="ctr"/>
            <a:r>
              <a:rPr lang="en-US" sz="3600" dirty="0" smtClean="0">
                <a:latin typeface="Century Schoolbook" panose="02040604050505020304" pitchFamily="18" charset="0"/>
                <a:cs typeface="Dubai Light" panose="020B0303030403030204" pitchFamily="34" charset="-78"/>
              </a:rPr>
              <a:t>IOT BASED AQUACULTURE MONITOR SYSTEM</a:t>
            </a:r>
            <a:endParaRPr lang="en-US" sz="3600" dirty="0">
              <a:latin typeface="Century Schoolbook" panose="02040604050505020304" pitchFamily="18" charset="0"/>
              <a:cs typeface="Dubai Light" panose="020B0303030403030204" pitchFamily="34" charset="-78"/>
            </a:endParaRPr>
          </a:p>
        </p:txBody>
      </p:sp>
      <p:sp>
        <p:nvSpPr>
          <p:cNvPr id="63" name="Google Shape;63;p1"/>
          <p:cNvSpPr txBox="1"/>
          <p:nvPr/>
        </p:nvSpPr>
        <p:spPr>
          <a:xfrm>
            <a:off x="355600" y="4088674"/>
            <a:ext cx="9276081" cy="2212975"/>
          </a:xfrm>
          <a:prstGeom prst="rect">
            <a:avLst/>
          </a:prstGeom>
          <a:noFill/>
          <a:ln>
            <a:noFill/>
          </a:ln>
        </p:spPr>
        <p:txBody>
          <a:bodyPr spcFirstLastPara="1" wrap="square" lIns="91425" tIns="91425" rIns="91425" bIns="91425" anchor="ctr" anchorCtr="0">
            <a:spAutoFit/>
          </a:bodyPr>
          <a:lstStyle/>
          <a:p>
            <a:pPr lvl="0"/>
            <a:r>
              <a:rPr lang="en-US" sz="3200" dirty="0" smtClean="0">
                <a:solidFill>
                  <a:schemeClr val="tx1">
                    <a:lumMod val="75000"/>
                  </a:schemeClr>
                </a:solidFill>
                <a:latin typeface="Garamond" panose="02020404030301010803" pitchFamily="18" charset="0"/>
                <a:ea typeface="Calibri" panose="020F0502020204030204"/>
                <a:cs typeface="Calibri" panose="020F0502020204030204"/>
                <a:sym typeface="Calibri" panose="020F0502020204030204"/>
              </a:rPr>
              <a:t> </a:t>
            </a:r>
            <a:r>
              <a:rPr lang="en-US" sz="3200" dirty="0">
                <a:solidFill>
                  <a:schemeClr val="tx1">
                    <a:lumMod val="75000"/>
                  </a:schemeClr>
                </a:solidFill>
                <a:latin typeface="Garamond" panose="02020404030301010803" pitchFamily="18" charset="0"/>
                <a:ea typeface="Calibri" panose="020F0502020204030204"/>
                <a:cs typeface="Calibri" panose="020F0502020204030204"/>
                <a:sym typeface="Calibri" panose="020F0502020204030204"/>
              </a:rPr>
              <a:t>Team members</a:t>
            </a:r>
            <a:r>
              <a:rPr lang="en-US" sz="3200" dirty="0" smtClean="0">
                <a:solidFill>
                  <a:schemeClr val="tx1">
                    <a:lumMod val="75000"/>
                  </a:schemeClr>
                </a:solidFill>
                <a:latin typeface="Garamond" panose="02020404030301010803" pitchFamily="18" charset="0"/>
                <a:ea typeface="Calibri" panose="020F0502020204030204"/>
                <a:cs typeface="Calibri" panose="020F0502020204030204"/>
                <a:sym typeface="Calibri" panose="020F0502020204030204"/>
              </a:rPr>
              <a:t>:</a:t>
            </a:r>
            <a:endParaRPr lang="en-US" sz="3200" dirty="0" smtClean="0">
              <a:solidFill>
                <a:schemeClr val="tx1">
                  <a:lumMod val="75000"/>
                </a:schemeClr>
              </a:solidFill>
              <a:latin typeface="Garamond" panose="02020404030301010803" pitchFamily="18" charset="0"/>
              <a:ea typeface="Calibri" panose="020F0502020204030204"/>
              <a:cs typeface="Calibri" panose="020F0502020204030204"/>
              <a:sym typeface="Calibri" panose="020F0502020204030204"/>
            </a:endParaRPr>
          </a:p>
          <a:p>
            <a:pPr marL="514350" lvl="0" indent="-514350">
              <a:buFont typeface="+mj-lt"/>
              <a:buAutoNum type="arabicPeriod"/>
            </a:pPr>
            <a:r>
              <a:rPr lang="en-US" sz="2000" dirty="0">
                <a:solidFill>
                  <a:schemeClr val="dk1"/>
                </a:solidFill>
                <a:latin typeface="Malgun Gothic" panose="020B0503020000020004" charset="-127"/>
                <a:ea typeface="Malgun Gothic" panose="020B0503020000020004" charset="-127"/>
                <a:cs typeface="Calibri" panose="020F0502020204030204"/>
                <a:sym typeface="Calibri" panose="020F0502020204030204"/>
              </a:rPr>
              <a:t>AARTHI E </a:t>
            </a:r>
            <a:r>
              <a:rPr lang="en-US" sz="2000" dirty="0" smtClean="0">
                <a:solidFill>
                  <a:schemeClr val="dk1"/>
                </a:solidFill>
                <a:latin typeface="Malgun Gothic" panose="020B0503020000020004" charset="-127"/>
                <a:ea typeface="Malgun Gothic" panose="020B0503020000020004" charset="-127"/>
                <a:cs typeface="Calibri" panose="020F0502020204030204"/>
                <a:sym typeface="Calibri" panose="020F0502020204030204"/>
              </a:rPr>
              <a:t>311423148001</a:t>
            </a:r>
            <a:endParaRPr lang="en-US" sz="2000" dirty="0" smtClean="0">
              <a:solidFill>
                <a:schemeClr val="dk1"/>
              </a:solidFill>
              <a:latin typeface="Malgun Gothic" panose="020B0503020000020004" charset="-127"/>
              <a:ea typeface="Malgun Gothic" panose="020B0503020000020004" charset="-127"/>
              <a:cs typeface="Calibri" panose="020F0502020204030204"/>
              <a:sym typeface="Calibri" panose="020F0502020204030204"/>
            </a:endParaRPr>
          </a:p>
          <a:p>
            <a:pPr marL="514350" lvl="0" indent="-514350">
              <a:buFont typeface="+mj-lt"/>
              <a:buAutoNum type="arabicPeriod"/>
            </a:pPr>
            <a:r>
              <a:rPr lang="en-US" sz="2000" dirty="0" smtClean="0">
                <a:solidFill>
                  <a:schemeClr val="dk1"/>
                </a:solidFill>
                <a:latin typeface="Malgun Gothic" panose="020B0503020000020004" charset="-127"/>
                <a:ea typeface="Malgun Gothic" panose="020B0503020000020004" charset="-127"/>
                <a:cs typeface="Calibri" panose="020F0502020204030204"/>
                <a:sym typeface="Calibri" panose="020F0502020204030204"/>
              </a:rPr>
              <a:t>AARTHI </a:t>
            </a:r>
            <a:r>
              <a:rPr lang="en-US" sz="2000" dirty="0">
                <a:solidFill>
                  <a:schemeClr val="dk1"/>
                </a:solidFill>
                <a:latin typeface="Malgun Gothic" panose="020B0503020000020004" charset="-127"/>
                <a:ea typeface="Malgun Gothic" panose="020B0503020000020004" charset="-127"/>
                <a:cs typeface="Calibri" panose="020F0502020204030204"/>
                <a:sym typeface="Calibri" panose="020F0502020204030204"/>
              </a:rPr>
              <a:t>P </a:t>
            </a:r>
            <a:r>
              <a:rPr lang="en-US" sz="2000" dirty="0" smtClean="0">
                <a:solidFill>
                  <a:schemeClr val="dk1"/>
                </a:solidFill>
                <a:latin typeface="Malgun Gothic" panose="020B0503020000020004" charset="-127"/>
                <a:ea typeface="Malgun Gothic" panose="020B0503020000020004" charset="-127"/>
                <a:cs typeface="Calibri" panose="020F0502020204030204"/>
                <a:sym typeface="Calibri" panose="020F0502020204030204"/>
              </a:rPr>
              <a:t>311423148002</a:t>
            </a:r>
            <a:endParaRPr lang="en-US" sz="2000" dirty="0" smtClean="0">
              <a:solidFill>
                <a:schemeClr val="dk1"/>
              </a:solidFill>
              <a:latin typeface="Malgun Gothic" panose="020B0503020000020004" charset="-127"/>
              <a:ea typeface="Malgun Gothic" panose="020B0503020000020004" charset="-127"/>
              <a:cs typeface="Calibri" panose="020F0502020204030204"/>
              <a:sym typeface="Calibri" panose="020F0502020204030204"/>
            </a:endParaRPr>
          </a:p>
          <a:p>
            <a:pPr marL="514350" lvl="0" indent="-514350">
              <a:buFont typeface="+mj-lt"/>
              <a:buAutoNum type="arabicPeriod"/>
            </a:pPr>
            <a:r>
              <a:rPr lang="en-US" sz="2000" dirty="0" smtClean="0">
                <a:solidFill>
                  <a:schemeClr val="dk1"/>
                </a:solidFill>
                <a:latin typeface="Malgun Gothic" panose="020B0503020000020004" charset="-127"/>
                <a:ea typeface="Malgun Gothic" panose="020B0503020000020004" charset="-127"/>
                <a:cs typeface="Calibri" panose="020F0502020204030204"/>
                <a:sym typeface="Calibri" panose="020F0502020204030204"/>
              </a:rPr>
              <a:t>SUSHMITHA </a:t>
            </a:r>
            <a:r>
              <a:rPr lang="en-US" sz="2000" dirty="0">
                <a:solidFill>
                  <a:schemeClr val="dk1"/>
                </a:solidFill>
                <a:latin typeface="Malgun Gothic" panose="020B0503020000020004" charset="-127"/>
                <a:ea typeface="Malgun Gothic" panose="020B0503020000020004" charset="-127"/>
                <a:cs typeface="Calibri" panose="020F0502020204030204"/>
                <a:sym typeface="Calibri" panose="020F0502020204030204"/>
              </a:rPr>
              <a:t>K </a:t>
            </a:r>
            <a:r>
              <a:rPr lang="en-US" sz="2000" dirty="0" smtClean="0">
                <a:solidFill>
                  <a:schemeClr val="dk1"/>
                </a:solidFill>
                <a:latin typeface="Malgun Gothic" panose="020B0503020000020004" charset="-127"/>
                <a:ea typeface="Malgun Gothic" panose="020B0503020000020004" charset="-127"/>
                <a:cs typeface="Calibri" panose="020F0502020204030204"/>
                <a:sym typeface="Calibri" panose="020F0502020204030204"/>
              </a:rPr>
              <a:t>311423148049</a:t>
            </a:r>
            <a:endParaRPr lang="en-US" sz="2000" dirty="0" smtClean="0">
              <a:solidFill>
                <a:schemeClr val="dk1"/>
              </a:solidFill>
              <a:latin typeface="Malgun Gothic" panose="020B0503020000020004" charset="-127"/>
              <a:ea typeface="Malgun Gothic" panose="020B0503020000020004" charset="-127"/>
              <a:cs typeface="Calibri" panose="020F0502020204030204"/>
              <a:sym typeface="Calibri" panose="020F0502020204030204"/>
            </a:endParaRPr>
          </a:p>
          <a:p>
            <a:pPr marL="514350" lvl="0" indent="-514350">
              <a:buFont typeface="+mj-lt"/>
              <a:buAutoNum type="arabicPeriod"/>
            </a:pPr>
            <a:r>
              <a:rPr lang="en-US" sz="2000" dirty="0" smtClean="0">
                <a:solidFill>
                  <a:schemeClr val="dk1"/>
                </a:solidFill>
                <a:latin typeface="Malgun Gothic" panose="020B0503020000020004" charset="-127"/>
                <a:ea typeface="Malgun Gothic" panose="020B0503020000020004" charset="-127"/>
                <a:cs typeface="Calibri" panose="020F0502020204030204"/>
                <a:sym typeface="Calibri" panose="020F0502020204030204"/>
              </a:rPr>
              <a:t>JAIYA </a:t>
            </a:r>
            <a:r>
              <a:rPr lang="en-US" sz="2000" dirty="0">
                <a:solidFill>
                  <a:schemeClr val="dk1"/>
                </a:solidFill>
                <a:latin typeface="Malgun Gothic" panose="020B0503020000020004" charset="-127"/>
                <a:ea typeface="Malgun Gothic" panose="020B0503020000020004" charset="-127"/>
                <a:cs typeface="Calibri" panose="020F0502020204030204"/>
                <a:sym typeface="Calibri" panose="020F0502020204030204"/>
              </a:rPr>
              <a:t>NANDHANA S R </a:t>
            </a:r>
            <a:r>
              <a:rPr lang="en-US" sz="2000" dirty="0" smtClean="0">
                <a:solidFill>
                  <a:schemeClr val="dk1"/>
                </a:solidFill>
                <a:latin typeface="Malgun Gothic" panose="020B0503020000020004" charset="-127"/>
                <a:ea typeface="Malgun Gothic" panose="020B0503020000020004" charset="-127"/>
                <a:cs typeface="Calibri" panose="020F0502020204030204"/>
                <a:sym typeface="Calibri" panose="020F0502020204030204"/>
              </a:rPr>
              <a:t>311423148019</a:t>
            </a:r>
            <a:endParaRPr lang="en-US" sz="2000" dirty="0" smtClean="0">
              <a:solidFill>
                <a:schemeClr val="dk1"/>
              </a:solidFill>
              <a:latin typeface="Malgun Gothic" panose="020B0503020000020004" charset="-127"/>
              <a:ea typeface="Malgun Gothic" panose="020B0503020000020004" charset="-127"/>
              <a:cs typeface="Calibri" panose="020F0502020204030204"/>
              <a:sym typeface="Calibri" panose="020F0502020204030204"/>
            </a:endParaRPr>
          </a:p>
          <a:p>
            <a:pPr marL="514350" lvl="0" indent="-514350">
              <a:buFont typeface="+mj-lt"/>
              <a:buAutoNum type="arabicPeriod"/>
            </a:pPr>
            <a:r>
              <a:rPr lang="en-US" sz="2000" dirty="0" smtClean="0">
                <a:solidFill>
                  <a:schemeClr val="dk1"/>
                </a:solidFill>
                <a:latin typeface="Malgun Gothic" panose="020B0503020000020004" charset="-127"/>
                <a:ea typeface="Malgun Gothic" panose="020B0503020000020004" charset="-127"/>
                <a:cs typeface="Calibri" panose="020F0502020204030204"/>
                <a:sym typeface="Calibri" panose="020F0502020204030204"/>
              </a:rPr>
              <a:t>ASHOK </a:t>
            </a:r>
            <a:r>
              <a:rPr lang="en-US" sz="2000" dirty="0">
                <a:solidFill>
                  <a:schemeClr val="dk1"/>
                </a:solidFill>
                <a:latin typeface="Malgun Gothic" panose="020B0503020000020004" charset="-127"/>
                <a:ea typeface="Malgun Gothic" panose="020B0503020000020004" charset="-127"/>
                <a:cs typeface="Calibri" panose="020F0502020204030204"/>
                <a:sym typeface="Calibri" panose="020F0502020204030204"/>
              </a:rPr>
              <a:t>311423148004</a:t>
            </a:r>
            <a:endParaRPr lang="en-US" sz="2000" dirty="0">
              <a:solidFill>
                <a:schemeClr val="dk1"/>
              </a:solidFill>
              <a:latin typeface="Malgun Gothic" panose="020B0503020000020004" charset="-127"/>
              <a:ea typeface="Malgun Gothic" panose="020B0503020000020004" charset="-127"/>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smtClean="0">
                <a:latin typeface="Times New Roman" panose="02020603050405020304" pitchFamily="18" charset="0"/>
                <a:cs typeface="Times New Roman" panose="02020603050405020304" pitchFamily="18" charset="0"/>
              </a:rPr>
              <a:t>Market Status</a:t>
            </a:r>
            <a:endParaRPr lang="en-IN" sz="3200"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428792" y="2132124"/>
            <a:ext cx="10992040"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Global Precision Aquaculture Market, Encompassing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Iot</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-based Monitoring, Was Valued At </a:t>
            </a: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USD 529.47 Million In 2023</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And Is Projected To Reach </a:t>
            </a: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USD 1,767.15 Million By 2032</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Growing At A </a:t>
            </a: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CAGR Of 14.38%</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hlinkClick r:id="rId1"/>
              </a:rPr>
              <a:t>Globenewswire</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pP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Broader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Iot</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For Fisheries And Aquaculture Market Is Expected To Attain A Value Of </a:t>
            </a:r>
            <a:r>
              <a:rPr kumimoji="0" lang="en-US" altLang="en-US" sz="20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Usd</a:t>
            </a: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1.23 Billion By 2030</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pP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sz="2000" b="1" dirty="0" smtClean="0">
                <a:solidFill>
                  <a:schemeClr val="tx1"/>
                </a:solidFill>
                <a:latin typeface="Times New Roman" panose="02020603050405020304" pitchFamily="18" charset="0"/>
                <a:cs typeface="Times New Roman" panose="02020603050405020304" pitchFamily="18" charset="0"/>
              </a:rPr>
              <a:t>Integration Of Ai And </a:t>
            </a:r>
            <a:r>
              <a:rPr lang="en-US" altLang="en-US" sz="2000" b="1" dirty="0" err="1" smtClean="0">
                <a:solidFill>
                  <a:schemeClr val="tx1"/>
                </a:solidFill>
                <a:latin typeface="Times New Roman" panose="02020603050405020304" pitchFamily="18" charset="0"/>
                <a:cs typeface="Times New Roman" panose="02020603050405020304" pitchFamily="18" charset="0"/>
              </a:rPr>
              <a:t>Iot</a:t>
            </a:r>
            <a:r>
              <a:rPr lang="en-US" altLang="en-US" sz="2000" dirty="0" smtClean="0">
                <a:solidFill>
                  <a:schemeClr val="tx1"/>
                </a:solidFill>
                <a:latin typeface="Times New Roman" panose="02020603050405020304" pitchFamily="18" charset="0"/>
                <a:cs typeface="Times New Roman" panose="02020603050405020304" pitchFamily="18" charset="0"/>
              </a:rPr>
              <a:t>: The Combination Of Ai And </a:t>
            </a:r>
            <a:r>
              <a:rPr lang="en-US" altLang="en-US" sz="2000" dirty="0" err="1" smtClean="0">
                <a:solidFill>
                  <a:schemeClr val="tx1"/>
                </a:solidFill>
                <a:latin typeface="Times New Roman" panose="02020603050405020304" pitchFamily="18" charset="0"/>
                <a:cs typeface="Times New Roman" panose="02020603050405020304" pitchFamily="18" charset="0"/>
              </a:rPr>
              <a:t>Iot</a:t>
            </a:r>
            <a:r>
              <a:rPr lang="en-US" altLang="en-US" sz="2000" dirty="0" smtClean="0">
                <a:solidFill>
                  <a:schemeClr val="tx1"/>
                </a:solidFill>
                <a:latin typeface="Times New Roman" panose="02020603050405020304" pitchFamily="18" charset="0"/>
                <a:cs typeface="Times New Roman" panose="02020603050405020304" pitchFamily="18" charset="0"/>
              </a:rPr>
              <a:t> Is Enabling Predictive Analytics, Allowing For Proactive Management Of Water Quality, Fish Health, And Environmental Conditions. </a:t>
            </a:r>
            <a:r>
              <a:rPr lang="en-US" altLang="en-US" sz="2000" dirty="0" smtClean="0">
                <a:solidFill>
                  <a:schemeClr val="tx1"/>
                </a:solidFill>
                <a:latin typeface="Times New Roman" panose="02020603050405020304" pitchFamily="18" charset="0"/>
                <a:cs typeface="Times New Roman" panose="02020603050405020304" pitchFamily="18" charset="0"/>
                <a:hlinkClick r:id="rId2"/>
              </a:rPr>
              <a:t>Market Research Intellect</a:t>
            </a:r>
            <a:endParaRPr lang="en-US" altLang="en-US" sz="2000" dirty="0" smtClean="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endParaRPr lang="en-US" altLang="en-US" sz="2000" dirty="0" smtClean="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sz="2000" b="1" dirty="0" err="1" smtClean="0">
                <a:solidFill>
                  <a:schemeClr val="tx1"/>
                </a:solidFill>
                <a:latin typeface="Times New Roman" panose="02020603050405020304" pitchFamily="18" charset="0"/>
                <a:cs typeface="Times New Roman" panose="02020603050405020304" pitchFamily="18" charset="0"/>
              </a:rPr>
              <a:t>Blockchain</a:t>
            </a:r>
            <a:r>
              <a:rPr lang="en-US" altLang="en-US" sz="2000" b="1" dirty="0" smtClean="0">
                <a:solidFill>
                  <a:schemeClr val="tx1"/>
                </a:solidFill>
                <a:latin typeface="Times New Roman" panose="02020603050405020304" pitchFamily="18" charset="0"/>
                <a:cs typeface="Times New Roman" panose="02020603050405020304" pitchFamily="18" charset="0"/>
              </a:rPr>
              <a:t> For Traceability</a:t>
            </a:r>
            <a:r>
              <a:rPr lang="en-US" altLang="en-US" sz="2000" dirty="0" smtClean="0">
                <a:solidFill>
                  <a:schemeClr val="tx1"/>
                </a:solidFill>
                <a:latin typeface="Times New Roman" panose="02020603050405020304" pitchFamily="18" charset="0"/>
                <a:cs typeface="Times New Roman" panose="02020603050405020304" pitchFamily="18" charset="0"/>
              </a:rPr>
              <a:t>: Implementing </a:t>
            </a:r>
            <a:r>
              <a:rPr lang="en-US" altLang="en-US" sz="2000" dirty="0" err="1" smtClean="0">
                <a:solidFill>
                  <a:schemeClr val="tx1"/>
                </a:solidFill>
                <a:latin typeface="Times New Roman" panose="02020603050405020304" pitchFamily="18" charset="0"/>
                <a:cs typeface="Times New Roman" panose="02020603050405020304" pitchFamily="18" charset="0"/>
              </a:rPr>
              <a:t>Blockchain</a:t>
            </a:r>
            <a:r>
              <a:rPr lang="en-US" altLang="en-US" sz="2000" dirty="0" smtClean="0">
                <a:solidFill>
                  <a:schemeClr val="tx1"/>
                </a:solidFill>
                <a:latin typeface="Times New Roman" panose="02020603050405020304" pitchFamily="18" charset="0"/>
                <a:cs typeface="Times New Roman" panose="02020603050405020304" pitchFamily="18" charset="0"/>
              </a:rPr>
              <a:t> Technology Enhances Traceability In The Seafood Supply Chain, Ensuring Transparency And Meeting Consumer Demand For Responsibly Sourced Seafood.</a:t>
            </a:r>
            <a:endParaRPr lang="en-US" altLang="en-US" sz="2000" dirty="0" smtClean="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sz="2000" dirty="0" smtClean="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sz="3200" dirty="0">
                <a:latin typeface="Baskerville Old Face" panose="02020602080505020303" pitchFamily="18" charset="0"/>
                <a:ea typeface="Calibri" panose="020F0502020204030204"/>
                <a:cs typeface="Calibri" panose="020F0502020204030204"/>
                <a:sym typeface="Calibri" panose="020F0502020204030204"/>
              </a:rPr>
              <a:t>Future</a:t>
            </a:r>
            <a:r>
              <a:rPr lang="en-US" dirty="0">
                <a:latin typeface="Baskerville Old Face" panose="02020602080505020303" pitchFamily="18" charset="0"/>
                <a:ea typeface="Calibri" panose="020F0502020204030204"/>
                <a:cs typeface="Calibri" panose="020F0502020204030204"/>
                <a:sym typeface="Calibri" panose="020F0502020204030204"/>
              </a:rPr>
              <a:t> </a:t>
            </a:r>
            <a:r>
              <a:rPr lang="en-US" sz="3200" dirty="0">
                <a:latin typeface="Baskerville Old Face" panose="02020602080505020303" pitchFamily="18" charset="0"/>
                <a:ea typeface="Calibri" panose="020F0502020204030204"/>
                <a:cs typeface="Calibri" panose="020F0502020204030204"/>
                <a:sym typeface="Calibri" panose="020F0502020204030204"/>
              </a:rPr>
              <a:t>Scope</a:t>
            </a:r>
            <a:endParaRPr sz="3200" dirty="0">
              <a:latin typeface="Baskerville Old Face" panose="02020602080505020303" pitchFamily="18" charset="0"/>
              <a:ea typeface="Calibri" panose="020F0502020204030204"/>
              <a:cs typeface="Calibri" panose="020F0502020204030204"/>
            </a:endParaRPr>
          </a:p>
        </p:txBody>
      </p:sp>
      <p:sp>
        <p:nvSpPr>
          <p:cNvPr id="5" name="Rectangle 3"/>
          <p:cNvSpPr>
            <a:spLocks noGrp="1" noChangeArrowheads="1"/>
          </p:cNvSpPr>
          <p:nvPr>
            <p:ph idx="1"/>
          </p:nvPr>
        </p:nvSpPr>
        <p:spPr bwMode="auto">
          <a:xfrm>
            <a:off x="691356" y="2176617"/>
            <a:ext cx="10809287" cy="373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AI Integration</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Predictive analytics for fish health and yield forecasting.</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0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Blockchain</a:t>
            </a: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Traceability</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Secure tracking of fish from farm to market.</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Advanced Sensors</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Use of biosensors for detecting diseases early.</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Remote Management</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Global access and control via cloud platforms.</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Energy Efficiency</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Integration with solar-powered systems.</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Automated Drones</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For aerial monitoring and feeding.</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Big Data Analysis</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Optimization of feeding schedules and environmental parameters.</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Mobile App Expansion</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Enhanced user interfaces for real-time alerts and insights.</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a:latin typeface="Times New Roman" panose="02020603050405020304" pitchFamily="18" charset="0"/>
                <a:cs typeface="Times New Roman" panose="02020603050405020304" pitchFamily="18" charset="0"/>
              </a:rPr>
              <a:t>Regional</a:t>
            </a:r>
            <a:r>
              <a:rPr lang="en-IN" sz="2000" b="1" dirty="0"/>
              <a:t> </a:t>
            </a:r>
            <a:r>
              <a:rPr lang="en-IN" sz="3200" dirty="0">
                <a:latin typeface="Times New Roman" panose="02020603050405020304" pitchFamily="18" charset="0"/>
                <a:cs typeface="Times New Roman" panose="02020603050405020304" pitchFamily="18" charset="0"/>
              </a:rPr>
              <a:t>Insights</a:t>
            </a:r>
            <a:endParaRPr lang="en-IN" sz="3200" dirty="0">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572668" y="2016099"/>
            <a:ext cx="1105408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000" b="1" i="0" u="none" strike="noStrike" cap="none" normalizeH="0" baseline="0" dirty="0" smtClean="0">
                <a:ln>
                  <a:noFill/>
                </a:ln>
                <a:solidFill>
                  <a:schemeClr val="tx1"/>
                </a:solidFill>
                <a:effectLst/>
                <a:latin typeface="Arial" panose="020B0604020202020204" pitchFamily="34" charset="0"/>
              </a:rPr>
              <a:t>Asia-Pacific</a:t>
            </a:r>
            <a:r>
              <a:rPr kumimoji="0" lang="en-US" altLang="en-US" sz="2000" b="0" i="0" u="none" strike="noStrike" cap="none" normalizeH="0" baseline="0" dirty="0" smtClean="0">
                <a:ln>
                  <a:noFill/>
                </a:ln>
                <a:solidFill>
                  <a:schemeClr val="tx1"/>
                </a:solidFill>
                <a:effectLst/>
                <a:latin typeface="Arial" panose="020B0604020202020204" pitchFamily="34" charset="0"/>
              </a:rPr>
              <a:t>: Leading the market due to rapid adoption of advanced technologies and a burgeoning aquaculture industry, with countries like China, India, Indonesia, and Japan at the forefront. </a:t>
            </a:r>
            <a:r>
              <a:rPr kumimoji="0" lang="en-US" altLang="en-US" sz="2000" b="0" i="0" u="none" strike="noStrike" cap="none" normalizeH="0" baseline="0" dirty="0" smtClean="0">
                <a:ln>
                  <a:noFill/>
                </a:ln>
                <a:solidFill>
                  <a:schemeClr val="tx1"/>
                </a:solidFill>
                <a:effectLst/>
                <a:latin typeface="Arial" panose="020B0604020202020204" pitchFamily="34" charset="0"/>
                <a:hlinkClick r:id="rId1"/>
              </a:rPr>
              <a:t>Global Growth Insights+3PR Newswire+3WhaTech+3</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000" b="1" i="0" u="none" strike="noStrike" cap="none" normalizeH="0" baseline="0" dirty="0" smtClean="0">
                <a:ln>
                  <a:noFill/>
                </a:ln>
                <a:solidFill>
                  <a:schemeClr val="tx1"/>
                </a:solidFill>
                <a:effectLst/>
                <a:latin typeface="Arial" panose="020B0604020202020204" pitchFamily="34" charset="0"/>
              </a:rPr>
              <a:t>Europe</a:t>
            </a:r>
            <a:r>
              <a:rPr kumimoji="0" lang="en-US" altLang="en-US" sz="2000" b="0" i="0" u="none" strike="noStrike" cap="none" normalizeH="0" baseline="0" dirty="0" smtClean="0">
                <a:ln>
                  <a:noFill/>
                </a:ln>
                <a:solidFill>
                  <a:schemeClr val="tx1"/>
                </a:solidFill>
                <a:effectLst/>
                <a:latin typeface="Arial" panose="020B0604020202020204" pitchFamily="34" charset="0"/>
              </a:rPr>
              <a:t>: Experiencing significant growth driven by stringent environmental regulations and a strong emphasis on sustainability, with nations such as Norway, Scotland, and Denmark leading in smart aquaculture adoption. </a:t>
            </a:r>
            <a:r>
              <a:rPr kumimoji="0" lang="en-US" altLang="en-US" sz="2000" b="0" i="0" u="none" strike="noStrike" cap="none" normalizeH="0" baseline="0" dirty="0" smtClean="0">
                <a:ln>
                  <a:noFill/>
                </a:ln>
                <a:solidFill>
                  <a:schemeClr val="tx1"/>
                </a:solidFill>
                <a:effectLst/>
                <a:latin typeface="Arial" panose="020B0604020202020204" pitchFamily="34" charset="0"/>
                <a:hlinkClick r:id="rId2"/>
              </a:rPr>
              <a:t>Mark Wide Research+1Global Growth Insights+1</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000" b="1" i="0" u="none" strike="noStrike" cap="none" normalizeH="0" baseline="0" dirty="0" smtClean="0">
                <a:ln>
                  <a:noFill/>
                </a:ln>
                <a:solidFill>
                  <a:schemeClr val="tx1"/>
                </a:solidFill>
                <a:effectLst/>
                <a:latin typeface="Arial" panose="020B0604020202020204" pitchFamily="34" charset="0"/>
              </a:rPr>
              <a:t>North America</a:t>
            </a:r>
            <a:r>
              <a:rPr kumimoji="0" lang="en-US" altLang="en-US" sz="2000" b="0" i="0" u="none" strike="noStrike" cap="none" normalizeH="0" baseline="0" dirty="0" smtClean="0">
                <a:ln>
                  <a:noFill/>
                </a:ln>
                <a:solidFill>
                  <a:schemeClr val="tx1"/>
                </a:solidFill>
                <a:effectLst/>
                <a:latin typeface="Arial" panose="020B0604020202020204" pitchFamily="34" charset="0"/>
              </a:rPr>
              <a:t>: Witnessing steady growth fueled by technological innovation and a focus on sustainable aquaculture practices, particularly in the United States and Canada.</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algn="ctr">
              <a:spcBef>
                <a:spcPts val="0"/>
              </a:spcBef>
              <a:buClr>
                <a:schemeClr val="dk1"/>
              </a:buClr>
              <a:buSzPts val="4400"/>
            </a:pPr>
            <a:r>
              <a:rPr lang="en-US" sz="3200" dirty="0">
                <a:latin typeface="Baskerville Old Face" panose="02020602080505020303" pitchFamily="18" charset="0"/>
                <a:ea typeface="Calibri" panose="020F0502020204030204"/>
                <a:cs typeface="Calibri" panose="020F0502020204030204"/>
                <a:sym typeface="Calibri" panose="020F0502020204030204"/>
              </a:rPr>
              <a:t>Conclusion</a:t>
            </a:r>
            <a:endParaRPr sz="3200" dirty="0">
              <a:latin typeface="Baskerville Old Face" panose="02020602080505020303" pitchFamily="18" charset="0"/>
              <a:ea typeface="Calibri" panose="020F0502020204030204"/>
              <a:cs typeface="Calibri" panose="020F0502020204030204"/>
            </a:endParaRPr>
          </a:p>
        </p:txBody>
      </p:sp>
      <p:sp>
        <p:nvSpPr>
          <p:cNvPr id="4" name="Rectangle 2"/>
          <p:cNvSpPr>
            <a:spLocks noGrp="1" noChangeArrowheads="1"/>
          </p:cNvSpPr>
          <p:nvPr>
            <p:ph idx="1"/>
          </p:nvPr>
        </p:nvSpPr>
        <p:spPr bwMode="auto">
          <a:xfrm>
            <a:off x="581192" y="2023731"/>
            <a:ext cx="1071879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2" anchor="ctr" anchorCtr="0" compatLnSpc="1">
            <a:spAutoFit/>
          </a:bodyPr>
          <a:lstStyle/>
          <a:p>
            <a:pPr marL="593725" lvl="2" indent="0" defTabSz="914400" eaLnBrk="0" fontAlgn="base" hangingPunct="0">
              <a:spcBef>
                <a:spcPct val="0"/>
              </a:spcBef>
              <a:spcAft>
                <a:spcPct val="0"/>
              </a:spcAft>
              <a:buClrTx/>
              <a:buSzTx/>
              <a:buNone/>
            </a:pPr>
            <a:r>
              <a:rPr lang="en-US" sz="3200" dirty="0">
                <a:latin typeface="Times New Roman" panose="02020603050405020304" pitchFamily="18" charset="0"/>
                <a:cs typeface="Times New Roman" panose="02020603050405020304" pitchFamily="18" charset="0"/>
              </a:rPr>
              <a:t>The </a:t>
            </a:r>
            <a:r>
              <a:rPr lang="en-US" sz="3200" dirty="0" err="1">
                <a:latin typeface="Times New Roman" panose="02020603050405020304" pitchFamily="18" charset="0"/>
                <a:cs typeface="Times New Roman" panose="02020603050405020304" pitchFamily="18" charset="0"/>
              </a:rPr>
              <a:t>IoT</a:t>
            </a:r>
            <a:r>
              <a:rPr lang="en-US" sz="3200" dirty="0">
                <a:latin typeface="Times New Roman" panose="02020603050405020304" pitchFamily="18" charset="0"/>
                <a:cs typeface="Times New Roman" panose="02020603050405020304" pitchFamily="18" charset="0"/>
              </a:rPr>
              <a:t>-based aquaculture monitoring system provides an efficient and reliable way to maintain optimal water conditions, ensuring healthier aquatic life and higher productivity. By enabling real-time monitoring, remote access, and automation, the system reduces manual effort and minimizes risks of fish loss. Overall, it supports sustainable aquaculture practices and enhances farm management through data-driven decisions.</a:t>
            </a:r>
            <a:endParaRPr kumimoji="0" lang="en-US" altLang="en-US" sz="3200" b="0" i="0" u="none" strike="noStrike" cap="none" normalizeH="0" baseline="0" dirty="0" smtClean="0">
              <a:ln>
                <a:noFill/>
              </a:ln>
              <a:solidFill>
                <a:schemeClr val="tx2">
                  <a:lumMod val="75000"/>
                </a:schemeClr>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150"/>
        <p:cNvGrpSpPr/>
        <p:nvPr/>
      </p:nvGrpSpPr>
      <p:grpSpPr>
        <a:xfrm>
          <a:off x="0" y="0"/>
          <a:ext cx="0" cy="0"/>
          <a:chOff x="0" y="0"/>
          <a:chExt cx="0" cy="0"/>
        </a:xfrm>
      </p:grpSpPr>
      <p:sp>
        <p:nvSpPr>
          <p:cNvPr id="151" name="Google Shape;151;p12"/>
          <p:cNvSpPr txBox="1">
            <a:spLocks noGrp="1"/>
          </p:cNvSpPr>
          <p:nvPr>
            <p:ph type="title"/>
          </p:nvPr>
        </p:nvSpPr>
        <p:spPr>
          <a:xfrm>
            <a:off x="585071" y="562093"/>
            <a:ext cx="9613861" cy="1080938"/>
          </a:xfrm>
          <a:prstGeom prst="rect">
            <a:avLst/>
          </a:prstGeom>
          <a:noFill/>
          <a:ln>
            <a:noFill/>
          </a:ln>
        </p:spPr>
        <p:txBody>
          <a:bodyPr spcFirstLastPara="1" wrap="square" lIns="91425" tIns="45700" rIns="91425" bIns="45700" anchor="ctr" anchorCtr="0">
            <a:normAutofit/>
          </a:bodyPr>
          <a:lstStyle/>
          <a:p>
            <a:pPr marL="0" lvl="0" indent="0" algn="ctr">
              <a:spcBef>
                <a:spcPts val="0"/>
              </a:spcBef>
              <a:spcAft>
                <a:spcPts val="0"/>
              </a:spcAft>
              <a:buClr>
                <a:schemeClr val="dk1"/>
              </a:buClr>
              <a:buSzPts val="4400"/>
            </a:pPr>
            <a:r>
              <a:rPr lang="en-US" sz="3200" dirty="0">
                <a:latin typeface="Times New Roman" panose="02020603050405020304" pitchFamily="18" charset="0"/>
                <a:ea typeface="Calibri" panose="020F0502020204030204"/>
                <a:cs typeface="Times New Roman" panose="02020603050405020304" pitchFamily="18" charset="0"/>
                <a:sym typeface="Calibri" panose="020F0502020204030204"/>
              </a:rPr>
              <a:t>References</a:t>
            </a:r>
            <a:endParaRPr sz="3200" dirty="0">
              <a:latin typeface="Times New Roman" panose="02020603050405020304" pitchFamily="18" charset="0"/>
              <a:ea typeface="Calibri" panose="020F0502020204030204"/>
              <a:cs typeface="Times New Roman" panose="02020603050405020304" pitchFamily="18" charset="0"/>
            </a:endParaRPr>
          </a:p>
        </p:txBody>
      </p:sp>
      <p:sp>
        <p:nvSpPr>
          <p:cNvPr id="3" name="Rectangle 1"/>
          <p:cNvSpPr>
            <a:spLocks noGrp="1" noChangeArrowheads="1"/>
          </p:cNvSpPr>
          <p:nvPr>
            <p:ph idx="1"/>
          </p:nvPr>
        </p:nvSpPr>
        <p:spPr bwMode="auto">
          <a:xfrm>
            <a:off x="-306070" y="2081530"/>
            <a:ext cx="12021185" cy="4707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914400" marR="0" lvl="2" indent="0" algn="l" defTabSz="914400" rtl="0" eaLnBrk="0" fontAlgn="base" latinLnBrk="0" hangingPunct="0">
              <a:lnSpc>
                <a:spcPct val="100000"/>
              </a:lnSpc>
              <a:spcBef>
                <a:spcPct val="0"/>
              </a:spcBef>
              <a:spcAft>
                <a:spcPct val="0"/>
              </a:spcAft>
              <a:buClrTx/>
              <a:buSzTx/>
              <a:buFontTx/>
              <a:buChar char="•"/>
            </a:pPr>
            <a:r>
              <a:rPr kumimoji="0" lang="en-US" altLang="en-US" sz="125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Tzounis</a:t>
            </a:r>
            <a:r>
              <a:rPr kumimoji="0" lang="en-US" altLang="en-US" sz="125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 </a:t>
            </a:r>
            <a:r>
              <a:rPr kumimoji="0" lang="en-US" altLang="en-US" sz="125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Katsoulas</a:t>
            </a:r>
            <a:r>
              <a:rPr kumimoji="0" lang="en-US" altLang="en-US" sz="125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N., </a:t>
            </a:r>
            <a:r>
              <a:rPr kumimoji="0" lang="en-US" altLang="en-US" sz="125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Bartzanas</a:t>
            </a:r>
            <a:r>
              <a:rPr kumimoji="0" lang="en-US" altLang="en-US" sz="125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 &amp; </a:t>
            </a:r>
            <a:r>
              <a:rPr kumimoji="0" lang="en-US" altLang="en-US" sz="125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Kittas</a:t>
            </a:r>
            <a:r>
              <a:rPr kumimoji="0" lang="en-US" altLang="en-US" sz="125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 (2017).</a:t>
            </a:r>
            <a:r>
              <a:rPr kumimoji="0" lang="en-US" altLang="en-US" sz="125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50" b="0"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Internet of Things in agriculture, recent advances and future challenges.</a:t>
            </a:r>
            <a:r>
              <a:rPr kumimoji="0" lang="en-US" altLang="en-US" sz="125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5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Biosystems</a:t>
            </a:r>
            <a:r>
              <a:rPr kumimoji="0" lang="en-US" altLang="en-US" sz="125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Engineering, 164, 31–48.</a:t>
            </a:r>
            <a:br>
              <a:rPr kumimoji="0" lang="en-US" altLang="en-US" sz="125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125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https://doi.org/10.1016/j.biosystemseng.2017.09.007</a:t>
            </a:r>
            <a:endParaRPr kumimoji="0" lang="en-US" altLang="en-US" sz="125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914400" marR="0" lvl="2" indent="0" algn="l" defTabSz="914400" rtl="0" eaLnBrk="0" fontAlgn="base" latinLnBrk="0" hangingPunct="0">
              <a:lnSpc>
                <a:spcPct val="100000"/>
              </a:lnSpc>
              <a:spcBef>
                <a:spcPct val="0"/>
              </a:spcBef>
              <a:spcAft>
                <a:spcPct val="0"/>
              </a:spcAft>
              <a:buClrTx/>
              <a:buSzTx/>
              <a:buFontTx/>
              <a:buChar char="•"/>
            </a:pPr>
            <a:r>
              <a:rPr kumimoji="0" lang="en-US" altLang="en-US" sz="125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Raj, T., Gaurav, A., &amp; Yadav, A. (2020).</a:t>
            </a:r>
            <a:r>
              <a:rPr kumimoji="0" lang="en-US" altLang="en-US" sz="125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50" b="0" i="1"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IoT</a:t>
            </a:r>
            <a:r>
              <a:rPr kumimoji="0" lang="en-US" altLang="en-US" sz="1250" b="0"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based smart aquaponics system using </a:t>
            </a:r>
            <a:r>
              <a:rPr kumimoji="0" lang="en-US" altLang="en-US" sz="1250" b="0" i="1"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NodeMCU</a:t>
            </a:r>
            <a:r>
              <a:rPr kumimoji="0" lang="en-US" altLang="en-US" sz="1250" b="0"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5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Proceedings of the International Conference on Intelligent Sustainable Systems (ICISS).</a:t>
            </a:r>
            <a:br>
              <a:rPr kumimoji="0" lang="en-US" altLang="en-US" sz="125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125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hlinkClick r:id="rId1"/>
              </a:rPr>
              <a:t>IEEE </a:t>
            </a:r>
            <a:r>
              <a:rPr kumimoji="0" lang="en-US" altLang="en-US" sz="125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hlinkClick r:id="rId1"/>
              </a:rPr>
              <a:t>Xplore</a:t>
            </a:r>
            <a:r>
              <a:rPr kumimoji="0" lang="en-US" altLang="en-US" sz="125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hlinkClick r:id="rId1"/>
              </a:rPr>
              <a:t> Link</a:t>
            </a:r>
            <a:endParaRPr kumimoji="0" lang="en-US" altLang="en-US" sz="125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914400" marR="0" lvl="2" indent="0" algn="l" defTabSz="914400" rtl="0" eaLnBrk="0" fontAlgn="base" latinLnBrk="0" hangingPunct="0">
              <a:lnSpc>
                <a:spcPct val="100000"/>
              </a:lnSpc>
              <a:spcBef>
                <a:spcPct val="0"/>
              </a:spcBef>
              <a:spcAft>
                <a:spcPct val="0"/>
              </a:spcAft>
              <a:buClrTx/>
              <a:buSzTx/>
              <a:buFontTx/>
              <a:buChar char="•"/>
            </a:pPr>
            <a:r>
              <a:rPr kumimoji="0" lang="en-US" altLang="en-US" sz="125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Santhosh, M., &amp; </a:t>
            </a:r>
            <a:r>
              <a:rPr kumimoji="0" lang="en-US" altLang="en-US" sz="125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Jayashree</a:t>
            </a:r>
            <a:r>
              <a:rPr kumimoji="0" lang="en-US" altLang="en-US" sz="125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 (2021).</a:t>
            </a:r>
            <a:r>
              <a:rPr kumimoji="0" lang="en-US" altLang="en-US" sz="125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50" b="0" i="1"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IoT</a:t>
            </a:r>
            <a:r>
              <a:rPr kumimoji="0" lang="en-US" altLang="en-US" sz="1250" b="0"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-based water quality monitoring system for aquaculture.</a:t>
            </a:r>
            <a:r>
              <a:rPr kumimoji="0" lang="en-US" altLang="en-US" sz="125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Materials Today: Proceedings, 45, 5569–5575.</a:t>
            </a:r>
            <a:br>
              <a:rPr kumimoji="0" lang="en-US" altLang="en-US" sz="125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125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https://doi.org/10.1016/j.matpr.2021.02.506</a:t>
            </a:r>
            <a:endParaRPr kumimoji="0" lang="en-US" altLang="en-US" sz="125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914400" marR="0" lvl="2" indent="0" algn="l" defTabSz="914400" rtl="0" eaLnBrk="0" fontAlgn="base" latinLnBrk="0" hangingPunct="0">
              <a:lnSpc>
                <a:spcPct val="100000"/>
              </a:lnSpc>
              <a:spcBef>
                <a:spcPct val="0"/>
              </a:spcBef>
              <a:spcAft>
                <a:spcPct val="0"/>
              </a:spcAft>
              <a:buClrTx/>
              <a:buSzTx/>
              <a:buFontTx/>
              <a:buChar char="•"/>
            </a:pPr>
            <a:r>
              <a:rPr kumimoji="0" lang="en-US" altLang="en-US" sz="125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Ali, M. A., Al-Ali, A. R., &amp; </a:t>
            </a:r>
            <a:r>
              <a:rPr kumimoji="0" lang="en-US" altLang="en-US" sz="125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Abughazaleh</a:t>
            </a:r>
            <a:r>
              <a:rPr kumimoji="0" lang="en-US" altLang="en-US" sz="125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 (2021).</a:t>
            </a:r>
            <a:r>
              <a:rPr kumimoji="0" lang="en-US" altLang="en-US" sz="125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50" b="0" i="1"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IoT</a:t>
            </a:r>
            <a:r>
              <a:rPr kumimoji="0" lang="en-US" altLang="en-US" sz="1250" b="0"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-based aquaculture system: A review.</a:t>
            </a:r>
            <a:r>
              <a:rPr kumimoji="0" lang="en-US" altLang="en-US" sz="125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Journal of King Saud University - Computer and Information Sciences.</a:t>
            </a:r>
            <a:br>
              <a:rPr kumimoji="0" lang="en-US" altLang="en-US" sz="125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125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https://doi.org/10.1016/j.jksuci.2021.10.002</a:t>
            </a:r>
            <a:endParaRPr kumimoji="0" lang="en-US" altLang="en-US" sz="125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914400" marR="0" lvl="2" indent="0" algn="l" defTabSz="914400" rtl="0" eaLnBrk="0" fontAlgn="base" latinLnBrk="0" hangingPunct="0">
              <a:lnSpc>
                <a:spcPct val="100000"/>
              </a:lnSpc>
              <a:spcBef>
                <a:spcPct val="0"/>
              </a:spcBef>
              <a:spcAft>
                <a:spcPct val="0"/>
              </a:spcAft>
              <a:buClrTx/>
              <a:buSzTx/>
              <a:buFontTx/>
              <a:buChar char="•"/>
            </a:pPr>
            <a:r>
              <a:rPr kumimoji="0" lang="en-US" altLang="en-US" sz="125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Verma</a:t>
            </a:r>
            <a:r>
              <a:rPr kumimoji="0" lang="en-US" altLang="en-US" sz="125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R., &amp; Singh, B. (2022).</a:t>
            </a:r>
            <a:r>
              <a:rPr kumimoji="0" lang="en-US" altLang="en-US" sz="125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50" b="0"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Design and development of </a:t>
            </a:r>
            <a:r>
              <a:rPr kumimoji="0" lang="en-US" altLang="en-US" sz="1250" b="0" i="1"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IoT</a:t>
            </a:r>
            <a:r>
              <a:rPr kumimoji="0" lang="en-US" altLang="en-US" sz="1250" b="0"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-based water quality monitoring system.</a:t>
            </a:r>
            <a:r>
              <a:rPr kumimoji="0" lang="en-US" altLang="en-US" sz="125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Smart Innovation, Systems and Technologies, 226, 45–54.</a:t>
            </a:r>
            <a:br>
              <a:rPr kumimoji="0" lang="en-US" altLang="en-US" sz="125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125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hlinkClick r:id="rId2"/>
              </a:rPr>
              <a:t>Springer Link</a:t>
            </a:r>
            <a:endParaRPr kumimoji="0" lang="en-US" altLang="en-US" sz="125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914400" marR="0" lvl="2" indent="0" algn="l" defTabSz="914400" rtl="0" eaLnBrk="0" fontAlgn="base" latinLnBrk="0" hangingPunct="0">
              <a:lnSpc>
                <a:spcPct val="100000"/>
              </a:lnSpc>
              <a:spcBef>
                <a:spcPct val="0"/>
              </a:spcBef>
              <a:spcAft>
                <a:spcPct val="0"/>
              </a:spcAft>
              <a:buClrTx/>
              <a:buSzTx/>
              <a:buFontTx/>
              <a:buChar char="•"/>
            </a:pPr>
            <a:r>
              <a:rPr kumimoji="0" lang="en-US" altLang="en-US" sz="125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Boopathy</a:t>
            </a:r>
            <a:r>
              <a:rPr kumimoji="0" lang="en-US" altLang="en-US" sz="125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R., &amp; </a:t>
            </a:r>
            <a:r>
              <a:rPr kumimoji="0" lang="en-US" altLang="en-US" sz="125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Tamilselvi</a:t>
            </a:r>
            <a:r>
              <a:rPr kumimoji="0" lang="en-US" altLang="en-US" sz="125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 (2020).</a:t>
            </a:r>
            <a:r>
              <a:rPr kumimoji="0" lang="en-US" altLang="en-US" sz="125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50" b="0"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An </a:t>
            </a:r>
            <a:r>
              <a:rPr kumimoji="0" lang="en-US" altLang="en-US" sz="1250" b="0" i="1"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IoT</a:t>
            </a:r>
            <a:r>
              <a:rPr kumimoji="0" lang="en-US" altLang="en-US" sz="1250" b="0"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-based smart fish farm monitoring system.</a:t>
            </a:r>
            <a:r>
              <a:rPr kumimoji="0" lang="en-US" altLang="en-US" sz="125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International Journal of Engineering Research &amp; Technology (IJERT), 9(7).</a:t>
            </a:r>
            <a:br>
              <a:rPr kumimoji="0" lang="en-US" altLang="en-US" sz="125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125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https://www.ijert.org/an-iot-based-smart-fish-farm-monitoring-system</a:t>
            </a:r>
            <a:endParaRPr kumimoji="0" lang="en-US" altLang="en-US" sz="125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914400" marR="0" lvl="2" indent="0" algn="l" defTabSz="914400" rtl="0" eaLnBrk="0" fontAlgn="base" latinLnBrk="0" hangingPunct="0">
              <a:lnSpc>
                <a:spcPct val="100000"/>
              </a:lnSpc>
              <a:spcBef>
                <a:spcPct val="0"/>
              </a:spcBef>
              <a:spcAft>
                <a:spcPct val="0"/>
              </a:spcAft>
              <a:buClrTx/>
              <a:buSzTx/>
              <a:buFontTx/>
              <a:buChar char="•"/>
            </a:pPr>
            <a:r>
              <a:rPr kumimoji="0" lang="en-US" altLang="en-US" sz="125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Rajeswari</a:t>
            </a:r>
            <a:r>
              <a:rPr kumimoji="0" lang="en-US" altLang="en-US" sz="125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K., &amp; </a:t>
            </a:r>
            <a:r>
              <a:rPr kumimoji="0" lang="en-US" altLang="en-US" sz="125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Abinaya</a:t>
            </a:r>
            <a:r>
              <a:rPr kumimoji="0" lang="en-US" altLang="en-US" sz="125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G. (2020).</a:t>
            </a:r>
            <a:r>
              <a:rPr kumimoji="0" lang="en-US" altLang="en-US" sz="125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50" b="0"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Smart aquaculture monitoring using </a:t>
            </a:r>
            <a:r>
              <a:rPr kumimoji="0" lang="en-US" altLang="en-US" sz="1250" b="0" i="1"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IoT</a:t>
            </a:r>
            <a:r>
              <a:rPr kumimoji="0" lang="en-US" altLang="en-US" sz="1250" b="0"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with machine learning.</a:t>
            </a:r>
            <a:r>
              <a:rPr kumimoji="0" lang="en-US" altLang="en-US" sz="125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International Journal of Scientific &amp; Technology Research, 9(3), 4202–4205.</a:t>
            </a:r>
            <a:endParaRPr kumimoji="0" lang="en-US" altLang="en-US" sz="125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914400" marR="0" lvl="2" indent="0" algn="l" defTabSz="914400" rtl="0" eaLnBrk="0" fontAlgn="base" latinLnBrk="0" hangingPunct="0">
              <a:lnSpc>
                <a:spcPct val="100000"/>
              </a:lnSpc>
              <a:spcBef>
                <a:spcPct val="0"/>
              </a:spcBef>
              <a:spcAft>
                <a:spcPct val="0"/>
              </a:spcAft>
              <a:buClrTx/>
              <a:buSzTx/>
              <a:buFontTx/>
              <a:buChar char="•"/>
            </a:pPr>
            <a:r>
              <a:rPr kumimoji="0" lang="en-US" altLang="en-US" sz="125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Wang, X., &amp; Li, J. (2020).</a:t>
            </a:r>
            <a:r>
              <a:rPr kumimoji="0" lang="en-US" altLang="en-US" sz="125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50" b="0"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Real-time water quality monitoring for aquaculture based on wireless sensor networks.</a:t>
            </a:r>
            <a:r>
              <a:rPr kumimoji="0" lang="en-US" altLang="en-US" sz="125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Sensors, 20(17), 4784.</a:t>
            </a:r>
            <a:br>
              <a:rPr kumimoji="0" lang="en-US" altLang="en-US" sz="125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125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hlinkClick r:id="rId3"/>
              </a:rPr>
              <a:t>https://doi.org/10.3390/s20174784</a:t>
            </a:r>
            <a:endParaRPr kumimoji="0" lang="en-US" altLang="en-US" sz="125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914400" marR="0" lvl="2" indent="0" algn="l" defTabSz="914400" rtl="0" eaLnBrk="0" fontAlgn="base" latinLnBrk="0" hangingPunct="0">
              <a:lnSpc>
                <a:spcPct val="100000"/>
              </a:lnSpc>
              <a:spcBef>
                <a:spcPct val="0"/>
              </a:spcBef>
              <a:spcAft>
                <a:spcPct val="0"/>
              </a:spcAft>
              <a:buClrTx/>
              <a:buSzTx/>
              <a:buFontTx/>
              <a:buChar char="•"/>
            </a:pPr>
            <a:r>
              <a:rPr lang="en-US" altLang="en-US" sz="1250" dirty="0">
                <a:latin typeface="Times New Roman" panose="02020603050405020304" pitchFamily="18" charset="0"/>
                <a:cs typeface="Times New Roman" panose="02020603050405020304" pitchFamily="18" charset="0"/>
                <a:sym typeface="+mn-ea"/>
              </a:rPr>
              <a:t>FAO (2021). The State of World Fisheries and Aquaculture.</a:t>
            </a:r>
            <a:br>
              <a:rPr lang="en-US" altLang="en-US" sz="1250" dirty="0">
                <a:latin typeface="Times New Roman" panose="02020603050405020304" pitchFamily="18" charset="0"/>
                <a:cs typeface="Times New Roman" panose="02020603050405020304" pitchFamily="18" charset="0"/>
                <a:sym typeface="+mn-ea"/>
              </a:rPr>
            </a:br>
            <a:r>
              <a:rPr lang="en-US" altLang="en-US" sz="1250" dirty="0">
                <a:latin typeface="Times New Roman" panose="02020603050405020304" pitchFamily="18" charset="0"/>
                <a:cs typeface="Times New Roman" panose="02020603050405020304" pitchFamily="18" charset="0"/>
                <a:sym typeface="+mn-ea"/>
                <a:hlinkClick r:id="rId4"/>
              </a:rPr>
              <a:t>https://www.fao.org/3/ca9229en/ca9229en.pdf</a:t>
            </a:r>
            <a:endParaRPr lang="en-US" altLang="en-US" sz="1250" dirty="0">
              <a:latin typeface="Times New Roman" panose="02020603050405020304" pitchFamily="18" charset="0"/>
              <a:cs typeface="Times New Roman" panose="02020603050405020304" pitchFamily="18" charset="0"/>
            </a:endParaRPr>
          </a:p>
          <a:p>
            <a:pPr marL="914400" marR="0" lvl="2" indent="0" algn="l" defTabSz="914400" rtl="0" eaLnBrk="0" fontAlgn="base" latinLnBrk="0" hangingPunct="0">
              <a:lnSpc>
                <a:spcPct val="100000"/>
              </a:lnSpc>
              <a:spcBef>
                <a:spcPct val="0"/>
              </a:spcBef>
              <a:spcAft>
                <a:spcPct val="0"/>
              </a:spcAft>
              <a:buClrTx/>
              <a:buSzTx/>
              <a:buFontTx/>
              <a:buChar char="•"/>
            </a:pPr>
            <a:r>
              <a:rPr lang="en-US" altLang="en-US" sz="1250" dirty="0">
                <a:latin typeface="Times New Roman" panose="02020603050405020304" pitchFamily="18" charset="0"/>
                <a:cs typeface="Times New Roman" panose="02020603050405020304" pitchFamily="18" charset="0"/>
                <a:sym typeface="+mn-ea"/>
              </a:rPr>
              <a:t>IBM Research (2020). AI and </a:t>
            </a:r>
            <a:r>
              <a:rPr lang="en-US" altLang="en-US" sz="1250" dirty="0" err="1">
                <a:latin typeface="Times New Roman" panose="02020603050405020304" pitchFamily="18" charset="0"/>
                <a:cs typeface="Times New Roman" panose="02020603050405020304" pitchFamily="18" charset="0"/>
                <a:sym typeface="+mn-ea"/>
              </a:rPr>
              <a:t>IoT</a:t>
            </a:r>
            <a:r>
              <a:rPr lang="en-US" altLang="en-US" sz="1250" dirty="0">
                <a:latin typeface="Times New Roman" panose="02020603050405020304" pitchFamily="18" charset="0"/>
                <a:cs typeface="Times New Roman" panose="02020603050405020304" pitchFamily="18" charset="0"/>
                <a:sym typeface="+mn-ea"/>
              </a:rPr>
              <a:t> for Smart Aquaculture.</a:t>
            </a:r>
            <a:br>
              <a:rPr lang="en-US" altLang="en-US" sz="1250" dirty="0">
                <a:latin typeface="Times New Roman" panose="02020603050405020304" pitchFamily="18" charset="0"/>
                <a:cs typeface="Times New Roman" panose="02020603050405020304" pitchFamily="18" charset="0"/>
                <a:sym typeface="+mn-ea"/>
              </a:rPr>
            </a:br>
            <a:r>
              <a:rPr lang="en-US" altLang="en-US" sz="1250" dirty="0">
                <a:latin typeface="Times New Roman" panose="02020603050405020304" pitchFamily="18" charset="0"/>
                <a:cs typeface="Times New Roman" panose="02020603050405020304" pitchFamily="18" charset="0"/>
                <a:sym typeface="+mn-ea"/>
                <a:hlinkClick r:id="rId5"/>
              </a:rPr>
              <a:t>https://research.ibm.com</a:t>
            </a:r>
            <a:endParaRPr lang="en-US" altLang="en-US" sz="1250" dirty="0">
              <a:latin typeface="Times New Roman" panose="02020603050405020304" pitchFamily="18" charset="0"/>
              <a:cs typeface="Times New Roman" panose="02020603050405020304" pitchFamily="18" charset="0"/>
            </a:endParaRPr>
          </a:p>
          <a:p>
            <a:pPr marL="914400" marR="0" lvl="2" indent="0" algn="l" defTabSz="914400" rtl="0" eaLnBrk="0" fontAlgn="base" latinLnBrk="0" hangingPunct="0">
              <a:lnSpc>
                <a:spcPct val="100000"/>
              </a:lnSpc>
              <a:spcBef>
                <a:spcPct val="0"/>
              </a:spcBef>
              <a:spcAft>
                <a:spcPct val="0"/>
              </a:spcAft>
              <a:buClrTx/>
              <a:buSzTx/>
              <a:buFontTx/>
              <a:buNone/>
            </a:pPr>
            <a:endParaRPr lang="en-US" altLang="en-US" sz="1250" b="1" dirty="0">
              <a:latin typeface="Times New Roman" panose="02020603050405020304" pitchFamily="18" charset="0"/>
              <a:cs typeface="Times New Roman" panose="02020603050405020304" pitchFamily="18" charset="0"/>
            </a:endParaRPr>
          </a:p>
          <a:p>
            <a:pPr marL="914400" marR="0" lvl="2" indent="0" algn="l" defTabSz="914400" rtl="0" eaLnBrk="0" fontAlgn="base" latinLnBrk="0" hangingPunct="0">
              <a:lnSpc>
                <a:spcPct val="100000"/>
              </a:lnSpc>
              <a:spcBef>
                <a:spcPct val="0"/>
              </a:spcBef>
              <a:spcAft>
                <a:spcPct val="0"/>
              </a:spcAft>
              <a:buClrTx/>
              <a:buSzTx/>
              <a:buFontTx/>
              <a:buChar char="•"/>
            </a:pPr>
            <a:endParaRPr kumimoji="0" lang="en-US" altLang="en-US" sz="125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smtClean="0">
                <a:latin typeface="Times New Roman" panose="02020603050405020304" pitchFamily="18" charset="0"/>
                <a:cs typeface="Times New Roman" panose="02020603050405020304" pitchFamily="18" charset="0"/>
              </a:rPr>
              <a:t>C</a:t>
            </a:r>
            <a:r>
              <a:rPr lang="en-US" altLang="en-IN" sz="3200" dirty="0" smtClean="0">
                <a:latin typeface="Times New Roman" panose="02020603050405020304" pitchFamily="18" charset="0"/>
                <a:cs typeface="Times New Roman" panose="02020603050405020304" pitchFamily="18" charset="0"/>
              </a:rPr>
              <a:t>ode Implementation</a:t>
            </a:r>
            <a:r>
              <a:rPr lang="en-IN" sz="3200" dirty="0" smtClean="0">
                <a:latin typeface="Times New Roman" panose="02020603050405020304" pitchFamily="18" charset="0"/>
                <a:cs typeface="Times New Roman" panose="02020603050405020304" pitchFamily="18" charset="0"/>
              </a:rPr>
              <a:t> &amp; O</a:t>
            </a:r>
            <a:r>
              <a:rPr lang="en-US" altLang="en-IN" sz="3200" dirty="0" smtClean="0">
                <a:latin typeface="Times New Roman" panose="02020603050405020304" pitchFamily="18" charset="0"/>
                <a:cs typeface="Times New Roman" panose="02020603050405020304" pitchFamily="18" charset="0"/>
              </a:rPr>
              <a:t>utput</a:t>
            </a:r>
            <a:endParaRPr lang="en-US" altLang="en-IN" sz="3200" dirty="0" smtClean="0">
              <a:latin typeface="Times New Roman" panose="02020603050405020304" pitchFamily="18" charset="0"/>
              <a:cs typeface="Times New Roman" panose="02020603050405020304" pitchFamily="18" charset="0"/>
            </a:endParaRPr>
          </a:p>
        </p:txBody>
      </p:sp>
      <p:pic>
        <p:nvPicPr>
          <p:cNvPr id="3" name="Picture 2"/>
          <p:cNvPicPr/>
          <p:nvPr/>
        </p:nvPicPr>
        <p:blipFill>
          <a:blip r:embed="rId1"/>
          <a:stretch>
            <a:fillRect/>
          </a:stretch>
        </p:blipFill>
        <p:spPr>
          <a:xfrm>
            <a:off x="0" y="2042160"/>
            <a:ext cx="12192000" cy="48158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 name="Picture 2"/>
          <p:cNvPicPr>
            <a:picLocks noChangeAspect="1"/>
          </p:cNvPicPr>
          <p:nvPr/>
        </p:nvPicPr>
        <p:blipFill>
          <a:blip r:embed="rId1"/>
          <a:stretch>
            <a:fillRect/>
          </a:stretch>
        </p:blipFill>
        <p:spPr>
          <a:xfrm>
            <a:off x="107419" y="233680"/>
            <a:ext cx="11956217" cy="65532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 name="Picture 2"/>
          <p:cNvPicPr>
            <a:picLocks noChangeAspect="1"/>
          </p:cNvPicPr>
          <p:nvPr/>
        </p:nvPicPr>
        <p:blipFill>
          <a:blip r:embed="rId1"/>
          <a:stretch>
            <a:fillRect/>
          </a:stretch>
        </p:blipFill>
        <p:spPr>
          <a:xfrm>
            <a:off x="81280" y="162560"/>
            <a:ext cx="12040698" cy="66243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3"/>
          <p:cNvSpPr txBox="1">
            <a:spLocks noGrp="1"/>
          </p:cNvSpPr>
          <p:nvPr>
            <p:ph type="title"/>
          </p:nvPr>
        </p:nvSpPr>
        <p:spPr>
          <a:xfrm>
            <a:off x="-241462" y="2636844"/>
            <a:ext cx="12433462" cy="318483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sz="11500" b="1" dirty="0">
                <a:solidFill>
                  <a:schemeClr val="dk1"/>
                </a:solidFill>
                <a:latin typeface="Vivaldi" panose="03020602050506090804" pitchFamily="66" charset="0"/>
                <a:ea typeface="Calibri" panose="020F0502020204030204"/>
                <a:cs typeface="Calibri" panose="020F0502020204030204"/>
                <a:sym typeface="Calibri" panose="020F0502020204030204"/>
              </a:rPr>
              <a:t>Thank You!</a:t>
            </a:r>
            <a:endParaRPr sz="11500" b="1" dirty="0">
              <a:latin typeface="Vivaldi" panose="03020602050506090804"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
          <p:cNvSpPr txBox="1">
            <a:spLocks noGrp="1"/>
          </p:cNvSpPr>
          <p:nvPr>
            <p:ph type="title"/>
          </p:nvPr>
        </p:nvSpPr>
        <p:spPr>
          <a:xfrm>
            <a:off x="609600" y="854110"/>
            <a:ext cx="10972800" cy="56352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panose="020F0502020204030204"/>
              <a:buNone/>
            </a:pPr>
            <a:r>
              <a:rPr lang="en-US" sz="3200" dirty="0">
                <a:latin typeface="Times New Roman" panose="02020603050405020304" pitchFamily="18" charset="0"/>
                <a:ea typeface="+mn-ea"/>
                <a:cs typeface="Times New Roman" panose="02020603050405020304" pitchFamily="18" charset="0"/>
                <a:sym typeface="Calibri" panose="020F0502020204030204"/>
              </a:rPr>
              <a:t>Introduction</a:t>
            </a:r>
            <a:endParaRPr sz="2400" dirty="0">
              <a:latin typeface="Times New Roman" panose="02020603050405020304" pitchFamily="18" charset="0"/>
              <a:ea typeface="+mn-ea"/>
              <a:cs typeface="Times New Roman" panose="02020603050405020304" pitchFamily="18" charset="0"/>
            </a:endParaRPr>
          </a:p>
        </p:txBody>
      </p:sp>
      <p:sp>
        <p:nvSpPr>
          <p:cNvPr id="70" name="Google Shape;70;p2"/>
          <p:cNvSpPr txBox="1">
            <a:spLocks noGrp="1"/>
          </p:cNvSpPr>
          <p:nvPr>
            <p:ph idx="1"/>
          </p:nvPr>
        </p:nvSpPr>
        <p:spPr>
          <a:xfrm>
            <a:off x="609600" y="1285475"/>
            <a:ext cx="10593000" cy="4526100"/>
          </a:xfrm>
          <a:prstGeom prst="rect">
            <a:avLst/>
          </a:prstGeom>
          <a:noFill/>
          <a:ln>
            <a:noFill/>
          </a:ln>
        </p:spPr>
        <p:txBody>
          <a:bodyPr spcFirstLastPara="1" wrap="square" lIns="91425" tIns="45700" rIns="91425" bIns="45700" anchor="t" anchorCtr="0">
            <a:noAutofit/>
          </a:bodyPr>
          <a:lstStyle/>
          <a:p>
            <a:pPr marL="0" lvl="0" indent="0" algn="ctr" rtl="0">
              <a:spcBef>
                <a:spcPts val="1200"/>
              </a:spcBef>
              <a:spcAft>
                <a:spcPts val="0"/>
              </a:spcAft>
              <a:buNone/>
            </a:pPr>
            <a:r>
              <a:rPr lang="en-US" sz="2300" dirty="0">
                <a:solidFill>
                  <a:schemeClr val="dk1"/>
                </a:solidFill>
              </a:rPr>
              <a:t> </a:t>
            </a:r>
            <a:endParaRPr sz="2300" dirty="0">
              <a:solidFill>
                <a:schemeClr val="dk1"/>
              </a:solidFill>
            </a:endParaRPr>
          </a:p>
          <a:p>
            <a:pPr marL="0" lvl="0" indent="0" algn="ctr" rtl="0">
              <a:spcBef>
                <a:spcPts val="1200"/>
              </a:spcBef>
              <a:spcAft>
                <a:spcPts val="1200"/>
              </a:spcAft>
              <a:buNone/>
            </a:pPr>
            <a:endParaRPr sz="2300" dirty="0">
              <a:solidFill>
                <a:schemeClr val="dk1"/>
              </a:solidFill>
            </a:endParaRPr>
          </a:p>
        </p:txBody>
      </p:sp>
      <p:sp>
        <p:nvSpPr>
          <p:cNvPr id="3" name="Rectangle 2"/>
          <p:cNvSpPr>
            <a:spLocks noChangeArrowheads="1"/>
          </p:cNvSpPr>
          <p:nvPr/>
        </p:nvSpPr>
        <p:spPr bwMode="auto">
          <a:xfrm>
            <a:off x="883921" y="2508643"/>
            <a:ext cx="432816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lvl="0" defTabSz="914400" eaLnBrk="0" fontAlgn="base" hangingPunct="0">
              <a:spcBef>
                <a:spcPct val="0"/>
              </a:spcBef>
              <a:spcAft>
                <a:spcPct val="0"/>
              </a:spcAft>
            </a:pPr>
            <a:r>
              <a:rPr lang="en-US" sz="2400" dirty="0"/>
              <a:t>An </a:t>
            </a:r>
            <a:r>
              <a:rPr lang="en-US" sz="2400" dirty="0" err="1"/>
              <a:t>IoT</a:t>
            </a:r>
            <a:r>
              <a:rPr lang="en-US" sz="2400" dirty="0"/>
              <a:t>-based aquaculture system uses smart sensors to monitor water quality in real time, ensuring healthy conditions for aquatic life. It enables remote monitoring, timely alerts, and improves efficiency in fish farming.</a:t>
            </a: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5614035" y="2123440"/>
            <a:ext cx="6226902" cy="4409439"/>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3"/>
          <p:cNvSpPr txBox="1">
            <a:spLocks noGrp="1"/>
          </p:cNvSpPr>
          <p:nvPr>
            <p:ph type="title"/>
          </p:nvPr>
        </p:nvSpPr>
        <p:spPr>
          <a:xfrm>
            <a:off x="328295" y="450215"/>
            <a:ext cx="10516437" cy="158425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sz="3200" dirty="0">
                <a:latin typeface="Times New Roman" panose="02020603050405020304" pitchFamily="18" charset="0"/>
                <a:ea typeface="+mn-ea"/>
                <a:cs typeface="Times New Roman" panose="02020603050405020304" pitchFamily="18" charset="0"/>
                <a:sym typeface="Calibri" panose="020F0502020204030204"/>
              </a:rPr>
              <a:t>Objectives</a:t>
            </a:r>
            <a:endParaRPr sz="3200" dirty="0">
              <a:latin typeface="Times New Roman" panose="02020603050405020304" pitchFamily="18" charset="0"/>
              <a:ea typeface="+mn-ea"/>
              <a:cs typeface="Times New Roman" panose="02020603050405020304" pitchFamily="18" charset="0"/>
            </a:endParaRPr>
          </a:p>
        </p:txBody>
      </p:sp>
      <p:sp>
        <p:nvSpPr>
          <p:cNvPr id="10" name="Rectangle 3"/>
          <p:cNvSpPr>
            <a:spLocks noGrp="1" noChangeArrowheads="1"/>
          </p:cNvSpPr>
          <p:nvPr>
            <p:ph idx="1"/>
          </p:nvPr>
        </p:nvSpPr>
        <p:spPr bwMode="auto">
          <a:xfrm>
            <a:off x="581192" y="2034489"/>
            <a:ext cx="1019285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800" b="1" i="0" u="none" strike="noStrike" cap="none" normalizeH="0" baseline="0" dirty="0" smtClean="0">
                <a:ln>
                  <a:noFill/>
                </a:ln>
                <a:effectLst/>
                <a:latin typeface="Times New Roman" panose="02020603050405020304" pitchFamily="18" charset="0"/>
                <a:cs typeface="Times New Roman" panose="02020603050405020304" pitchFamily="18" charset="0"/>
              </a:rPr>
              <a:t>Monitor</a:t>
            </a:r>
            <a:r>
              <a:rPr kumimoji="0" lang="en-US" altLang="en-US" sz="2800" b="0" i="0" u="none" strike="noStrike" cap="none" normalizeH="0" baseline="0" dirty="0" smtClean="0">
                <a:ln>
                  <a:noFill/>
                </a:ln>
                <a:effectLst/>
                <a:latin typeface="Times New Roman" panose="02020603050405020304" pitchFamily="18" charset="0"/>
                <a:cs typeface="Times New Roman" panose="02020603050405020304" pitchFamily="18" charset="0"/>
              </a:rPr>
              <a:t> Water Parameters (Temperature, </a:t>
            </a:r>
            <a:r>
              <a:rPr kumimoji="0" lang="en-US" altLang="en-US" sz="2800" b="0" i="0" u="none" strike="noStrike" cap="none" normalizeH="0" baseline="0" dirty="0" err="1" smtClean="0">
                <a:ln>
                  <a:noFill/>
                </a:ln>
                <a:effectLst/>
                <a:latin typeface="Times New Roman" panose="02020603050405020304" pitchFamily="18" charset="0"/>
                <a:cs typeface="Times New Roman" panose="02020603050405020304" pitchFamily="18" charset="0"/>
              </a:rPr>
              <a:t>Ph</a:t>
            </a:r>
            <a:r>
              <a:rPr kumimoji="0" lang="en-US" altLang="en-US" sz="2800" b="0" i="0" u="none" strike="noStrike" cap="none" normalizeH="0" baseline="0" dirty="0" smtClean="0">
                <a:ln>
                  <a:noFill/>
                </a:ln>
                <a:effectLst/>
                <a:latin typeface="Times New Roman" panose="02020603050405020304" pitchFamily="18" charset="0"/>
                <a:cs typeface="Times New Roman" panose="02020603050405020304" pitchFamily="18" charset="0"/>
              </a:rPr>
              <a:t>, Oxygen) In Real-time.</a:t>
            </a:r>
            <a:endParaRPr kumimoji="0" lang="en-US" altLang="en-US" sz="28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800" b="1" i="0" u="none" strike="noStrike" cap="none" normalizeH="0" baseline="0" dirty="0" smtClean="0">
                <a:ln>
                  <a:noFill/>
                </a:ln>
                <a:effectLst/>
                <a:latin typeface="Times New Roman" panose="02020603050405020304" pitchFamily="18" charset="0"/>
                <a:cs typeface="Times New Roman" panose="02020603050405020304" pitchFamily="18" charset="0"/>
              </a:rPr>
              <a:t>Log</a:t>
            </a:r>
            <a:r>
              <a:rPr kumimoji="0" lang="en-US" altLang="en-US" sz="2800" b="0" i="0" u="none" strike="noStrike" cap="none" normalizeH="0" baseline="0" dirty="0" smtClean="0">
                <a:ln>
                  <a:noFill/>
                </a:ln>
                <a:effectLst/>
                <a:latin typeface="Times New Roman" panose="02020603050405020304" pitchFamily="18" charset="0"/>
                <a:cs typeface="Times New Roman" panose="02020603050405020304" pitchFamily="18" charset="0"/>
              </a:rPr>
              <a:t> Data For Analysis And Trends.</a:t>
            </a:r>
            <a:endParaRPr kumimoji="0" lang="en-US" altLang="en-US" sz="28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800" b="1" i="0" u="none" strike="noStrike" cap="none" normalizeH="0" baseline="0" dirty="0" smtClean="0">
                <a:ln>
                  <a:noFill/>
                </a:ln>
                <a:effectLst/>
                <a:latin typeface="Times New Roman" panose="02020603050405020304" pitchFamily="18" charset="0"/>
                <a:cs typeface="Times New Roman" panose="02020603050405020304" pitchFamily="18" charset="0"/>
              </a:rPr>
              <a:t>Access</a:t>
            </a:r>
            <a:r>
              <a:rPr kumimoji="0" lang="en-US" altLang="en-US" sz="2800" b="0" i="0" u="none" strike="noStrike" cap="none" normalizeH="0" baseline="0" dirty="0" smtClean="0">
                <a:ln>
                  <a:noFill/>
                </a:ln>
                <a:effectLst/>
                <a:latin typeface="Times New Roman" panose="02020603050405020304" pitchFamily="18" charset="0"/>
                <a:cs typeface="Times New Roman" panose="02020603050405020304" pitchFamily="18" charset="0"/>
              </a:rPr>
              <a:t> System Remotely Via Web/Mobile.</a:t>
            </a:r>
            <a:endParaRPr kumimoji="0" lang="en-US" altLang="en-US" sz="28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800" b="1" i="0" u="none" strike="noStrike" cap="none" normalizeH="0" baseline="0" dirty="0" smtClean="0">
                <a:ln>
                  <a:noFill/>
                </a:ln>
                <a:effectLst/>
                <a:latin typeface="Times New Roman" panose="02020603050405020304" pitchFamily="18" charset="0"/>
                <a:cs typeface="Times New Roman" panose="02020603050405020304" pitchFamily="18" charset="0"/>
              </a:rPr>
              <a:t>Alert</a:t>
            </a:r>
            <a:r>
              <a:rPr kumimoji="0" lang="en-US" altLang="en-US" sz="2800" b="0" i="0" u="none" strike="noStrike" cap="none" normalizeH="0" baseline="0" dirty="0" smtClean="0">
                <a:ln>
                  <a:noFill/>
                </a:ln>
                <a:effectLst/>
                <a:latin typeface="Times New Roman" panose="02020603050405020304" pitchFamily="18" charset="0"/>
                <a:cs typeface="Times New Roman" panose="02020603050405020304" pitchFamily="18" charset="0"/>
              </a:rPr>
              <a:t> Users To Abnormal Conditions.</a:t>
            </a:r>
            <a:endParaRPr kumimoji="0" lang="en-US" altLang="en-US" sz="28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800" b="1" i="0" u="none" strike="noStrike" cap="none" normalizeH="0" baseline="0" dirty="0" smtClean="0">
                <a:ln>
                  <a:noFill/>
                </a:ln>
                <a:effectLst/>
                <a:latin typeface="Times New Roman" panose="02020603050405020304" pitchFamily="18" charset="0"/>
                <a:cs typeface="Times New Roman" panose="02020603050405020304" pitchFamily="18" charset="0"/>
              </a:rPr>
              <a:t>Automate</a:t>
            </a:r>
            <a:r>
              <a:rPr kumimoji="0" lang="en-US" altLang="en-US" sz="2800" b="0" i="0" u="none" strike="noStrike" cap="none" normalizeH="0" baseline="0" dirty="0" smtClean="0">
                <a:ln>
                  <a:noFill/>
                </a:ln>
                <a:effectLst/>
                <a:latin typeface="Times New Roman" panose="02020603050405020304" pitchFamily="18" charset="0"/>
                <a:cs typeface="Times New Roman" panose="02020603050405020304" pitchFamily="18" charset="0"/>
              </a:rPr>
              <a:t> Feeding And Aeration.</a:t>
            </a:r>
            <a:endParaRPr kumimoji="0" lang="en-US" altLang="en-US" sz="28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800" b="1" i="0" u="none" strike="noStrike" cap="none" normalizeH="0" baseline="0" dirty="0" smtClean="0">
                <a:ln>
                  <a:noFill/>
                </a:ln>
                <a:effectLst/>
                <a:latin typeface="Times New Roman" panose="02020603050405020304" pitchFamily="18" charset="0"/>
                <a:cs typeface="Times New Roman" panose="02020603050405020304" pitchFamily="18" charset="0"/>
              </a:rPr>
              <a:t>Boost</a:t>
            </a:r>
            <a:r>
              <a:rPr kumimoji="0" lang="en-US" altLang="en-US" sz="2800" b="0" i="0" u="none" strike="noStrike" cap="none" normalizeH="0" baseline="0" dirty="0" smtClean="0">
                <a:ln>
                  <a:noFill/>
                </a:ln>
                <a:effectLst/>
                <a:latin typeface="Times New Roman" panose="02020603050405020304" pitchFamily="18" charset="0"/>
                <a:cs typeface="Times New Roman" panose="02020603050405020304" pitchFamily="18" charset="0"/>
              </a:rPr>
              <a:t> Fish Health And Farm Yield.</a:t>
            </a:r>
            <a:endParaRPr kumimoji="0" lang="en-US" altLang="en-US" sz="2800" b="0" i="0" u="none" strike="noStrike" cap="none" normalizeH="0" baseline="0" dirty="0" smtClean="0">
              <a:ln>
                <a:noFill/>
              </a:ln>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sz="3200" dirty="0">
                <a:latin typeface="Baskerville Old Face" panose="02020602080505020303" pitchFamily="18" charset="0"/>
                <a:ea typeface="Calibri" panose="020F0502020204030204"/>
                <a:cs typeface="Calibri" panose="020F0502020204030204"/>
                <a:sym typeface="Calibri" panose="020F0502020204030204"/>
              </a:rPr>
              <a:t>Literature Review / Background</a:t>
            </a:r>
            <a:endParaRPr sz="3200" dirty="0">
              <a:latin typeface="Baskerville Old Face" panose="02020602080505020303" pitchFamily="18" charset="0"/>
            </a:endParaRPr>
          </a:p>
        </p:txBody>
      </p:sp>
      <p:sp>
        <p:nvSpPr>
          <p:cNvPr id="87" name="Google Shape;87;p4"/>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95000"/>
              </a:lnSpc>
              <a:spcBef>
                <a:spcPts val="1200"/>
              </a:spcBef>
              <a:spcAft>
                <a:spcPts val="0"/>
              </a:spcAft>
              <a:buSzPts val="852"/>
              <a:buNone/>
            </a:pPr>
            <a:endParaRPr sz="2580" dirty="0">
              <a:solidFill>
                <a:schemeClr val="dk1"/>
              </a:solidFill>
              <a:latin typeface="Calibri" panose="020F0502020204030204"/>
              <a:ea typeface="Calibri" panose="020F0502020204030204"/>
              <a:cs typeface="Calibri" panose="020F0502020204030204"/>
              <a:sym typeface="Calibri" panose="020F0502020204030204"/>
            </a:endParaRPr>
          </a:p>
          <a:p>
            <a:pPr marL="342900" lvl="0" indent="0" algn="l" rtl="0">
              <a:lnSpc>
                <a:spcPct val="95000"/>
              </a:lnSpc>
              <a:spcBef>
                <a:spcPts val="1200"/>
              </a:spcBef>
              <a:spcAft>
                <a:spcPts val="1600"/>
              </a:spcAft>
              <a:buSzPts val="852"/>
              <a:buNone/>
            </a:pPr>
            <a:endParaRPr sz="268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 name="Rectangle 2"/>
          <p:cNvSpPr>
            <a:spLocks noChangeArrowheads="1"/>
          </p:cNvSpPr>
          <p:nvPr/>
        </p:nvSpPr>
        <p:spPr bwMode="auto">
          <a:xfrm>
            <a:off x="781665" y="1145721"/>
            <a:ext cx="8987486"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50000"/>
              </a:lnSpc>
              <a:spcBef>
                <a:spcPct val="0"/>
              </a:spcBef>
              <a:spcAft>
                <a:spcPct val="0"/>
              </a:spcAft>
              <a:buClrTx/>
              <a:buSzTx/>
            </a:pPr>
            <a:endParaRPr kumimoji="0" lang="en-US"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pPr>
            <a:endParaRPr lang="en-US" alt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Manual monitoring in traditional aquaculture is slow and error-prone.</a:t>
            </a:r>
            <a:endParaRPr kumimoji="0" lang="en-US"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Water quality directly affects fish health and growth.</a:t>
            </a:r>
            <a:endParaRPr kumimoji="0" lang="en-US"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400" b="0" i="0" u="none" strike="noStrike" cap="none" normalizeH="0" baseline="0" dirty="0" err="1" smtClean="0">
                <a:ln>
                  <a:noFill/>
                </a:ln>
                <a:effectLst/>
                <a:latin typeface="Times New Roman" panose="02020603050405020304" pitchFamily="18" charset="0"/>
                <a:cs typeface="Times New Roman" panose="02020603050405020304" pitchFamily="18" charset="0"/>
              </a:rPr>
              <a:t>IoT</a:t>
            </a:r>
            <a:r>
              <a:rPr kumimoji="0" lang="en-US"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 enables real-time sensing, data collection, and control.</a:t>
            </a:r>
            <a:endParaRPr kumimoji="0" lang="en-US"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WSN transmits sensor data to central systems.</a:t>
            </a:r>
            <a:endParaRPr kumimoji="0" lang="en-US"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Studies show </a:t>
            </a:r>
            <a:r>
              <a:rPr kumimoji="0" lang="en-US" altLang="en-US" sz="2400" b="0" i="0" u="none" strike="noStrike" cap="none" normalizeH="0" baseline="0" dirty="0" err="1" smtClean="0">
                <a:ln>
                  <a:noFill/>
                </a:ln>
                <a:effectLst/>
                <a:latin typeface="Times New Roman" panose="02020603050405020304" pitchFamily="18" charset="0"/>
                <a:cs typeface="Times New Roman" panose="02020603050405020304" pitchFamily="18" charset="0"/>
              </a:rPr>
              <a:t>IoT</a:t>
            </a:r>
            <a:r>
              <a:rPr kumimoji="0" lang="en-US"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 improves fish survival and yield.</a:t>
            </a:r>
            <a:endParaRPr kumimoji="0" lang="en-US"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Cloud/mobile access supports remote monitoring and alerts.</a:t>
            </a:r>
            <a:endParaRPr kumimoji="0" lang="en-US"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Automation reduces labor and increases efficiency.</a:t>
            </a:r>
            <a:endParaRPr kumimoji="0" lang="en-US"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5"/>
          <p:cNvSpPr txBox="1">
            <a:spLocks noGrp="1"/>
          </p:cNvSpPr>
          <p:nvPr>
            <p:ph type="title"/>
          </p:nvPr>
        </p:nvSpPr>
        <p:spPr>
          <a:xfrm>
            <a:off x="0" y="1108110"/>
            <a:ext cx="10515600" cy="49236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panose="020F0502020204030204"/>
              <a:buNone/>
            </a:pPr>
            <a:r>
              <a:rPr lang="en-US" sz="3200" dirty="0">
                <a:latin typeface="Times New Roman" panose="02020603050405020304" pitchFamily="18" charset="0"/>
                <a:ea typeface="Calibri" panose="020F0502020204030204"/>
                <a:cs typeface="Times New Roman" panose="02020603050405020304" pitchFamily="18" charset="0"/>
                <a:sym typeface="Calibri" panose="020F0502020204030204"/>
              </a:rPr>
              <a:t>Methodology</a:t>
            </a:r>
            <a:endParaRPr sz="3200" dirty="0">
              <a:latin typeface="Times New Roman" panose="02020603050405020304" pitchFamily="18" charset="0"/>
              <a:ea typeface="Calibri" panose="020F0502020204030204"/>
              <a:cs typeface="Times New Roman" panose="02020603050405020304" pitchFamily="18" charset="0"/>
            </a:endParaRPr>
          </a:p>
        </p:txBody>
      </p:sp>
      <p:sp>
        <p:nvSpPr>
          <p:cNvPr id="5" name="Rectangle 2"/>
          <p:cNvSpPr>
            <a:spLocks noGrp="1" noChangeArrowheads="1"/>
          </p:cNvSpPr>
          <p:nvPr>
            <p:ph idx="1"/>
          </p:nvPr>
        </p:nvSpPr>
        <p:spPr bwMode="auto">
          <a:xfrm>
            <a:off x="581192" y="1970851"/>
            <a:ext cx="844397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400" b="1" i="0" u="none" strike="noStrike" cap="none" normalizeH="0" baseline="0" dirty="0" smtClean="0">
                <a:ln>
                  <a:noFill/>
                </a:ln>
                <a:effectLst/>
                <a:latin typeface="Times New Roman" panose="02020603050405020304" pitchFamily="18" charset="0"/>
                <a:cs typeface="Times New Roman" panose="02020603050405020304" pitchFamily="18" charset="0"/>
              </a:rPr>
              <a:t>Deploy Sensors</a:t>
            </a:r>
            <a:r>
              <a:rPr kumimoji="0" lang="en-US"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 Place pH, temperature, and DO sensors in water.</a:t>
            </a:r>
            <a:endParaRPr kumimoji="0" lang="en-US"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400" b="1" i="0" u="none" strike="noStrike" cap="none" normalizeH="0" baseline="0" dirty="0" smtClean="0">
                <a:ln>
                  <a:noFill/>
                </a:ln>
                <a:effectLst/>
                <a:latin typeface="Times New Roman" panose="02020603050405020304" pitchFamily="18" charset="0"/>
                <a:cs typeface="Times New Roman" panose="02020603050405020304" pitchFamily="18" charset="0"/>
              </a:rPr>
              <a:t>Collect Data</a:t>
            </a:r>
            <a:r>
              <a:rPr kumimoji="0" lang="en-US"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 Use microcontrollers (e.g., Arduino/Raspberry Pi).</a:t>
            </a:r>
            <a:endParaRPr kumimoji="0" lang="en-US"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400" b="1" i="0" u="none" strike="noStrike" cap="none" normalizeH="0" baseline="0" dirty="0" smtClean="0">
                <a:ln>
                  <a:noFill/>
                </a:ln>
                <a:effectLst/>
                <a:latin typeface="Times New Roman" panose="02020603050405020304" pitchFamily="18" charset="0"/>
                <a:cs typeface="Times New Roman" panose="02020603050405020304" pitchFamily="18" charset="0"/>
              </a:rPr>
              <a:t>Transmit Data</a:t>
            </a:r>
            <a:r>
              <a:rPr kumimoji="0" lang="en-US"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 Send to cloud via Wi-Fi/GSM.</a:t>
            </a:r>
            <a:endParaRPr kumimoji="0" lang="en-US"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400" b="1" i="0" u="none" strike="noStrike" cap="none" normalizeH="0" baseline="0" dirty="0" smtClean="0">
                <a:ln>
                  <a:noFill/>
                </a:ln>
                <a:effectLst/>
                <a:latin typeface="Times New Roman" panose="02020603050405020304" pitchFamily="18" charset="0"/>
                <a:cs typeface="Times New Roman" panose="02020603050405020304" pitchFamily="18" charset="0"/>
              </a:rPr>
              <a:t>Store Data</a:t>
            </a:r>
            <a:r>
              <a:rPr kumimoji="0" lang="en-US"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 Use </a:t>
            </a:r>
            <a:r>
              <a:rPr kumimoji="0" lang="en-US" altLang="en-US" sz="2400" b="0" i="0" u="none" strike="noStrike" cap="none" normalizeH="0" baseline="0" dirty="0" err="1" smtClean="0">
                <a:ln>
                  <a:noFill/>
                </a:ln>
                <a:effectLst/>
                <a:latin typeface="Times New Roman" panose="02020603050405020304" pitchFamily="18" charset="0"/>
                <a:cs typeface="Times New Roman" panose="02020603050405020304" pitchFamily="18" charset="0"/>
              </a:rPr>
              <a:t>IoT</a:t>
            </a:r>
            <a:r>
              <a:rPr kumimoji="0" lang="en-US"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 platforms like </a:t>
            </a:r>
            <a:r>
              <a:rPr kumimoji="0" lang="en-US" altLang="en-US" sz="2400" b="0" i="0" u="none" strike="noStrike" cap="none" normalizeH="0" baseline="0" dirty="0" err="1" smtClean="0">
                <a:ln>
                  <a:noFill/>
                </a:ln>
                <a:effectLst/>
                <a:latin typeface="Times New Roman" panose="02020603050405020304" pitchFamily="18" charset="0"/>
                <a:cs typeface="Times New Roman" panose="02020603050405020304" pitchFamily="18" charset="0"/>
              </a:rPr>
              <a:t>Blynk</a:t>
            </a:r>
            <a:r>
              <a:rPr kumimoji="0" lang="en-US"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 or Firebase.</a:t>
            </a:r>
            <a:endParaRPr kumimoji="0" lang="en-US"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400" b="1" i="0" u="none" strike="noStrike" cap="none" normalizeH="0" baseline="0" dirty="0" smtClean="0">
                <a:ln>
                  <a:noFill/>
                </a:ln>
                <a:effectLst/>
                <a:latin typeface="Times New Roman" panose="02020603050405020304" pitchFamily="18" charset="0"/>
                <a:cs typeface="Times New Roman" panose="02020603050405020304" pitchFamily="18" charset="0"/>
              </a:rPr>
              <a:t>Monitor Remotely</a:t>
            </a:r>
            <a:r>
              <a:rPr kumimoji="0" lang="en-US"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 View data on web or mobile app.</a:t>
            </a:r>
            <a:endParaRPr kumimoji="0" lang="en-US"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400" b="1" i="0" u="none" strike="noStrike" cap="none" normalizeH="0" baseline="0" dirty="0" smtClean="0">
                <a:ln>
                  <a:noFill/>
                </a:ln>
                <a:effectLst/>
                <a:latin typeface="Times New Roman" panose="02020603050405020304" pitchFamily="18" charset="0"/>
                <a:cs typeface="Times New Roman" panose="02020603050405020304" pitchFamily="18" charset="0"/>
              </a:rPr>
              <a:t>Send Alerts</a:t>
            </a:r>
            <a:r>
              <a:rPr kumimoji="0" lang="en-US"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 Notify users of abnormal conditions.</a:t>
            </a:r>
            <a:endParaRPr kumimoji="0" lang="en-US"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400" b="1" i="0" u="none" strike="noStrike" cap="none" normalizeH="0" baseline="0" dirty="0" smtClean="0">
                <a:ln>
                  <a:noFill/>
                </a:ln>
                <a:effectLst/>
                <a:latin typeface="Times New Roman" panose="02020603050405020304" pitchFamily="18" charset="0"/>
                <a:cs typeface="Times New Roman" panose="02020603050405020304" pitchFamily="18" charset="0"/>
              </a:rPr>
              <a:t>Automate Control</a:t>
            </a:r>
            <a:r>
              <a:rPr kumimoji="0" lang="en-US"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 Manage feeders/aerators based on data.</a:t>
            </a:r>
            <a:endParaRPr kumimoji="0" lang="en-US"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400" b="1" i="0" u="none" strike="noStrike" cap="none" normalizeH="0" baseline="0" dirty="0" smtClean="0">
                <a:ln>
                  <a:noFill/>
                </a:ln>
                <a:effectLst/>
                <a:latin typeface="Times New Roman" panose="02020603050405020304" pitchFamily="18" charset="0"/>
                <a:cs typeface="Times New Roman" panose="02020603050405020304" pitchFamily="18" charset="0"/>
              </a:rPr>
              <a:t>Analyze Trends</a:t>
            </a:r>
            <a:r>
              <a:rPr kumimoji="0" lang="en-US"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 Use past data for system optimization.</a:t>
            </a:r>
            <a:endParaRPr kumimoji="0" lang="en-US" altLang="en-US" sz="2400" b="0" i="0" u="none" strike="noStrike" cap="none" normalizeH="0" baseline="0" dirty="0" smtClean="0">
              <a:ln>
                <a:noFill/>
              </a:ln>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6"/>
          <p:cNvSpPr txBox="1">
            <a:spLocks noGrp="1"/>
          </p:cNvSpPr>
          <p:nvPr>
            <p:ph type="title"/>
          </p:nvPr>
        </p:nvSpPr>
        <p:spPr>
          <a:xfrm>
            <a:off x="-327025" y="916305"/>
            <a:ext cx="11059795" cy="77025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sz="3200" dirty="0">
                <a:latin typeface="Baskerville Old Face" panose="02020602080505020303" pitchFamily="18" charset="0"/>
                <a:ea typeface="Calibri" panose="020F0502020204030204"/>
                <a:cs typeface="Calibri" panose="020F0502020204030204"/>
                <a:sym typeface="Calibri" panose="020F0502020204030204"/>
              </a:rPr>
              <a:t>System Design / Architecture</a:t>
            </a:r>
            <a:endParaRPr sz="3200" dirty="0">
              <a:latin typeface="Baskerville Old Face" panose="02020602080505020303" pitchFamily="18" charset="0"/>
              <a:ea typeface="Calibri" panose="020F0502020204030204"/>
              <a:cs typeface="Calibri" panose="020F0502020204030204"/>
            </a:endParaRPr>
          </a:p>
        </p:txBody>
      </p:sp>
      <p:pic>
        <p:nvPicPr>
          <p:cNvPr id="4" name="Picture 3"/>
          <p:cNvPicPr>
            <a:picLocks noChangeAspect="1"/>
          </p:cNvPicPr>
          <p:nvPr/>
        </p:nvPicPr>
        <p:blipFill>
          <a:blip r:embed="rId1"/>
          <a:stretch>
            <a:fillRect/>
          </a:stretch>
        </p:blipFill>
        <p:spPr>
          <a:xfrm>
            <a:off x="0" y="2062480"/>
            <a:ext cx="12192000" cy="47040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algn="ctr">
              <a:spcBef>
                <a:spcPts val="0"/>
              </a:spcBef>
              <a:buClr>
                <a:schemeClr val="dk1"/>
              </a:buClr>
              <a:buSzPts val="4400"/>
            </a:pPr>
            <a:r>
              <a:rPr lang="en-US" dirty="0">
                <a:latin typeface="Baskerville Old Face" panose="02020602080505020303" pitchFamily="18" charset="0"/>
                <a:ea typeface="Calibri" panose="020F0502020204030204"/>
                <a:cs typeface="Calibri" panose="020F0502020204030204"/>
                <a:sym typeface="Calibri" panose="020F0502020204030204"/>
              </a:rPr>
              <a:t>Results &amp; Discussion</a:t>
            </a:r>
            <a:endParaRPr dirty="0">
              <a:latin typeface="Baskerville Old Face" panose="02020602080505020303" pitchFamily="18" charset="0"/>
              <a:ea typeface="Calibri" panose="020F0502020204030204"/>
              <a:cs typeface="Calibri" panose="020F0502020204030204"/>
            </a:endParaRPr>
          </a:p>
        </p:txBody>
      </p:sp>
      <p:sp>
        <p:nvSpPr>
          <p:cNvPr id="120" name="Google Shape;120;p8"/>
          <p:cNvSpPr txBox="1">
            <a:spLocks noGrp="1"/>
          </p:cNvSpPr>
          <p:nvPr>
            <p:ph idx="1"/>
          </p:nvPr>
        </p:nvSpPr>
        <p:spPr>
          <a:xfrm>
            <a:off x="254000" y="2334999"/>
            <a:ext cx="6241609" cy="5293006"/>
          </a:xfrm>
          <a:prstGeom prst="rect">
            <a:avLst/>
          </a:prstGeom>
          <a:noFill/>
          <a:ln>
            <a:noFill/>
          </a:ln>
        </p:spPr>
        <p:txBody>
          <a:bodyPr spcFirstLastPara="1" wrap="square" lIns="91425" tIns="45700" rIns="91425" bIns="45700" anchor="t" anchorCtr="0">
            <a:noAutofit/>
          </a:bodyPr>
          <a:lstStyle/>
          <a:p>
            <a:pPr marL="342900" indent="0">
              <a:spcBef>
                <a:spcPts val="1200"/>
              </a:spcBef>
              <a:spcAft>
                <a:spcPts val="1600"/>
              </a:spcAft>
              <a:buNone/>
            </a:pPr>
            <a:r>
              <a:rPr lang="en-US" sz="2000"/>
              <a:t>Real-time monitoring improved water quality management, significantly reducing fish mortality. </a:t>
            </a:r>
            <a:r>
              <a:rPr lang="en-US" sz="2000" dirty="0"/>
              <a:t>Automated feeding optimized feed usage, leading to lower operational costs. The integration of temperature and pH sensors provided accurate environmental data, enabling timely interventions. Additionally, fish growth tracking allowed farmers to adjust feeding schedules effectively, improving overall yields. Together, these </a:t>
            </a:r>
            <a:r>
              <a:rPr lang="en-US" sz="2000" dirty="0" err="1"/>
              <a:t>IoT</a:t>
            </a:r>
            <a:r>
              <a:rPr lang="en-US" sz="2000" dirty="0"/>
              <a:t>-based implementations enhanced productivity and promoted sustainability in aquaculture operations.</a:t>
            </a:r>
            <a:endParaRPr lang="en-US"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6663275" y="2062480"/>
            <a:ext cx="5457605" cy="471734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dirty="0">
                <a:latin typeface="Times New Roman" panose="02020603050405020304" pitchFamily="18" charset="0"/>
                <a:ea typeface="Calibri" panose="020F0502020204030204"/>
                <a:cs typeface="Times New Roman" panose="02020603050405020304" pitchFamily="18" charset="0"/>
                <a:sym typeface="Calibri" panose="020F0502020204030204"/>
              </a:rPr>
              <a:t>Implementation</a:t>
            </a:r>
            <a:endParaRPr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167319" y="2042809"/>
            <a:ext cx="184731" cy="458074"/>
          </a:xfrm>
          <a:prstGeom prst="rect">
            <a:avLst/>
          </a:prstGeom>
          <a:noFill/>
        </p:spPr>
        <p:txBody>
          <a:bodyPr wrap="none" rtlCol="0">
            <a:spAutoFit/>
          </a:bodyPr>
          <a:lstStyle/>
          <a:p>
            <a:pPr>
              <a:lnSpc>
                <a:spcPct val="150000"/>
              </a:lnSpc>
            </a:pPr>
            <a:endParaRPr lang="en-IN" dirty="0">
              <a:latin typeface="Times New Roman" panose="02020603050405020304" pitchFamily="18" charset="0"/>
              <a:cs typeface="Times New Roman" panose="02020603050405020304" pitchFamily="18" charset="0"/>
            </a:endParaRPr>
          </a:p>
        </p:txBody>
      </p:sp>
      <p:sp>
        <p:nvSpPr>
          <p:cNvPr id="2" name="Rectangle 1"/>
          <p:cNvSpPr>
            <a:spLocks noChangeArrowheads="1"/>
          </p:cNvSpPr>
          <p:nvPr/>
        </p:nvSpPr>
        <p:spPr bwMode="auto">
          <a:xfrm>
            <a:off x="581192" y="2042809"/>
            <a:ext cx="6319521" cy="4613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Microcontroller:</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Arduino/Raspberry Pi/ESP32 collects data</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Communication:</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Wi-Fi/</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LoRa</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/NB-</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IoT</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/GSM to cloud/server</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Cloud:</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Store data on AWS/Azure/Google Cloud with Firebase/MySQL/NoSQL</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Analytics:</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Anomaly detection and AI-based health monitoring</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UI:</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Mobile/web dashboard with alerts</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Sensors:</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pH, temp, DO, turbidity, ammonia, water &amp; feed levels</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Automation:</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Remote control of aerators, feeders, pumps</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Power:</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Solar/battery for off-grid use</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Security:</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Encryption and user authentication</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Maintenance:</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Sensor calibration and updates</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7254240" y="2042808"/>
            <a:ext cx="4836160" cy="472375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dirty="0" smtClean="0">
                <a:latin typeface="Times New Roman" panose="02020603050405020304" pitchFamily="18" charset="0"/>
                <a:ea typeface="Calibri" panose="020F0502020204030204"/>
                <a:cs typeface="Times New Roman" panose="02020603050405020304" pitchFamily="18" charset="0"/>
                <a:sym typeface="Calibri" panose="020F0502020204030204"/>
              </a:rPr>
              <a:t>Challenges &amp; Solutions</a:t>
            </a:r>
            <a:endParaRPr lang="en-US" dirty="0">
              <a:latin typeface="Times New Roman" panose="02020603050405020304" pitchFamily="18" charset="0"/>
              <a:ea typeface="Calibri" panose="020F0502020204030204"/>
              <a:cs typeface="Times New Roman" panose="02020603050405020304" pitchFamily="18" charset="0"/>
            </a:endParaRPr>
          </a:p>
        </p:txBody>
      </p:sp>
      <p:sp>
        <p:nvSpPr>
          <p:cNvPr id="3" name="Content Placeholder 2"/>
          <p:cNvSpPr>
            <a:spLocks noGrp="1"/>
          </p:cNvSpPr>
          <p:nvPr>
            <p:ph sz="half" idx="2"/>
          </p:nvPr>
        </p:nvSpPr>
        <p:spPr>
          <a:xfrm>
            <a:off x="6223635" y="2525395"/>
            <a:ext cx="4658360" cy="3599180"/>
          </a:xfrm>
        </p:spPr>
        <p:txBody>
          <a:bodyPr>
            <a:noAutofit/>
          </a:bodyPr>
          <a:p>
            <a:pPr marL="0" algn="l" defTabSz="457200">
              <a:lnSpc>
                <a:spcPct val="100000"/>
              </a:lnSpc>
              <a:buClrTx/>
              <a:buSzTx/>
              <a:buFontTx/>
              <a:buNone/>
            </a:pPr>
            <a:r>
              <a:rPr lang="en-IN" sz="1800" b="1" dirty="0">
                <a:latin typeface="Times New Roman" panose="02020603050405020304" pitchFamily="18" charset="0"/>
                <a:cs typeface="Times New Roman" panose="02020603050405020304" pitchFamily="18" charset="0"/>
                <a:sym typeface="+mn-ea"/>
              </a:rPr>
              <a:t>3. AI Model Development</a:t>
            </a:r>
            <a:endParaRPr lang="en-IN" sz="1800" b="1" dirty="0">
              <a:latin typeface="Times New Roman" panose="02020603050405020304" pitchFamily="18" charset="0"/>
              <a:cs typeface="Times New Roman" panose="02020603050405020304" pitchFamily="18" charset="0"/>
            </a:endParaRPr>
          </a:p>
          <a:p>
            <a:pPr marL="0" algn="l" defTabSz="457200">
              <a:lnSpc>
                <a:spcPct val="100000"/>
              </a:lnSpc>
              <a:buClrTx/>
              <a:buSzTx/>
              <a:buFontTx/>
              <a:buNone/>
            </a:pPr>
            <a:r>
              <a:rPr lang="en-IN" sz="1800" b="1" dirty="0">
                <a:latin typeface="Times New Roman" panose="02020603050405020304" pitchFamily="18" charset="0"/>
                <a:cs typeface="Times New Roman" panose="02020603050405020304" pitchFamily="18" charset="0"/>
                <a:sym typeface="+mn-ea"/>
              </a:rPr>
              <a:t>Challenge:</a:t>
            </a:r>
            <a:r>
              <a:rPr lang="en-IN" sz="1800" dirty="0">
                <a:latin typeface="Times New Roman" panose="02020603050405020304" pitchFamily="18" charset="0"/>
                <a:cs typeface="Times New Roman" panose="02020603050405020304" pitchFamily="18" charset="0"/>
                <a:sym typeface="+mn-ea"/>
              </a:rPr>
              <a:t> Lack of sufficient diverse training data</a:t>
            </a:r>
            <a:endParaRPr lang="en-IN" sz="1800" dirty="0">
              <a:latin typeface="Times New Roman" panose="02020603050405020304" pitchFamily="18" charset="0"/>
              <a:cs typeface="Times New Roman" panose="02020603050405020304" pitchFamily="18" charset="0"/>
            </a:endParaRPr>
          </a:p>
          <a:p>
            <a:pPr marL="0" algn="l" defTabSz="457200">
              <a:lnSpc>
                <a:spcPct val="100000"/>
              </a:lnSpc>
              <a:buClrTx/>
              <a:buSzTx/>
              <a:buFontTx/>
              <a:buNone/>
            </a:pPr>
            <a:r>
              <a:rPr lang="en-IN" sz="1800" b="1" dirty="0">
                <a:latin typeface="Times New Roman" panose="02020603050405020304" pitchFamily="18" charset="0"/>
                <a:cs typeface="Times New Roman" panose="02020603050405020304" pitchFamily="18" charset="0"/>
                <a:sym typeface="+mn-ea"/>
              </a:rPr>
              <a:t>Solution:</a:t>
            </a:r>
            <a:r>
              <a:rPr lang="en-IN" sz="1800" dirty="0">
                <a:latin typeface="Times New Roman" panose="02020603050405020304" pitchFamily="18" charset="0"/>
                <a:cs typeface="Times New Roman" panose="02020603050405020304" pitchFamily="18" charset="0"/>
                <a:sym typeface="+mn-ea"/>
              </a:rPr>
              <a:t> Continuous testing and validation with real data</a:t>
            </a:r>
            <a:endParaRPr lang="en-IN" sz="1800" dirty="0">
              <a:latin typeface="Times New Roman" panose="02020603050405020304" pitchFamily="18" charset="0"/>
              <a:cs typeface="Times New Roman" panose="02020603050405020304" pitchFamily="18" charset="0"/>
              <a:sym typeface="+mn-ea"/>
            </a:endParaRPr>
          </a:p>
          <a:p>
            <a:pPr marL="0" algn="l" defTabSz="457200">
              <a:lnSpc>
                <a:spcPct val="100000"/>
              </a:lnSpc>
              <a:buClrTx/>
              <a:buSzTx/>
              <a:buFontTx/>
              <a:buNone/>
            </a:pPr>
            <a:endParaRPr lang="en-IN" sz="1800" dirty="0">
              <a:latin typeface="Times New Roman" panose="02020603050405020304" pitchFamily="18" charset="0"/>
              <a:cs typeface="Times New Roman" panose="02020603050405020304" pitchFamily="18" charset="0"/>
            </a:endParaRPr>
          </a:p>
          <a:p>
            <a:pPr marL="0" algn="l" defTabSz="457200">
              <a:lnSpc>
                <a:spcPct val="100000"/>
              </a:lnSpc>
              <a:buClrTx/>
              <a:buSzTx/>
              <a:buFontTx/>
              <a:buNone/>
            </a:pPr>
            <a:r>
              <a:rPr lang="en-IN" sz="1800" b="1" dirty="0">
                <a:latin typeface="Times New Roman" panose="02020603050405020304" pitchFamily="18" charset="0"/>
                <a:cs typeface="Times New Roman" panose="02020603050405020304" pitchFamily="18" charset="0"/>
                <a:sym typeface="+mn-ea"/>
              </a:rPr>
              <a:t>4. User Interface &amp; Experience</a:t>
            </a:r>
            <a:endParaRPr lang="en-IN" sz="1800" b="1" dirty="0">
              <a:latin typeface="Times New Roman" panose="02020603050405020304" pitchFamily="18" charset="0"/>
              <a:cs typeface="Times New Roman" panose="02020603050405020304" pitchFamily="18" charset="0"/>
            </a:endParaRPr>
          </a:p>
          <a:p>
            <a:pPr marL="0" algn="l" defTabSz="457200">
              <a:lnSpc>
                <a:spcPct val="100000"/>
              </a:lnSpc>
              <a:buClrTx/>
              <a:buSzTx/>
              <a:buFontTx/>
              <a:buNone/>
            </a:pPr>
            <a:r>
              <a:rPr lang="en-IN" sz="1800" b="1" dirty="0">
                <a:latin typeface="Times New Roman" panose="02020603050405020304" pitchFamily="18" charset="0"/>
                <a:cs typeface="Times New Roman" panose="02020603050405020304" pitchFamily="18" charset="0"/>
                <a:sym typeface="+mn-ea"/>
              </a:rPr>
              <a:t>Challenge: </a:t>
            </a:r>
            <a:r>
              <a:rPr lang="en-IN" sz="1800" dirty="0">
                <a:latin typeface="Times New Roman" panose="02020603050405020304" pitchFamily="18" charset="0"/>
                <a:cs typeface="Times New Roman" panose="02020603050405020304" pitchFamily="18" charset="0"/>
                <a:sym typeface="+mn-ea"/>
              </a:rPr>
              <a:t>Designing for users with varied technical skills</a:t>
            </a:r>
            <a:endParaRPr lang="en-IN" sz="1800" dirty="0">
              <a:latin typeface="Times New Roman" panose="02020603050405020304" pitchFamily="18" charset="0"/>
              <a:cs typeface="Times New Roman" panose="02020603050405020304" pitchFamily="18" charset="0"/>
            </a:endParaRPr>
          </a:p>
          <a:p>
            <a:pPr marL="0" algn="l" defTabSz="457200">
              <a:lnSpc>
                <a:spcPct val="100000"/>
              </a:lnSpc>
              <a:buClrTx/>
              <a:buSzTx/>
              <a:buFontTx/>
              <a:buNone/>
            </a:pPr>
            <a:r>
              <a:rPr lang="en-IN" sz="1800" b="1" dirty="0">
                <a:latin typeface="Times New Roman" panose="02020603050405020304" pitchFamily="18" charset="0"/>
                <a:cs typeface="Times New Roman" panose="02020603050405020304" pitchFamily="18" charset="0"/>
                <a:sym typeface="+mn-ea"/>
              </a:rPr>
              <a:t>Solution: </a:t>
            </a:r>
            <a:r>
              <a:rPr lang="en-IN" sz="1800" dirty="0">
                <a:latin typeface="Times New Roman" panose="02020603050405020304" pitchFamily="18" charset="0"/>
                <a:cs typeface="Times New Roman" panose="02020603050405020304" pitchFamily="18" charset="0"/>
                <a:sym typeface="+mn-ea"/>
              </a:rPr>
              <a:t>Involve users in design for intuitive interface</a:t>
            </a:r>
            <a:endParaRPr lang="en-IN" sz="1800" dirty="0">
              <a:latin typeface="Times New Roman" panose="02020603050405020304" pitchFamily="18" charset="0"/>
              <a:cs typeface="Times New Roman" panose="02020603050405020304" pitchFamily="18" charset="0"/>
            </a:endParaRPr>
          </a:p>
          <a:p>
            <a:pPr marL="0" marR="0" lvl="0" algn="l" defTabSz="457200" rtl="0" latinLnBrk="0">
              <a:lnSpc>
                <a:spcPct val="100000"/>
              </a:lnSpc>
              <a:buClrTx/>
              <a:buSzTx/>
              <a:buFontTx/>
              <a:buNone/>
            </a:pPr>
            <a:endParaRPr kumimoji="0" lang="en-IN" sz="1800" b="0" i="0" u="none" strike="noStrike" cap="none" normalizeH="0" baseline="0" dirty="0">
              <a:solidFill>
                <a:schemeClr val="tx1"/>
              </a:solidFill>
              <a:latin typeface="Times New Roman" panose="02020603050405020304" pitchFamily="18" charset="0"/>
              <a:cs typeface="Times New Roman" panose="02020603050405020304" pitchFamily="18" charset="0"/>
            </a:endParaRPr>
          </a:p>
          <a:p>
            <a:endParaRPr kumimoji="0" lang="en-IN" sz="1800" b="0" i="0" u="none" strike="noStrike" cap="none" normalizeH="0" baseline="0" dirty="0">
              <a:solidFill>
                <a:schemeClr val="tx1"/>
              </a:solidFill>
              <a:latin typeface="Times New Roman" panose="02020603050405020304" pitchFamily="18" charset="0"/>
              <a:cs typeface="Times New Roman" panose="02020603050405020304" pitchFamily="18" charset="0"/>
            </a:endParaRPr>
          </a:p>
        </p:txBody>
      </p:sp>
      <p:sp>
        <p:nvSpPr>
          <p:cNvPr id="4" name="Text Box 3"/>
          <p:cNvSpPr txBox="1"/>
          <p:nvPr/>
        </p:nvSpPr>
        <p:spPr>
          <a:xfrm>
            <a:off x="948055" y="2525395"/>
            <a:ext cx="4064000" cy="4092575"/>
          </a:xfrm>
          <a:prstGeom prst="rect">
            <a:avLst/>
          </a:prstGeom>
          <a:noFill/>
        </p:spPr>
        <p:txBody>
          <a:bodyPr wrap="square" rtlCol="0">
            <a:spAutoFit/>
          </a:bodyPr>
          <a:p>
            <a:pPr marL="0" indent="0">
              <a:buNone/>
            </a:pPr>
            <a:r>
              <a:rPr lang="en-IN" sz="2000" b="1" dirty="0">
                <a:latin typeface="Times New Roman" panose="02020603050405020304" pitchFamily="18" charset="0"/>
                <a:cs typeface="Times New Roman" panose="02020603050405020304" pitchFamily="18" charset="0"/>
                <a:sym typeface="+mn-ea"/>
              </a:rPr>
              <a:t>1. Data Collection &amp; Quality</a:t>
            </a:r>
            <a:endParaRPr lang="en-IN" sz="2000"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sym typeface="+mn-ea"/>
              </a:rPr>
              <a:t>Challenge:</a:t>
            </a:r>
            <a:r>
              <a:rPr lang="en-IN" sz="2000" dirty="0">
                <a:latin typeface="Times New Roman" panose="02020603050405020304" pitchFamily="18" charset="0"/>
                <a:cs typeface="Times New Roman" panose="02020603050405020304" pitchFamily="18" charset="0"/>
                <a:sym typeface="+mn-ea"/>
              </a:rPr>
              <a:t> Sensor accuracy for water </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sym typeface="+mn-ea"/>
              </a:rPr>
              <a:t>quality monitoring</a:t>
            </a:r>
            <a:endParaRPr lang="en-IN" sz="2000"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sym typeface="+mn-ea"/>
              </a:rPr>
              <a:t>Solution:</a:t>
            </a:r>
            <a:r>
              <a:rPr lang="en-IN" sz="2000" dirty="0">
                <a:latin typeface="Times New Roman" panose="02020603050405020304" pitchFamily="18" charset="0"/>
                <a:cs typeface="Times New Roman" panose="02020603050405020304" pitchFamily="18" charset="0"/>
                <a:sym typeface="+mn-ea"/>
              </a:rPr>
              <a:t> Regular calibration &amp; automated </a:t>
            </a:r>
            <a:r>
              <a:rPr lang="en-IN" sz="2000" dirty="0" smtClean="0">
                <a:latin typeface="Times New Roman" panose="02020603050405020304" pitchFamily="18" charset="0"/>
                <a:cs typeface="Times New Roman" panose="02020603050405020304" pitchFamily="18" charset="0"/>
                <a:sym typeface="+mn-ea"/>
              </a:rPr>
              <a:t>checks</a:t>
            </a:r>
            <a:endParaRPr lang="en-IN" sz="2000" dirty="0" smtClean="0">
              <a:latin typeface="Times New Roman" panose="02020603050405020304" pitchFamily="18" charset="0"/>
              <a:cs typeface="Times New Roman" panose="02020603050405020304" pitchFamily="18" charset="0"/>
              <a:sym typeface="+mn-ea"/>
            </a:endParaRPr>
          </a:p>
          <a:p>
            <a:pPr marL="0" indent="0">
              <a:buNone/>
            </a:pPr>
            <a:endParaRPr lang="en-IN" sz="2000" dirty="0" smtClean="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sym typeface="+mn-ea"/>
              </a:rPr>
              <a:t>2. </a:t>
            </a:r>
            <a:r>
              <a:rPr lang="en-IN" sz="2000" b="1" dirty="0" err="1">
                <a:latin typeface="Times New Roman" panose="02020603050405020304" pitchFamily="18" charset="0"/>
                <a:cs typeface="Times New Roman" panose="02020603050405020304" pitchFamily="18" charset="0"/>
                <a:sym typeface="+mn-ea"/>
              </a:rPr>
              <a:t>IoT</a:t>
            </a:r>
            <a:r>
              <a:rPr lang="en-IN" sz="2000" b="1" dirty="0">
                <a:latin typeface="Times New Roman" panose="02020603050405020304" pitchFamily="18" charset="0"/>
                <a:cs typeface="Times New Roman" panose="02020603050405020304" pitchFamily="18" charset="0"/>
                <a:sym typeface="+mn-ea"/>
              </a:rPr>
              <a:t> Device Integration</a:t>
            </a:r>
            <a:endParaRPr lang="en-IN" sz="2000"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sym typeface="+mn-ea"/>
              </a:rPr>
              <a:t>Challenge:</a:t>
            </a:r>
            <a:r>
              <a:rPr lang="en-IN" sz="2000" dirty="0">
                <a:latin typeface="Times New Roman" panose="02020603050405020304" pitchFamily="18" charset="0"/>
                <a:cs typeface="Times New Roman" panose="02020603050405020304" pitchFamily="18" charset="0"/>
                <a:sym typeface="+mn-ea"/>
              </a:rPr>
              <a:t> Compatibility among devices from different manufacturers</a:t>
            </a:r>
            <a:endParaRPr lang="en-IN" sz="2000"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sym typeface="+mn-ea"/>
              </a:rPr>
              <a:t>Solution:</a:t>
            </a:r>
            <a:r>
              <a:rPr lang="en-IN" sz="2000" dirty="0">
                <a:latin typeface="Times New Roman" panose="02020603050405020304" pitchFamily="18" charset="0"/>
                <a:cs typeface="Times New Roman" panose="02020603050405020304" pitchFamily="18" charset="0"/>
                <a:sym typeface="+mn-ea"/>
              </a:rPr>
              <a:t> Use standardized protocols (MQTT, HTTP</a:t>
            </a:r>
            <a:r>
              <a:rPr lang="en-IN" sz="2000" dirty="0" smtClean="0">
                <a:latin typeface="Times New Roman" panose="02020603050405020304" pitchFamily="18" charset="0"/>
                <a:cs typeface="Times New Roman" panose="02020603050405020304" pitchFamily="18" charset="0"/>
                <a:sym typeface="+mn-ea"/>
              </a:rPr>
              <a:t>)</a:t>
            </a:r>
            <a:endParaRPr lang="en-IN" sz="2000" dirty="0" smtClean="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pPr>
            <a:endParaRPr lang="en-IN" sz="20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erli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0</TotalTime>
  <Words>7377</Words>
  <Application>WPS Presentation</Application>
  <PresentationFormat>Widescreen</PresentationFormat>
  <Paragraphs>146</Paragraphs>
  <Slides>18</Slides>
  <Notes>13</Notes>
  <HiddenSlides>0</HiddenSlides>
  <MMClips>0</MMClips>
  <ScaleCrop>false</ScaleCrop>
  <HeadingPairs>
    <vt:vector size="6" baseType="variant">
      <vt:variant>
        <vt:lpstr>已用的字体</vt:lpstr>
      </vt:variant>
      <vt:variant>
        <vt:i4>34</vt:i4>
      </vt:variant>
      <vt:variant>
        <vt:lpstr>主题</vt:lpstr>
      </vt:variant>
      <vt:variant>
        <vt:i4>1</vt:i4>
      </vt:variant>
      <vt:variant>
        <vt:lpstr>幻灯片标题</vt:lpstr>
      </vt:variant>
      <vt:variant>
        <vt:i4>18</vt:i4>
      </vt:variant>
    </vt:vector>
  </HeadingPairs>
  <TitlesOfParts>
    <vt:vector size="53" baseType="lpstr">
      <vt:lpstr>Arial</vt:lpstr>
      <vt:lpstr>SimSun</vt:lpstr>
      <vt:lpstr>Wingdings</vt:lpstr>
      <vt:lpstr>Arial</vt:lpstr>
      <vt:lpstr>Century Schoolbook</vt:lpstr>
      <vt:lpstr>Dubai Light</vt:lpstr>
      <vt:lpstr>Garamond</vt:lpstr>
      <vt:lpstr>Calibri</vt:lpstr>
      <vt:lpstr>Times New Roman</vt:lpstr>
      <vt:lpstr>Baskerville Old Face</vt:lpstr>
      <vt:lpstr>Vivaldi</vt:lpstr>
      <vt:lpstr>Microsoft YaHei</vt:lpstr>
      <vt:lpstr>Arial Unicode MS</vt:lpstr>
      <vt:lpstr>Trebuchet MS</vt:lpstr>
      <vt:lpstr>Franklin Gothic Demi Cond</vt:lpstr>
      <vt:lpstr>Franklin Gothic Medium Cond</vt:lpstr>
      <vt:lpstr>French Script MT</vt:lpstr>
      <vt:lpstr>Gigi</vt:lpstr>
      <vt:lpstr>Georgia</vt:lpstr>
      <vt:lpstr>Gill Sans MT</vt:lpstr>
      <vt:lpstr>Gill Sans Ultra Bold Condensed</vt:lpstr>
      <vt:lpstr>Gloucester MT Extra Condensed</vt:lpstr>
      <vt:lpstr>Goudy Old Style</vt:lpstr>
      <vt:lpstr>Leelawadee UI Semilight</vt:lpstr>
      <vt:lpstr>Lucida Bright</vt:lpstr>
      <vt:lpstr>Lucida Calligraphy</vt:lpstr>
      <vt:lpstr>Lucida Console</vt:lpstr>
      <vt:lpstr>Lucida Fax</vt:lpstr>
      <vt:lpstr>Lucida Handwriting</vt:lpstr>
      <vt:lpstr>Lucida Sans</vt:lpstr>
      <vt:lpstr>Lucida Sans Typewriter</vt:lpstr>
      <vt:lpstr>Magneto</vt:lpstr>
      <vt:lpstr>Maiandra GD</vt:lpstr>
      <vt:lpstr>Malgun Gothic</vt:lpstr>
      <vt:lpstr>Berlin</vt:lpstr>
      <vt:lpstr>IOT BASED AQUACULTURE MONITOR SYSTEM</vt:lpstr>
      <vt:lpstr>Introduction</vt:lpstr>
      <vt:lpstr>Objectives</vt:lpstr>
      <vt:lpstr>Literature Review / Background</vt:lpstr>
      <vt:lpstr>Methodology</vt:lpstr>
      <vt:lpstr>System Design / Architecture</vt:lpstr>
      <vt:lpstr>Results &amp; Discussion</vt:lpstr>
      <vt:lpstr>Implementation</vt:lpstr>
      <vt:lpstr>Challenges &amp; Solutions</vt:lpstr>
      <vt:lpstr>Market Status</vt:lpstr>
      <vt:lpstr>Future Scope</vt:lpstr>
      <vt:lpstr>Regional Insights</vt:lpstr>
      <vt:lpstr>Conclusion</vt:lpstr>
      <vt:lpstr>References</vt:lpstr>
      <vt:lpstr>CODE IMPLEMENTATION &amp; OUTPUT</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Code Parallelizer</dc:title>
  <dc:creator>sankar</dc:creator>
  <cp:lastModifiedBy>basheera thaj</cp:lastModifiedBy>
  <cp:revision>30</cp:revision>
  <dcterms:created xsi:type="dcterms:W3CDTF">2013-01-27T09:14:00Z</dcterms:created>
  <dcterms:modified xsi:type="dcterms:W3CDTF">2025-05-18T16:17:32Z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B7D8C4B68312421CBB59BDFB23075E99_12</vt:lpwstr>
  </property>
  <property fmtid="{D5CDD505-2E9C-101B-9397-08002B2CF9AE}" pid="3" name="KSOProductBuildVer">
    <vt:lpwstr>1033-12.2.0.21179</vt:lpwstr>
  </property>
</Properties>
</file>