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9.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3.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5.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6.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8.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1.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2.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3.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25.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6.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7.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28.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29.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30.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35"/>
  </p:notesMasterIdLst>
  <p:handoutMasterIdLst>
    <p:handoutMasterId r:id="rId36"/>
  </p:handoutMasterIdLst>
  <p:sldIdLst>
    <p:sldId id="256" r:id="rId2"/>
    <p:sldId id="278" r:id="rId3"/>
    <p:sldId id="279" r:id="rId4"/>
    <p:sldId id="319" r:id="rId5"/>
    <p:sldId id="288" r:id="rId6"/>
    <p:sldId id="280" r:id="rId7"/>
    <p:sldId id="281" r:id="rId8"/>
    <p:sldId id="282" r:id="rId9"/>
    <p:sldId id="283" r:id="rId10"/>
    <p:sldId id="284" r:id="rId11"/>
    <p:sldId id="323" r:id="rId12"/>
    <p:sldId id="324" r:id="rId13"/>
    <p:sldId id="317" r:id="rId14"/>
    <p:sldId id="316" r:id="rId15"/>
    <p:sldId id="286" r:id="rId16"/>
    <p:sldId id="290" r:id="rId17"/>
    <p:sldId id="292" r:id="rId18"/>
    <p:sldId id="293" r:id="rId19"/>
    <p:sldId id="322" r:id="rId20"/>
    <p:sldId id="303" r:id="rId21"/>
    <p:sldId id="304" r:id="rId22"/>
    <p:sldId id="307" r:id="rId23"/>
    <p:sldId id="308" r:id="rId24"/>
    <p:sldId id="325" r:id="rId25"/>
    <p:sldId id="309" r:id="rId26"/>
    <p:sldId id="311" r:id="rId27"/>
    <p:sldId id="320" r:id="rId28"/>
    <p:sldId id="310" r:id="rId29"/>
    <p:sldId id="312" r:id="rId30"/>
    <p:sldId id="313" r:id="rId31"/>
    <p:sldId id="314" r:id="rId32"/>
    <p:sldId id="315" r:id="rId33"/>
    <p:sldId id="306" r:id="rId34"/>
  </p:sldIdLst>
  <p:sldSz cx="9144000" cy="6858000" type="screen4x3"/>
  <p:notesSz cx="6858000" cy="9077325"/>
  <p:custDataLst>
    <p:tags r:id="rId37"/>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73535" autoAdjust="0"/>
  </p:normalViewPr>
  <p:slideViewPr>
    <p:cSldViewPr>
      <p:cViewPr varScale="1">
        <p:scale>
          <a:sx n="55" d="100"/>
          <a:sy n="55" d="100"/>
        </p:scale>
        <p:origin x="372" y="60"/>
      </p:cViewPr>
      <p:guideLst>
        <p:guide orient="horz" pos="2160"/>
        <p:guide pos="2880"/>
      </p:guideLst>
    </p:cSldViewPr>
  </p:slideViewPr>
  <p:outlineViewPr>
    <p:cViewPr>
      <p:scale>
        <a:sx n="33" d="100"/>
        <a:sy n="33" d="100"/>
      </p:scale>
      <p:origin x="0" y="2874"/>
    </p:cViewPr>
  </p:outlineViewPr>
  <p:notesTextViewPr>
    <p:cViewPr>
      <p:scale>
        <a:sx n="100" d="100"/>
        <a:sy n="100" d="100"/>
      </p:scale>
      <p:origin x="0" y="0"/>
    </p:cViewPr>
  </p:notesTextViewPr>
  <p:sorterViewPr>
    <p:cViewPr>
      <p:scale>
        <a:sx n="66" d="100"/>
        <a:sy n="66" d="100"/>
      </p:scale>
      <p:origin x="0" y="2130"/>
    </p:cViewPr>
  </p:sorterViewPr>
  <p:notesViewPr>
    <p:cSldViewPr>
      <p:cViewPr varScale="1">
        <p:scale>
          <a:sx n="40" d="100"/>
          <a:sy n="40" d="100"/>
        </p:scale>
        <p:origin x="-1488" y="-90"/>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6563" name="Rectangle 3"/>
          <p:cNvSpPr>
            <a:spLocks noGrp="1" noChangeArrowheads="1"/>
          </p:cNvSpPr>
          <p:nvPr>
            <p:ph type="dt" sz="quarter" idx="1"/>
          </p:nvPr>
        </p:nvSpPr>
        <p:spPr bwMode="auto">
          <a:xfrm>
            <a:off x="388620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ChangeArrowheads="1"/>
          </p:cNvSpPr>
          <p:nvPr>
            <p:ph type="ftr" sz="quarter" idx="2"/>
          </p:nvPr>
        </p:nvSpPr>
        <p:spPr bwMode="auto">
          <a:xfrm>
            <a:off x="0" y="8623300"/>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6565" name="Rectangle 5"/>
          <p:cNvSpPr>
            <a:spLocks noGrp="1" noChangeArrowheads="1"/>
          </p:cNvSpPr>
          <p:nvPr>
            <p:ph type="sldNum" sz="quarter" idx="3"/>
          </p:nvPr>
        </p:nvSpPr>
        <p:spPr bwMode="auto">
          <a:xfrm>
            <a:off x="3886200" y="8623300"/>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82971F6-4793-4A40-88B0-DCF25F95B16A}" type="slidenum">
              <a:rPr lang="en-US"/>
              <a:pPr>
                <a:defRPr/>
              </a:pPr>
              <a:t>‹#›</a:t>
            </a:fld>
            <a:endParaRPr lang="en-US"/>
          </a:p>
        </p:txBody>
      </p:sp>
    </p:spTree>
    <p:extLst>
      <p:ext uri="{BB962C8B-B14F-4D97-AF65-F5344CB8AC3E}">
        <p14:creationId xmlns:p14="http://schemas.microsoft.com/office/powerpoint/2010/main" val="4035617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8729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379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172763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686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Code that</a:t>
            </a:r>
            <a:r>
              <a:rPr lang="en-US" baseline="0" dirty="0" smtClean="0"/>
              <a:t> depends on short circuiting to work correctly is harder to understand and maintain. And the benefits are usually minimal.</a:t>
            </a:r>
            <a:endParaRPr lang="en-US" dirty="0" smtClean="0"/>
          </a:p>
        </p:txBody>
      </p:sp>
    </p:spTree>
    <p:extLst>
      <p:ext uri="{BB962C8B-B14F-4D97-AF65-F5344CB8AC3E}">
        <p14:creationId xmlns:p14="http://schemas.microsoft.com/office/powerpoint/2010/main" val="60213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096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This</a:t>
            </a:r>
            <a:r>
              <a:rPr lang="en-US" baseline="0" dirty="0" smtClean="0"/>
              <a:t> is </a:t>
            </a:r>
            <a:r>
              <a:rPr lang="en-US" baseline="0" dirty="0" smtClean="0"/>
              <a:t>very hard </a:t>
            </a:r>
            <a:r>
              <a:rPr lang="en-US" baseline="0" dirty="0" smtClean="0"/>
              <a:t>to read.  You should add parentheses to help others understand what your intent is.</a:t>
            </a:r>
            <a:endParaRPr lang="en-US" dirty="0" smtClean="0"/>
          </a:p>
        </p:txBody>
      </p:sp>
    </p:spTree>
    <p:extLst>
      <p:ext uri="{BB962C8B-B14F-4D97-AF65-F5344CB8AC3E}">
        <p14:creationId xmlns:p14="http://schemas.microsoft.com/office/powerpoint/2010/main" val="418969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198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Note, if we replace use</a:t>
            </a:r>
            <a:r>
              <a:rPr lang="en-US" baseline="0" dirty="0" smtClean="0"/>
              <a:t> || and &amp;&amp;, everything will still be evaluated, but the order will be different.  For example, b+1&gt;5 will be completely evaluated to false.  Only after that evaluation is done, do we know that we can not short circuit and must evaluate everything to the right of the ||.</a:t>
            </a:r>
            <a:endParaRPr lang="en-US" dirty="0" smtClean="0"/>
          </a:p>
        </p:txBody>
      </p:sp>
    </p:spTree>
    <p:extLst>
      <p:ext uri="{BB962C8B-B14F-4D97-AF65-F5344CB8AC3E}">
        <p14:creationId xmlns:p14="http://schemas.microsoft.com/office/powerpoint/2010/main" val="1346406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301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56965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403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baseline="0" dirty="0" smtClean="0"/>
              <a:t>You can put </a:t>
            </a:r>
            <a:r>
              <a:rPr lang="en-US" baseline="0" dirty="0" smtClean="0"/>
              <a:t>() around the Boolean expressions for clarity, but it isn’t required.</a:t>
            </a:r>
            <a:endParaRPr lang="en-US" dirty="0" smtClean="0"/>
          </a:p>
        </p:txBody>
      </p:sp>
    </p:spTree>
    <p:extLst>
      <p:ext uri="{BB962C8B-B14F-4D97-AF65-F5344CB8AC3E}">
        <p14:creationId xmlns:p14="http://schemas.microsoft.com/office/powerpoint/2010/main" val="3553473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505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107084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608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051116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710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50111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813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780202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4915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707034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481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9190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017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442050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120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1182746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120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3181121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222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805798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325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703343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60463" y="681038"/>
            <a:ext cx="4537075" cy="3403600"/>
          </a:xfrm>
          <a:prstGeom prst="rect">
            <a:avLst/>
          </a:prstGeom>
          <a:noFill/>
          <a:ln>
            <a:solidFill>
              <a:srgbClr val="000000"/>
            </a:solidFill>
            <a:miter lim="800000"/>
            <a:headEnd/>
            <a:tailEnd/>
          </a:ln>
        </p:spPr>
      </p:sp>
      <p:sp>
        <p:nvSpPr>
          <p:cNvPr id="54275" name="Rectangle 3"/>
          <p:cNvSpPr>
            <a:spLocks noGrp="1" noChangeArrowheads="1"/>
          </p:cNvSpPr>
          <p:nvPr>
            <p:ph type="body" idx="1"/>
          </p:nvPr>
        </p:nvSpPr>
        <p:spPr bwMode="auto">
          <a:xfrm>
            <a:off x="685800" y="4311650"/>
            <a:ext cx="5486400" cy="4084638"/>
          </a:xfrm>
          <a:prstGeom prst="rect">
            <a:avLst/>
          </a:prstGeom>
          <a:noFill/>
          <a:ln>
            <a:miter lim="800000"/>
            <a:headEnd/>
            <a:tailEnd/>
          </a:ln>
        </p:spPr>
        <p:txBody>
          <a:bodyPr/>
          <a:lstStyle/>
          <a:p>
            <a:pPr>
              <a:lnSpc>
                <a:spcPct val="90000"/>
              </a:lnSpc>
            </a:pPr>
            <a:r>
              <a:rPr lang="en-US" sz="1000" dirty="0" smtClean="0"/>
              <a:t>Note:  If you run this same example with Strings, all values returned will be true, because Java makes only one String object for each String constant (for efficiency).  If we use the new operator, however, we can actually get a different copy of a String. Example:</a:t>
            </a:r>
          </a:p>
          <a:p>
            <a:pPr>
              <a:lnSpc>
                <a:spcPct val="90000"/>
              </a:lnSpc>
            </a:pPr>
            <a:endParaRPr lang="en-US" sz="1000" dirty="0" smtClean="0"/>
          </a:p>
          <a:p>
            <a:pPr>
              <a:lnSpc>
                <a:spcPct val="90000"/>
              </a:lnSpc>
            </a:pPr>
            <a:r>
              <a:rPr lang="en-US" sz="1000" dirty="0" smtClean="0"/>
              <a:t>String str1 = "Hi";</a:t>
            </a:r>
          </a:p>
          <a:p>
            <a:pPr>
              <a:lnSpc>
                <a:spcPct val="90000"/>
              </a:lnSpc>
            </a:pPr>
            <a:r>
              <a:rPr lang="en-US" sz="1000" dirty="0" smtClean="0"/>
              <a:t>String str2 = str1;</a:t>
            </a:r>
          </a:p>
          <a:p>
            <a:pPr>
              <a:lnSpc>
                <a:spcPct val="90000"/>
              </a:lnSpc>
            </a:pPr>
            <a:r>
              <a:rPr lang="en-US" sz="1000" u="sng" dirty="0" smtClean="0"/>
              <a:t>String</a:t>
            </a:r>
            <a:r>
              <a:rPr lang="en-US" sz="1000" dirty="0" smtClean="0"/>
              <a:t> str3 = "Hi";</a:t>
            </a:r>
          </a:p>
          <a:p>
            <a:pPr>
              <a:lnSpc>
                <a:spcPct val="90000"/>
              </a:lnSpc>
            </a:pPr>
            <a:r>
              <a:rPr lang="en-US" sz="1000" dirty="0" smtClean="0"/>
              <a:t>String str4 = </a:t>
            </a:r>
            <a:r>
              <a:rPr lang="en-US" sz="1000" b="1" dirty="0" smtClean="0"/>
              <a:t>new</a:t>
            </a:r>
            <a:r>
              <a:rPr lang="en-US" sz="1000" dirty="0" smtClean="0"/>
              <a:t> String("Hi");</a:t>
            </a:r>
          </a:p>
          <a:p>
            <a:pPr>
              <a:lnSpc>
                <a:spcPct val="90000"/>
              </a:lnSpc>
            </a:pPr>
            <a:endParaRPr lang="en-US" sz="1000" dirty="0" smtClean="0"/>
          </a:p>
          <a:p>
            <a:pPr>
              <a:lnSpc>
                <a:spcPct val="90000"/>
              </a:lnSpc>
            </a:pPr>
            <a:r>
              <a:rPr lang="en-US" sz="1000" dirty="0" err="1" smtClean="0"/>
              <a:t>System.</a:t>
            </a:r>
            <a:r>
              <a:rPr lang="en-US" sz="1000" i="1" dirty="0" err="1" smtClean="0"/>
              <a:t>out</a:t>
            </a:r>
            <a:r>
              <a:rPr lang="en-US" sz="1000" dirty="0" err="1" smtClean="0"/>
              <a:t>.println</a:t>
            </a:r>
            <a:r>
              <a:rPr lang="en-US" sz="1000" dirty="0" smtClean="0"/>
              <a:t>(str1 == str2); </a:t>
            </a:r>
          </a:p>
          <a:p>
            <a:pPr>
              <a:lnSpc>
                <a:spcPct val="90000"/>
              </a:lnSpc>
            </a:pPr>
            <a:r>
              <a:rPr lang="en-US" sz="1000" dirty="0" err="1" smtClean="0"/>
              <a:t>System.</a:t>
            </a:r>
            <a:r>
              <a:rPr lang="en-US" sz="1000" i="1" dirty="0" err="1" smtClean="0"/>
              <a:t>out</a:t>
            </a:r>
            <a:r>
              <a:rPr lang="en-US" sz="1000" dirty="0" err="1" smtClean="0"/>
              <a:t>.println</a:t>
            </a:r>
            <a:r>
              <a:rPr lang="en-US" sz="1000" dirty="0" smtClean="0"/>
              <a:t>(str1 == str3);</a:t>
            </a:r>
          </a:p>
          <a:p>
            <a:pPr>
              <a:lnSpc>
                <a:spcPct val="90000"/>
              </a:lnSpc>
            </a:pPr>
            <a:r>
              <a:rPr lang="en-US" sz="1000" dirty="0" err="1" smtClean="0"/>
              <a:t>System.</a:t>
            </a:r>
            <a:r>
              <a:rPr lang="en-US" sz="1000" i="1" dirty="0" err="1" smtClean="0"/>
              <a:t>out</a:t>
            </a:r>
            <a:r>
              <a:rPr lang="en-US" sz="1000" dirty="0" err="1" smtClean="0"/>
              <a:t>.println</a:t>
            </a:r>
            <a:r>
              <a:rPr lang="en-US" sz="1000" dirty="0" smtClean="0"/>
              <a:t>(str1.equals(str2)); </a:t>
            </a:r>
          </a:p>
          <a:p>
            <a:pPr>
              <a:lnSpc>
                <a:spcPct val="90000"/>
              </a:lnSpc>
            </a:pPr>
            <a:r>
              <a:rPr lang="en-US" sz="1000" dirty="0" err="1" smtClean="0"/>
              <a:t>System.</a:t>
            </a:r>
            <a:r>
              <a:rPr lang="en-US" sz="1000" i="1" dirty="0" err="1" smtClean="0"/>
              <a:t>out</a:t>
            </a:r>
            <a:r>
              <a:rPr lang="en-US" sz="1000" dirty="0" err="1" smtClean="0"/>
              <a:t>.println</a:t>
            </a:r>
            <a:r>
              <a:rPr lang="en-US" sz="1000" dirty="0" smtClean="0"/>
              <a:t>(str1.equals(str3));</a:t>
            </a:r>
          </a:p>
          <a:p>
            <a:pPr>
              <a:lnSpc>
                <a:spcPct val="90000"/>
              </a:lnSpc>
            </a:pPr>
            <a:r>
              <a:rPr lang="en-US" sz="1000" dirty="0" err="1" smtClean="0"/>
              <a:t>System.</a:t>
            </a:r>
            <a:r>
              <a:rPr lang="en-US" sz="1000" i="1" dirty="0" err="1" smtClean="0"/>
              <a:t>out</a:t>
            </a:r>
            <a:r>
              <a:rPr lang="en-US" sz="1000" dirty="0" err="1" smtClean="0"/>
              <a:t>.println</a:t>
            </a:r>
            <a:r>
              <a:rPr lang="en-US" sz="1000" dirty="0" smtClean="0"/>
              <a:t>(str1 == str4); </a:t>
            </a:r>
          </a:p>
          <a:p>
            <a:pPr>
              <a:lnSpc>
                <a:spcPct val="90000"/>
              </a:lnSpc>
            </a:pPr>
            <a:r>
              <a:rPr lang="en-US" sz="1000" dirty="0" err="1" smtClean="0"/>
              <a:t>System.</a:t>
            </a:r>
            <a:r>
              <a:rPr lang="en-US" sz="1000" i="1" dirty="0" err="1" smtClean="0"/>
              <a:t>out</a:t>
            </a:r>
            <a:r>
              <a:rPr lang="en-US" sz="1000" dirty="0" err="1" smtClean="0"/>
              <a:t>.println</a:t>
            </a:r>
            <a:r>
              <a:rPr lang="en-US" sz="1000" dirty="0" smtClean="0"/>
              <a:t>(str1.equals(str4));</a:t>
            </a:r>
          </a:p>
          <a:p>
            <a:pPr>
              <a:lnSpc>
                <a:spcPct val="90000"/>
              </a:lnSpc>
            </a:pPr>
            <a:r>
              <a:rPr lang="en-US" sz="1000" b="1" dirty="0" smtClean="0"/>
              <a:t>Output</a:t>
            </a:r>
          </a:p>
          <a:p>
            <a:pPr>
              <a:lnSpc>
                <a:spcPct val="90000"/>
              </a:lnSpc>
            </a:pPr>
            <a:r>
              <a:rPr lang="en-US" sz="1000" dirty="0" smtClean="0"/>
              <a:t>true</a:t>
            </a:r>
          </a:p>
          <a:p>
            <a:pPr>
              <a:lnSpc>
                <a:spcPct val="90000"/>
              </a:lnSpc>
            </a:pPr>
            <a:r>
              <a:rPr lang="en-US" sz="1000" dirty="0" smtClean="0"/>
              <a:t>true</a:t>
            </a:r>
          </a:p>
          <a:p>
            <a:pPr>
              <a:lnSpc>
                <a:spcPct val="90000"/>
              </a:lnSpc>
            </a:pPr>
            <a:r>
              <a:rPr lang="en-US" sz="1000" dirty="0" smtClean="0"/>
              <a:t>true</a:t>
            </a:r>
          </a:p>
          <a:p>
            <a:pPr>
              <a:lnSpc>
                <a:spcPct val="90000"/>
              </a:lnSpc>
            </a:pPr>
            <a:r>
              <a:rPr lang="en-US" sz="1000" dirty="0" smtClean="0"/>
              <a:t>true</a:t>
            </a:r>
          </a:p>
          <a:p>
            <a:pPr>
              <a:lnSpc>
                <a:spcPct val="90000"/>
              </a:lnSpc>
            </a:pPr>
            <a:r>
              <a:rPr lang="en-US" sz="1000" dirty="0" smtClean="0"/>
              <a:t>false</a:t>
            </a:r>
          </a:p>
          <a:p>
            <a:pPr>
              <a:lnSpc>
                <a:spcPct val="90000"/>
              </a:lnSpc>
            </a:pPr>
            <a:r>
              <a:rPr lang="en-US" sz="1000" dirty="0" smtClean="0"/>
              <a:t>true</a:t>
            </a:r>
          </a:p>
        </p:txBody>
      </p:sp>
    </p:spTree>
    <p:extLst>
      <p:ext uri="{BB962C8B-B14F-4D97-AF65-F5344CB8AC3E}">
        <p14:creationId xmlns:p14="http://schemas.microsoft.com/office/powerpoint/2010/main" val="1509405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60463" y="681038"/>
            <a:ext cx="4537075" cy="3403600"/>
          </a:xfrm>
          <a:prstGeom prst="rect">
            <a:avLst/>
          </a:prstGeom>
          <a:noFill/>
          <a:ln>
            <a:solidFill>
              <a:srgbClr val="000000"/>
            </a:solidFill>
            <a:miter lim="800000"/>
            <a:headEnd/>
            <a:tailEnd/>
          </a:ln>
        </p:spPr>
      </p:sp>
      <p:sp>
        <p:nvSpPr>
          <p:cNvPr id="55299" name="Rectangle 3"/>
          <p:cNvSpPr>
            <a:spLocks noGrp="1" noChangeArrowheads="1"/>
          </p:cNvSpPr>
          <p:nvPr>
            <p:ph type="body" idx="1"/>
          </p:nvPr>
        </p:nvSpPr>
        <p:spPr bwMode="auto">
          <a:xfrm>
            <a:off x="685800" y="4311650"/>
            <a:ext cx="5486400" cy="4084638"/>
          </a:xfrm>
          <a:prstGeom prst="rect">
            <a:avLst/>
          </a:prstGeom>
          <a:noFill/>
          <a:ln>
            <a:miter lim="800000"/>
            <a:headEnd/>
            <a:tailEnd/>
          </a:ln>
        </p:spPr>
        <p:txBody>
          <a:bodyPr/>
          <a:lstStyle/>
          <a:p>
            <a:pPr>
              <a:lnSpc>
                <a:spcPct val="90000"/>
              </a:lnSpc>
            </a:pPr>
            <a:r>
              <a:rPr lang="en-US" sz="1000" smtClean="0"/>
              <a:t>Note:  If you run this same example with Strings, all values returned will be true, because Java makes only one String object for each String constant (for efficiency).  If we use the new operator, however, we can actually get a different copy of a String. Example:</a:t>
            </a:r>
          </a:p>
          <a:p>
            <a:pPr>
              <a:lnSpc>
                <a:spcPct val="90000"/>
              </a:lnSpc>
            </a:pPr>
            <a:endParaRPr lang="en-US" sz="1000" smtClean="0"/>
          </a:p>
          <a:p>
            <a:pPr>
              <a:lnSpc>
                <a:spcPct val="90000"/>
              </a:lnSpc>
            </a:pPr>
            <a:r>
              <a:rPr lang="en-US" sz="1000" smtClean="0"/>
              <a:t>String str1 = "Hi";</a:t>
            </a:r>
          </a:p>
          <a:p>
            <a:pPr>
              <a:lnSpc>
                <a:spcPct val="90000"/>
              </a:lnSpc>
            </a:pPr>
            <a:r>
              <a:rPr lang="en-US" sz="1000" smtClean="0"/>
              <a:t>String str2 = str1;</a:t>
            </a:r>
          </a:p>
          <a:p>
            <a:pPr>
              <a:lnSpc>
                <a:spcPct val="90000"/>
              </a:lnSpc>
            </a:pPr>
            <a:r>
              <a:rPr lang="en-US" sz="1000" u="sng" smtClean="0"/>
              <a:t>String</a:t>
            </a:r>
            <a:r>
              <a:rPr lang="en-US" sz="1000" smtClean="0"/>
              <a:t> str3 = "Hi";</a:t>
            </a:r>
          </a:p>
          <a:p>
            <a:pPr>
              <a:lnSpc>
                <a:spcPct val="90000"/>
              </a:lnSpc>
            </a:pPr>
            <a:r>
              <a:rPr lang="en-US" sz="1000" smtClean="0"/>
              <a:t>String str4 = </a:t>
            </a:r>
            <a:r>
              <a:rPr lang="en-US" sz="1000" b="1" smtClean="0"/>
              <a:t>new</a:t>
            </a:r>
            <a:r>
              <a:rPr lang="en-US" sz="1000" smtClean="0"/>
              <a:t> String("Hi");</a:t>
            </a:r>
          </a:p>
          <a:p>
            <a:pPr>
              <a:lnSpc>
                <a:spcPct val="90000"/>
              </a:lnSpc>
            </a:pPr>
            <a:endParaRPr lang="en-US" sz="1000" smtClean="0"/>
          </a:p>
          <a:p>
            <a:pPr>
              <a:lnSpc>
                <a:spcPct val="90000"/>
              </a:lnSpc>
            </a:pPr>
            <a:r>
              <a:rPr lang="en-US" sz="1000" smtClean="0"/>
              <a:t>System.</a:t>
            </a:r>
            <a:r>
              <a:rPr lang="en-US" sz="1000" i="1" smtClean="0"/>
              <a:t>out</a:t>
            </a:r>
            <a:r>
              <a:rPr lang="en-US" sz="1000" smtClean="0"/>
              <a:t>.println(str1 == str2); </a:t>
            </a:r>
          </a:p>
          <a:p>
            <a:pPr>
              <a:lnSpc>
                <a:spcPct val="90000"/>
              </a:lnSpc>
            </a:pPr>
            <a:r>
              <a:rPr lang="en-US" sz="1000" smtClean="0"/>
              <a:t>System.</a:t>
            </a:r>
            <a:r>
              <a:rPr lang="en-US" sz="1000" i="1" smtClean="0"/>
              <a:t>out</a:t>
            </a:r>
            <a:r>
              <a:rPr lang="en-US" sz="1000" smtClean="0"/>
              <a:t>.println(str1 == str3);</a:t>
            </a:r>
          </a:p>
          <a:p>
            <a:pPr>
              <a:lnSpc>
                <a:spcPct val="90000"/>
              </a:lnSpc>
            </a:pPr>
            <a:r>
              <a:rPr lang="en-US" sz="1000" smtClean="0"/>
              <a:t>System.</a:t>
            </a:r>
            <a:r>
              <a:rPr lang="en-US" sz="1000" i="1" smtClean="0"/>
              <a:t>out</a:t>
            </a:r>
            <a:r>
              <a:rPr lang="en-US" sz="1000" smtClean="0"/>
              <a:t>.println(str1.equals(str2)); </a:t>
            </a:r>
          </a:p>
          <a:p>
            <a:pPr>
              <a:lnSpc>
                <a:spcPct val="90000"/>
              </a:lnSpc>
            </a:pPr>
            <a:r>
              <a:rPr lang="en-US" sz="1000" smtClean="0"/>
              <a:t>System.</a:t>
            </a:r>
            <a:r>
              <a:rPr lang="en-US" sz="1000" i="1" smtClean="0"/>
              <a:t>out</a:t>
            </a:r>
            <a:r>
              <a:rPr lang="en-US" sz="1000" smtClean="0"/>
              <a:t>.println(str1.equals(str3));</a:t>
            </a:r>
          </a:p>
          <a:p>
            <a:pPr>
              <a:lnSpc>
                <a:spcPct val="90000"/>
              </a:lnSpc>
            </a:pPr>
            <a:r>
              <a:rPr lang="en-US" sz="1000" smtClean="0"/>
              <a:t>System.</a:t>
            </a:r>
            <a:r>
              <a:rPr lang="en-US" sz="1000" i="1" smtClean="0"/>
              <a:t>out</a:t>
            </a:r>
            <a:r>
              <a:rPr lang="en-US" sz="1000" smtClean="0"/>
              <a:t>.println(str1 == str4); </a:t>
            </a:r>
          </a:p>
          <a:p>
            <a:pPr>
              <a:lnSpc>
                <a:spcPct val="90000"/>
              </a:lnSpc>
            </a:pPr>
            <a:r>
              <a:rPr lang="en-US" sz="1000" smtClean="0"/>
              <a:t>System.</a:t>
            </a:r>
            <a:r>
              <a:rPr lang="en-US" sz="1000" i="1" smtClean="0"/>
              <a:t>out</a:t>
            </a:r>
            <a:r>
              <a:rPr lang="en-US" sz="1000" smtClean="0"/>
              <a:t>.println(str1.equals(str4));</a:t>
            </a:r>
          </a:p>
          <a:p>
            <a:pPr>
              <a:lnSpc>
                <a:spcPct val="90000"/>
              </a:lnSpc>
            </a:pPr>
            <a:r>
              <a:rPr lang="en-US" sz="1000" b="1" smtClean="0"/>
              <a:t>Output</a:t>
            </a:r>
          </a:p>
          <a:p>
            <a:pPr>
              <a:lnSpc>
                <a:spcPct val="90000"/>
              </a:lnSpc>
            </a:pPr>
            <a:r>
              <a:rPr lang="en-US" sz="1000" smtClean="0"/>
              <a:t>true</a:t>
            </a:r>
          </a:p>
          <a:p>
            <a:pPr>
              <a:lnSpc>
                <a:spcPct val="90000"/>
              </a:lnSpc>
            </a:pPr>
            <a:r>
              <a:rPr lang="en-US" sz="1000" smtClean="0"/>
              <a:t>true</a:t>
            </a:r>
          </a:p>
          <a:p>
            <a:pPr>
              <a:lnSpc>
                <a:spcPct val="90000"/>
              </a:lnSpc>
            </a:pPr>
            <a:r>
              <a:rPr lang="en-US" sz="1000" smtClean="0"/>
              <a:t>true</a:t>
            </a:r>
          </a:p>
          <a:p>
            <a:pPr>
              <a:lnSpc>
                <a:spcPct val="90000"/>
              </a:lnSpc>
            </a:pPr>
            <a:r>
              <a:rPr lang="en-US" sz="1000" smtClean="0"/>
              <a:t>true</a:t>
            </a:r>
          </a:p>
          <a:p>
            <a:pPr>
              <a:lnSpc>
                <a:spcPct val="90000"/>
              </a:lnSpc>
            </a:pPr>
            <a:r>
              <a:rPr lang="en-US" sz="1000" smtClean="0"/>
              <a:t>false</a:t>
            </a:r>
          </a:p>
          <a:p>
            <a:pPr>
              <a:lnSpc>
                <a:spcPct val="90000"/>
              </a:lnSpc>
            </a:pPr>
            <a:r>
              <a:rPr lang="en-US" sz="1000" smtClean="0"/>
              <a:t>true</a:t>
            </a:r>
          </a:p>
        </p:txBody>
      </p:sp>
    </p:spTree>
    <p:extLst>
      <p:ext uri="{BB962C8B-B14F-4D97-AF65-F5344CB8AC3E}">
        <p14:creationId xmlns:p14="http://schemas.microsoft.com/office/powerpoint/2010/main" val="3141848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632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4165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734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313138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837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299471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5843"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r>
              <a:rPr lang="en-US" dirty="0" smtClean="0"/>
              <a:t>Note</a:t>
            </a:r>
            <a:r>
              <a:rPr lang="en-US" baseline="0" dirty="0" smtClean="0"/>
              <a:t> that a=c is an integer assignment and does not have a Boolean value.</a:t>
            </a:r>
            <a:endParaRPr lang="en-US" dirty="0" smtClean="0"/>
          </a:p>
        </p:txBody>
      </p:sp>
    </p:spTree>
    <p:extLst>
      <p:ext uri="{BB962C8B-B14F-4D97-AF65-F5344CB8AC3E}">
        <p14:creationId xmlns:p14="http://schemas.microsoft.com/office/powerpoint/2010/main" val="2516821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5939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138670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6041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84485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686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29887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7891"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173464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891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902315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9939"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5350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81038"/>
            <a:ext cx="4537075" cy="3403600"/>
          </a:xfrm>
          <a:prstGeom prst="rect">
            <a:avLst/>
          </a:prstGeom>
          <a:noFill/>
          <a:ln w="12700">
            <a:solidFill>
              <a:prstClr val="black"/>
            </a:solidFill>
          </a:ln>
        </p:spPr>
      </p:sp>
      <p:sp>
        <p:nvSpPr>
          <p:cNvPr id="3" name="Notes Placeholder 2"/>
          <p:cNvSpPr>
            <a:spLocks noGrp="1"/>
          </p:cNvSpPr>
          <p:nvPr>
            <p:ph type="body" idx="1"/>
          </p:nvPr>
        </p:nvSpPr>
        <p:spPr>
          <a:xfrm>
            <a:off x="685800" y="4311650"/>
            <a:ext cx="5486400" cy="4084638"/>
          </a:xfrm>
          <a:prstGeom prst="rect">
            <a:avLst/>
          </a:prstGeom>
        </p:spPr>
        <p:txBody>
          <a:bodyPr/>
          <a:lstStyle/>
          <a:p>
            <a:endParaRPr lang="en-US" dirty="0"/>
          </a:p>
        </p:txBody>
      </p:sp>
    </p:spTree>
    <p:extLst>
      <p:ext uri="{BB962C8B-B14F-4D97-AF65-F5344CB8AC3E}">
        <p14:creationId xmlns:p14="http://schemas.microsoft.com/office/powerpoint/2010/main" val="171106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36867"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48759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461836"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461837"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latin typeface="+mn-lt"/>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Conditions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9CF66FC-C3E3-40DC-91EA-3ED839DD9B2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Conditions</a:t>
            </a:r>
          </a:p>
        </p:txBody>
      </p:sp>
      <p:sp>
        <p:nvSpPr>
          <p:cNvPr id="5" name="Rectangle 13"/>
          <p:cNvSpPr>
            <a:spLocks noGrp="1" noChangeArrowheads="1"/>
          </p:cNvSpPr>
          <p:nvPr>
            <p:ph type="sldNum" sz="quarter" idx="11"/>
          </p:nvPr>
        </p:nvSpPr>
        <p:spPr>
          <a:ln/>
        </p:spPr>
        <p:txBody>
          <a:bodyPr/>
          <a:lstStyle>
            <a:lvl1pPr>
              <a:defRPr/>
            </a:lvl1pPr>
          </a:lstStyle>
          <a:p>
            <a:pPr>
              <a:defRPr/>
            </a:pPr>
            <a:fld id="{A22A8737-DE9E-4067-8CB5-86A67E2FC83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Conditions</a:t>
            </a:r>
          </a:p>
        </p:txBody>
      </p:sp>
      <p:sp>
        <p:nvSpPr>
          <p:cNvPr id="5" name="Rectangle 13"/>
          <p:cNvSpPr>
            <a:spLocks noGrp="1" noChangeArrowheads="1"/>
          </p:cNvSpPr>
          <p:nvPr>
            <p:ph type="sldNum" sz="quarter" idx="11"/>
          </p:nvPr>
        </p:nvSpPr>
        <p:spPr>
          <a:ln/>
        </p:spPr>
        <p:txBody>
          <a:bodyPr/>
          <a:lstStyle>
            <a:lvl1pPr>
              <a:defRPr/>
            </a:lvl1pPr>
          </a:lstStyle>
          <a:p>
            <a:pPr>
              <a:defRPr/>
            </a:pPr>
            <a:fld id="{19F95056-C04D-48B3-9070-1B5F37E9875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r>
              <a:rPr lang="en-US"/>
              <a:t>Conditions</a:t>
            </a:r>
          </a:p>
        </p:txBody>
      </p:sp>
      <p:sp>
        <p:nvSpPr>
          <p:cNvPr id="5" name="Rectangle 13"/>
          <p:cNvSpPr>
            <a:spLocks noGrp="1" noChangeArrowheads="1"/>
          </p:cNvSpPr>
          <p:nvPr>
            <p:ph type="sldNum" sz="quarter" idx="11"/>
          </p:nvPr>
        </p:nvSpPr>
        <p:spPr>
          <a:ln/>
        </p:spPr>
        <p:txBody>
          <a:bodyPr/>
          <a:lstStyle>
            <a:lvl1pPr>
              <a:defRPr/>
            </a:lvl1pPr>
          </a:lstStyle>
          <a:p>
            <a:pPr>
              <a:defRPr/>
            </a:pPr>
            <a:fld id="{D1BD58E5-F66A-4FE4-9459-8DF3304D6DD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Conditions</a:t>
            </a:r>
          </a:p>
        </p:txBody>
      </p:sp>
      <p:sp>
        <p:nvSpPr>
          <p:cNvPr id="5" name="Rectangle 13"/>
          <p:cNvSpPr>
            <a:spLocks noGrp="1" noChangeArrowheads="1"/>
          </p:cNvSpPr>
          <p:nvPr>
            <p:ph type="sldNum" sz="quarter" idx="11"/>
          </p:nvPr>
        </p:nvSpPr>
        <p:spPr>
          <a:ln/>
        </p:spPr>
        <p:txBody>
          <a:bodyPr/>
          <a:lstStyle>
            <a:lvl1pPr>
              <a:defRPr/>
            </a:lvl1pPr>
          </a:lstStyle>
          <a:p>
            <a:pPr>
              <a:defRPr/>
            </a:pPr>
            <a:fld id="{3F0CEBC6-8DE8-49DA-8EAC-B2865701284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r>
              <a:rPr lang="en-US"/>
              <a:t>Conditions</a:t>
            </a:r>
          </a:p>
        </p:txBody>
      </p:sp>
      <p:sp>
        <p:nvSpPr>
          <p:cNvPr id="6" name="Rectangle 13"/>
          <p:cNvSpPr>
            <a:spLocks noGrp="1" noChangeArrowheads="1"/>
          </p:cNvSpPr>
          <p:nvPr>
            <p:ph type="sldNum" sz="quarter" idx="11"/>
          </p:nvPr>
        </p:nvSpPr>
        <p:spPr>
          <a:ln/>
        </p:spPr>
        <p:txBody>
          <a:bodyPr/>
          <a:lstStyle>
            <a:lvl1pPr>
              <a:defRPr/>
            </a:lvl1pPr>
          </a:lstStyle>
          <a:p>
            <a:pPr>
              <a:defRPr/>
            </a:pPr>
            <a:fld id="{ED8C8809-63D9-436A-A050-41BEB363DF2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a:defRPr/>
            </a:pPr>
            <a:r>
              <a:rPr lang="en-US"/>
              <a:t>Conditions</a:t>
            </a:r>
          </a:p>
        </p:txBody>
      </p:sp>
      <p:sp>
        <p:nvSpPr>
          <p:cNvPr id="8" name="Rectangle 13"/>
          <p:cNvSpPr>
            <a:spLocks noGrp="1" noChangeArrowheads="1"/>
          </p:cNvSpPr>
          <p:nvPr>
            <p:ph type="sldNum" sz="quarter" idx="11"/>
          </p:nvPr>
        </p:nvSpPr>
        <p:spPr>
          <a:ln/>
        </p:spPr>
        <p:txBody>
          <a:bodyPr/>
          <a:lstStyle>
            <a:lvl1pPr>
              <a:defRPr/>
            </a:lvl1pPr>
          </a:lstStyle>
          <a:p>
            <a:pPr>
              <a:defRPr/>
            </a:pPr>
            <a:fld id="{7E01653C-F545-47C0-ABF8-F8F2141CC7C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a:t>Conditions</a:t>
            </a:r>
          </a:p>
        </p:txBody>
      </p:sp>
      <p:sp>
        <p:nvSpPr>
          <p:cNvPr id="4" name="Rectangle 13"/>
          <p:cNvSpPr>
            <a:spLocks noGrp="1" noChangeArrowheads="1"/>
          </p:cNvSpPr>
          <p:nvPr>
            <p:ph type="sldNum" sz="quarter" idx="11"/>
          </p:nvPr>
        </p:nvSpPr>
        <p:spPr>
          <a:ln/>
        </p:spPr>
        <p:txBody>
          <a:bodyPr/>
          <a:lstStyle>
            <a:lvl1pPr>
              <a:defRPr/>
            </a:lvl1pPr>
          </a:lstStyle>
          <a:p>
            <a:pPr>
              <a:defRPr/>
            </a:pPr>
            <a:fld id="{43696409-3230-4B73-94EE-B2ABCD203B4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Conditions</a:t>
            </a:r>
          </a:p>
        </p:txBody>
      </p:sp>
      <p:sp>
        <p:nvSpPr>
          <p:cNvPr id="3" name="Rectangle 13"/>
          <p:cNvSpPr>
            <a:spLocks noGrp="1" noChangeArrowheads="1"/>
          </p:cNvSpPr>
          <p:nvPr>
            <p:ph type="sldNum" sz="quarter" idx="11"/>
          </p:nvPr>
        </p:nvSpPr>
        <p:spPr>
          <a:ln/>
        </p:spPr>
        <p:txBody>
          <a:bodyPr/>
          <a:lstStyle>
            <a:lvl1pPr>
              <a:defRPr/>
            </a:lvl1pPr>
          </a:lstStyle>
          <a:p>
            <a:pPr>
              <a:defRPr/>
            </a:pPr>
            <a:fld id="{F1899F44-D6E4-49DA-9223-5E37C731481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Conditions</a:t>
            </a:r>
          </a:p>
        </p:txBody>
      </p:sp>
      <p:sp>
        <p:nvSpPr>
          <p:cNvPr id="6" name="Rectangle 13"/>
          <p:cNvSpPr>
            <a:spLocks noGrp="1" noChangeArrowheads="1"/>
          </p:cNvSpPr>
          <p:nvPr>
            <p:ph type="sldNum" sz="quarter" idx="11"/>
          </p:nvPr>
        </p:nvSpPr>
        <p:spPr>
          <a:ln/>
        </p:spPr>
        <p:txBody>
          <a:bodyPr/>
          <a:lstStyle>
            <a:lvl1pPr>
              <a:defRPr/>
            </a:lvl1pPr>
          </a:lstStyle>
          <a:p>
            <a:pPr>
              <a:defRPr/>
            </a:pPr>
            <a:fld id="{2903BFBE-4DFB-4AD0-8F3A-66C456D2F45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Conditions</a:t>
            </a:r>
          </a:p>
        </p:txBody>
      </p:sp>
      <p:sp>
        <p:nvSpPr>
          <p:cNvPr id="6" name="Rectangle 13"/>
          <p:cNvSpPr>
            <a:spLocks noGrp="1" noChangeArrowheads="1"/>
          </p:cNvSpPr>
          <p:nvPr>
            <p:ph type="sldNum" sz="quarter" idx="11"/>
          </p:nvPr>
        </p:nvSpPr>
        <p:spPr>
          <a:ln/>
        </p:spPr>
        <p:txBody>
          <a:bodyPr/>
          <a:lstStyle>
            <a:lvl1pPr>
              <a:defRPr/>
            </a:lvl1pPr>
          </a:lstStyle>
          <a:p>
            <a:pPr>
              <a:defRPr/>
            </a:pPr>
            <a:fld id="{34838DE4-7004-4201-8295-AAF4452DC96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3" name="Rectangle 3"/>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8" name="Rectangle 8"/>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2057"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8" name="Rectangle 10"/>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12" name="Rectangle 12"/>
          <p:cNvSpPr>
            <a:spLocks noGrp="1" noChangeArrowheads="1"/>
          </p:cNvSpPr>
          <p:nvPr>
            <p:ph type="ftr" sz="quarter" idx="3"/>
          </p:nvPr>
        </p:nvSpPr>
        <p:spPr bwMode="auto">
          <a:xfrm>
            <a:off x="22860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r>
              <a:rPr lang="en-US"/>
              <a:t>Conditions</a:t>
            </a:r>
          </a:p>
        </p:txBody>
      </p:sp>
      <p:sp>
        <p:nvSpPr>
          <p:cNvPr id="460813" name="Rectangle 13"/>
          <p:cNvSpPr>
            <a:spLocks noGrp="1" noChangeArrowheads="1"/>
          </p:cNvSpPr>
          <p:nvPr>
            <p:ph type="sldNum" sz="quarter" idx="4"/>
          </p:nvPr>
        </p:nvSpPr>
        <p:spPr bwMode="auto">
          <a:xfrm>
            <a:off x="70104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A36E8E3C-7A65-4F0B-95EE-C50735E3C73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55.xml"/></Relationships>
</file>

<file path=ppt/slides/_rels/slide1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13.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notesSlide" Target="../notesSlides/notesSlide11.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6.xml"/><Relationship Id="rId5" Type="http://schemas.openxmlformats.org/officeDocument/2006/relationships/tags" Target="../tags/tag64.xml"/><Relationship Id="rId4" Type="http://schemas.openxmlformats.org/officeDocument/2006/relationships/tags" Target="../tags/tag63.xml"/></Relationships>
</file>

<file path=ppt/slides/_rels/slide14.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26" Type="http://schemas.openxmlformats.org/officeDocument/2006/relationships/slideLayout" Target="../slideLayouts/slideLayout6.xml"/><Relationship Id="rId3" Type="http://schemas.openxmlformats.org/officeDocument/2006/relationships/tags" Target="../tags/tag67.xml"/><Relationship Id="rId21" Type="http://schemas.openxmlformats.org/officeDocument/2006/relationships/tags" Target="../tags/tag85.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5" Type="http://schemas.openxmlformats.org/officeDocument/2006/relationships/tags" Target="../tags/tag89.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tags" Target="../tags/tag88.xml"/><Relationship Id="rId5" Type="http://schemas.openxmlformats.org/officeDocument/2006/relationships/tags" Target="../tags/tag69.xml"/><Relationship Id="rId15" Type="http://schemas.openxmlformats.org/officeDocument/2006/relationships/tags" Target="../tags/tag79.xml"/><Relationship Id="rId23" Type="http://schemas.openxmlformats.org/officeDocument/2006/relationships/tags" Target="../tags/tag87.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tags" Target="../tags/tag86.xml"/><Relationship Id="rId27"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92.xml"/><Relationship Id="rId7" Type="http://schemas.openxmlformats.org/officeDocument/2006/relationships/slideLayout" Target="../slideLayouts/slideLayout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s>
</file>

<file path=ppt/slides/_rels/slide16.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99.xml"/></Relationships>
</file>

<file path=ppt/slides/_rels/slide17.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103.xml"/></Relationships>
</file>

<file path=ppt/slides/_rels/slide18.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07.xml"/></Relationships>
</file>

<file path=ppt/slides/_rels/slide19.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11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115.xml"/></Relationships>
</file>

<file path=ppt/slides/_rels/slide2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119.xml"/></Relationships>
</file>

<file path=ppt/slides/_rels/slide22.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23.xml"/></Relationships>
</file>

<file path=ppt/slides/_rels/slide23.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127.xml"/></Relationships>
</file>

<file path=ppt/slides/_rels/slide24.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131.xml"/></Relationships>
</file>

<file path=ppt/slides/_rels/slide25.xml.rels><?xml version="1.0" encoding="UTF-8" standalone="yes"?>
<Relationships xmlns="http://schemas.openxmlformats.org/package/2006/relationships"><Relationship Id="rId3" Type="http://schemas.openxmlformats.org/officeDocument/2006/relationships/tags" Target="../tags/tag134.xml"/><Relationship Id="rId7" Type="http://schemas.openxmlformats.org/officeDocument/2006/relationships/notesSlide" Target="../notesSlides/notesSlide23.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slideLayout" Target="../slideLayouts/slideLayout2.xml"/><Relationship Id="rId5" Type="http://schemas.openxmlformats.org/officeDocument/2006/relationships/tags" Target="../tags/tag136.xml"/><Relationship Id="rId4" Type="http://schemas.openxmlformats.org/officeDocument/2006/relationships/tags" Target="../tags/tag135.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138.xml"/><Relationship Id="rId7"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vmlDrawing" Target="../drawings/vmlDrawing1.vml"/><Relationship Id="rId6" Type="http://schemas.openxmlformats.org/officeDocument/2006/relationships/tags" Target="../tags/tag141.xml"/><Relationship Id="rId5" Type="http://schemas.openxmlformats.org/officeDocument/2006/relationships/tags" Target="../tags/tag140.xml"/><Relationship Id="rId10" Type="http://schemas.openxmlformats.org/officeDocument/2006/relationships/image" Target="../media/image1.emf"/><Relationship Id="rId4" Type="http://schemas.openxmlformats.org/officeDocument/2006/relationships/tags" Target="../tags/tag139.xml"/><Relationship Id="rId9"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145.xml"/></Relationships>
</file>

<file path=ppt/slides/_rels/slide28.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149.xml"/></Relationships>
</file>

<file path=ppt/slides/_rels/slide29.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153.xml"/></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157.xml"/></Relationships>
</file>

<file path=ppt/slides/_rels/slide31.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161.xml"/></Relationships>
</file>

<file path=ppt/slides/_rels/slide32.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6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6.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slideLayout" Target="../slideLayouts/slideLayout2.xml"/><Relationship Id="rId4" Type="http://schemas.openxmlformats.org/officeDocument/2006/relationships/tags" Target="../tags/tag27.xml"/><Relationship Id="rId9"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tags" Target="../tags/tag36.xml"/></Relationships>
</file>

<file path=ppt/slides/_rels/slide8.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40.xml"/></Relationships>
</file>

<file path=ppt/slides/_rels/slide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1"/>
            </p:custDataLst>
          </p:nvPr>
        </p:nvSpPr>
        <p:spPr>
          <a:xfrm>
            <a:off x="762000" y="838200"/>
            <a:ext cx="7772400" cy="1143000"/>
          </a:xfrm>
          <a:noFill/>
        </p:spPr>
        <p:txBody>
          <a:bodyPr lIns="92075" tIns="46038" rIns="92075" bIns="46038" anchor="ctr"/>
          <a:lstStyle/>
          <a:p>
            <a:pPr algn="ctr" eaLnBrk="1" hangingPunct="1"/>
            <a:r>
              <a:rPr lang="en-US" smtClean="0"/>
              <a:t>Conditions</a:t>
            </a:r>
          </a:p>
        </p:txBody>
      </p:sp>
      <p:sp>
        <p:nvSpPr>
          <p:cNvPr id="4099" name="Rectangle 3"/>
          <p:cNvSpPr>
            <a:spLocks noGrp="1" noChangeArrowheads="1"/>
          </p:cNvSpPr>
          <p:nvPr>
            <p:ph type="subTitle" idx="1"/>
            <p:custDataLst>
              <p:tags r:id="rId2"/>
            </p:custDataLst>
          </p:nvPr>
        </p:nvSpPr>
        <p:spPr/>
        <p:txBody>
          <a:bodyPr lIns="92075" tIns="46038" rIns="92075" bIns="46038"/>
          <a:lstStyle/>
          <a:p>
            <a:pPr eaLnBrk="1" hangingPunct="1"/>
            <a:endParaRPr 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custDataLst>
              <p:tags r:id="rId1"/>
            </p:custDataLst>
          </p:nvPr>
        </p:nvSpPr>
        <p:spPr/>
        <p:txBody>
          <a:bodyPr/>
          <a:lstStyle/>
          <a:p>
            <a:pPr>
              <a:defRPr/>
            </a:pPr>
            <a:r>
              <a:rPr lang="en-US"/>
              <a:t>Conditions</a:t>
            </a:r>
          </a:p>
        </p:txBody>
      </p:sp>
      <p:sp>
        <p:nvSpPr>
          <p:cNvPr id="8" name="Slide Number Placeholder 3"/>
          <p:cNvSpPr>
            <a:spLocks noGrp="1"/>
          </p:cNvSpPr>
          <p:nvPr>
            <p:ph type="sldNum" sz="quarter" idx="11"/>
            <p:custDataLst>
              <p:tags r:id="rId2"/>
            </p:custDataLst>
          </p:nvPr>
        </p:nvSpPr>
        <p:spPr/>
        <p:txBody>
          <a:bodyPr/>
          <a:lstStyle/>
          <a:p>
            <a:pPr>
              <a:defRPr/>
            </a:pPr>
            <a:fld id="{B1918C90-D0B6-4F5F-99C3-48DFF296D1FC}" type="slidenum">
              <a:rPr lang="en-US"/>
              <a:pPr>
                <a:defRPr/>
              </a:pPr>
              <a:t>10</a:t>
            </a:fld>
            <a:endParaRPr lang="en-US"/>
          </a:p>
        </p:txBody>
      </p:sp>
      <p:sp>
        <p:nvSpPr>
          <p:cNvPr id="13316" name="Rectangle 2"/>
          <p:cNvSpPr>
            <a:spLocks noGrp="1" noChangeArrowheads="1"/>
          </p:cNvSpPr>
          <p:nvPr>
            <p:ph type="title"/>
            <p:custDataLst>
              <p:tags r:id="rId3"/>
            </p:custDataLst>
          </p:nvPr>
        </p:nvSpPr>
        <p:spPr>
          <a:xfrm>
            <a:off x="838200" y="304800"/>
            <a:ext cx="8305800" cy="838200"/>
          </a:xfrm>
        </p:spPr>
        <p:txBody>
          <a:bodyPr/>
          <a:lstStyle/>
          <a:p>
            <a:pPr eaLnBrk="1" hangingPunct="1"/>
            <a:r>
              <a:rPr lang="en-US" smtClean="0"/>
              <a:t>Precedence - Mixed Operators</a:t>
            </a:r>
          </a:p>
        </p:txBody>
      </p:sp>
      <p:grpSp>
        <p:nvGrpSpPr>
          <p:cNvPr id="13317" name="Group 3"/>
          <p:cNvGrpSpPr>
            <a:grpSpLocks/>
          </p:cNvGrpSpPr>
          <p:nvPr>
            <p:custDataLst>
              <p:tags r:id="rId4"/>
            </p:custDataLst>
          </p:nvPr>
        </p:nvGrpSpPr>
        <p:grpSpPr bwMode="auto">
          <a:xfrm>
            <a:off x="1066800" y="2286000"/>
            <a:ext cx="7391400" cy="1841500"/>
            <a:chOff x="576" y="2160"/>
            <a:chExt cx="4656" cy="1160"/>
          </a:xfrm>
        </p:grpSpPr>
        <p:sp>
          <p:nvSpPr>
            <p:cNvPr id="13318" name="Text Box 4"/>
            <p:cNvSpPr txBox="1">
              <a:spLocks noChangeArrowheads="1"/>
            </p:cNvSpPr>
            <p:nvPr>
              <p:custDataLst>
                <p:tags r:id="rId5"/>
              </p:custDataLst>
            </p:nvPr>
          </p:nvSpPr>
          <p:spPr bwMode="auto">
            <a:xfrm>
              <a:off x="576" y="2160"/>
              <a:ext cx="4656" cy="1160"/>
            </a:xfrm>
            <a:prstGeom prst="rect">
              <a:avLst/>
            </a:prstGeom>
            <a:solidFill>
              <a:schemeClr val="bg1"/>
            </a:solidFill>
            <a:ln w="12700">
              <a:solidFill>
                <a:schemeClr val="tx1"/>
              </a:solidFill>
              <a:miter lim="800000"/>
              <a:headEnd type="none" w="sm" len="sm"/>
              <a:tailEnd type="none" w="sm" len="sm"/>
            </a:ln>
          </p:spPr>
          <p:txBody>
            <a:bodyPr>
              <a:spAutoFit/>
            </a:bodyPr>
            <a:lstStyle/>
            <a:p>
              <a:pPr>
                <a:spcBef>
                  <a:spcPct val="25000"/>
                </a:spcBef>
              </a:pPr>
              <a:r>
                <a:rPr lang="en-US" b="1" dirty="0">
                  <a:latin typeface="Arial" charset="0"/>
                </a:rPr>
                <a:t>Type of Operator          Relative Precedence</a:t>
              </a:r>
              <a:endParaRPr lang="en-US" dirty="0">
                <a:latin typeface="Arial" charset="0"/>
              </a:endParaRPr>
            </a:p>
            <a:p>
              <a:pPr>
                <a:spcBef>
                  <a:spcPct val="25000"/>
                </a:spcBef>
              </a:pPr>
              <a:r>
                <a:rPr lang="en-US" dirty="0">
                  <a:latin typeface="Arial" charset="0"/>
                </a:rPr>
                <a:t>      Arithmetic                              1 (highest)</a:t>
              </a:r>
            </a:p>
            <a:p>
              <a:pPr>
                <a:spcBef>
                  <a:spcPct val="25000"/>
                </a:spcBef>
              </a:pPr>
              <a:r>
                <a:rPr lang="en-US" dirty="0">
                  <a:latin typeface="Arial" charset="0"/>
                </a:rPr>
                <a:t>      Relational                              2</a:t>
              </a:r>
            </a:p>
            <a:p>
              <a:pPr>
                <a:spcBef>
                  <a:spcPct val="25000"/>
                </a:spcBef>
              </a:pPr>
              <a:r>
                <a:rPr lang="en-US" dirty="0">
                  <a:latin typeface="Arial" charset="0"/>
                </a:rPr>
                <a:t>      Logical                                   3</a:t>
              </a:r>
            </a:p>
          </p:txBody>
        </p:sp>
        <p:sp>
          <p:nvSpPr>
            <p:cNvPr id="13319" name="Line 5"/>
            <p:cNvSpPr>
              <a:spLocks noChangeShapeType="1"/>
            </p:cNvSpPr>
            <p:nvPr>
              <p:custDataLst>
                <p:tags r:id="rId6"/>
              </p:custDataLst>
            </p:nvPr>
          </p:nvSpPr>
          <p:spPr bwMode="auto">
            <a:xfrm>
              <a:off x="576" y="2448"/>
              <a:ext cx="465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3320" name="Line 6"/>
            <p:cNvSpPr>
              <a:spLocks noChangeShapeType="1"/>
            </p:cNvSpPr>
            <p:nvPr>
              <p:custDataLst>
                <p:tags r:id="rId7"/>
              </p:custDataLst>
            </p:nvPr>
          </p:nvSpPr>
          <p:spPr bwMode="auto">
            <a:xfrm>
              <a:off x="2592" y="2160"/>
              <a:ext cx="0" cy="1152"/>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2" name="Rectangle 1"/>
          <p:cNvSpPr/>
          <p:nvPr/>
        </p:nvSpPr>
        <p:spPr>
          <a:xfrm>
            <a:off x="1066800" y="4724400"/>
            <a:ext cx="7391400" cy="461665"/>
          </a:xfrm>
          <a:prstGeom prst="rect">
            <a:avLst/>
          </a:prstGeom>
        </p:spPr>
        <p:txBody>
          <a:bodyPr wrap="square">
            <a:spAutoFit/>
          </a:bodyPr>
          <a:lstStyle/>
          <a:p>
            <a:r>
              <a:rPr lang="en-US" dirty="0"/>
              <a:t>http://introcs.cs.princeton.edu/java/11precedence/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01612A7D-4674-4F2C-B49A-5995AD186E65}" type="slidenum">
              <a:rPr lang="en-US"/>
              <a:pPr>
                <a:defRPr/>
              </a:pPr>
              <a:t>11</a:t>
            </a:fld>
            <a:endParaRPr lang="en-US"/>
          </a:p>
        </p:txBody>
      </p:sp>
      <p:sp>
        <p:nvSpPr>
          <p:cNvPr id="8196" name="Rectangle 1026"/>
          <p:cNvSpPr>
            <a:spLocks noGrp="1" noChangeArrowheads="1"/>
          </p:cNvSpPr>
          <p:nvPr>
            <p:ph type="title"/>
            <p:custDataLst>
              <p:tags r:id="rId3"/>
            </p:custDataLst>
          </p:nvPr>
        </p:nvSpPr>
        <p:spPr/>
        <p:txBody>
          <a:bodyPr/>
          <a:lstStyle/>
          <a:p>
            <a:pPr eaLnBrk="1" hangingPunct="1"/>
            <a:r>
              <a:rPr lang="en-US" dirty="0" smtClean="0"/>
              <a:t>Short Circuiting</a:t>
            </a:r>
            <a:endParaRPr lang="en-US" dirty="0" smtClean="0"/>
          </a:p>
        </p:txBody>
      </p:sp>
      <p:sp>
        <p:nvSpPr>
          <p:cNvPr id="8197" name="Rectangle 1027"/>
          <p:cNvSpPr>
            <a:spLocks noGrp="1" noChangeArrowheads="1"/>
          </p:cNvSpPr>
          <p:nvPr>
            <p:ph type="body" idx="1"/>
            <p:custDataLst>
              <p:tags r:id="rId4"/>
            </p:custDataLst>
          </p:nvPr>
        </p:nvSpPr>
        <p:spPr/>
        <p:txBody>
          <a:bodyPr/>
          <a:lstStyle/>
          <a:p>
            <a:pPr eaLnBrk="1" hangingPunct="1">
              <a:lnSpc>
                <a:spcPct val="90000"/>
              </a:lnSpc>
              <a:spcBef>
                <a:spcPct val="10000"/>
              </a:spcBef>
              <a:buFont typeface="Wingdings" pitchFamily="2" charset="2"/>
              <a:buNone/>
            </a:pPr>
            <a:r>
              <a:rPr lang="en-US" dirty="0" smtClean="0"/>
              <a:t>The operators &amp; and &amp;&amp; differ in the way that the evaluate their arguments. </a:t>
            </a:r>
          </a:p>
          <a:p>
            <a:pPr lvl="1" eaLnBrk="1" hangingPunct="1">
              <a:lnSpc>
                <a:spcPct val="90000"/>
              </a:lnSpc>
              <a:spcBef>
                <a:spcPct val="10000"/>
              </a:spcBef>
            </a:pPr>
            <a:r>
              <a:rPr lang="en-US" dirty="0" smtClean="0"/>
              <a:t>The &amp; and | operators will evaluate both arguments and then determine the value.</a:t>
            </a:r>
          </a:p>
          <a:p>
            <a:pPr lvl="1" eaLnBrk="1" hangingPunct="1">
              <a:lnSpc>
                <a:spcPct val="90000"/>
              </a:lnSpc>
              <a:spcBef>
                <a:spcPct val="10000"/>
              </a:spcBef>
            </a:pPr>
            <a:r>
              <a:rPr lang="en-US" dirty="0" smtClean="0"/>
              <a:t>The &amp;&amp; operator will evaluate its first argument. If that is false, the operator short circuits and returns false immediately without evaluating the second argument.</a:t>
            </a:r>
          </a:p>
          <a:p>
            <a:pPr lvl="1" eaLnBrk="1" hangingPunct="1">
              <a:lnSpc>
                <a:spcPct val="90000"/>
              </a:lnSpc>
              <a:spcBef>
                <a:spcPct val="10000"/>
              </a:spcBef>
            </a:pPr>
            <a:r>
              <a:rPr lang="en-US" dirty="0" smtClean="0"/>
              <a:t>Similarly, the || operator will return true immediately if its first argument evaluates to true.</a:t>
            </a:r>
          </a:p>
        </p:txBody>
      </p:sp>
    </p:spTree>
    <p:extLst>
      <p:ext uri="{BB962C8B-B14F-4D97-AF65-F5344CB8AC3E}">
        <p14:creationId xmlns:p14="http://schemas.microsoft.com/office/powerpoint/2010/main" val="2388447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01612A7D-4674-4F2C-B49A-5995AD186E65}" type="slidenum">
              <a:rPr lang="en-US"/>
              <a:pPr>
                <a:defRPr/>
              </a:pPr>
              <a:t>12</a:t>
            </a:fld>
            <a:endParaRPr lang="en-US"/>
          </a:p>
        </p:txBody>
      </p:sp>
      <p:sp>
        <p:nvSpPr>
          <p:cNvPr id="8196" name="Rectangle 1026"/>
          <p:cNvSpPr>
            <a:spLocks noGrp="1" noChangeArrowheads="1"/>
          </p:cNvSpPr>
          <p:nvPr>
            <p:ph type="title"/>
            <p:custDataLst>
              <p:tags r:id="rId3"/>
            </p:custDataLst>
          </p:nvPr>
        </p:nvSpPr>
        <p:spPr/>
        <p:txBody>
          <a:bodyPr/>
          <a:lstStyle/>
          <a:p>
            <a:pPr eaLnBrk="1" hangingPunct="1"/>
            <a:r>
              <a:rPr lang="en-US" dirty="0" smtClean="0"/>
              <a:t>Short Circuiting</a:t>
            </a:r>
            <a:endParaRPr lang="en-US" dirty="0" smtClean="0"/>
          </a:p>
        </p:txBody>
      </p:sp>
      <p:sp>
        <p:nvSpPr>
          <p:cNvPr id="8197" name="Rectangle 1027"/>
          <p:cNvSpPr>
            <a:spLocks noGrp="1" noChangeArrowheads="1"/>
          </p:cNvSpPr>
          <p:nvPr>
            <p:ph type="body" idx="1"/>
            <p:custDataLst>
              <p:tags r:id="rId4"/>
            </p:custDataLst>
          </p:nvPr>
        </p:nvSpPr>
        <p:spPr/>
        <p:txBody>
          <a:bodyPr/>
          <a:lstStyle/>
          <a:p>
            <a:pPr>
              <a:lnSpc>
                <a:spcPct val="90000"/>
              </a:lnSpc>
              <a:buClrTx/>
              <a:buSzTx/>
              <a:buFontTx/>
              <a:buNone/>
            </a:pPr>
            <a:r>
              <a:rPr lang="en-US" b="1" dirty="0" smtClean="0">
                <a:latin typeface="Courier New" pitchFamily="49" charset="0"/>
              </a:rPr>
              <a:t>truth(++x) |  dare(--y)</a:t>
            </a:r>
          </a:p>
          <a:p>
            <a:pPr>
              <a:lnSpc>
                <a:spcPct val="90000"/>
              </a:lnSpc>
              <a:buClrTx/>
              <a:buSzTx/>
              <a:buFontTx/>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For this evaluation, both functions are called and both variables are changed.</a:t>
            </a:r>
          </a:p>
          <a:p>
            <a:pPr>
              <a:lnSpc>
                <a:spcPct val="90000"/>
              </a:lnSpc>
              <a:buClrTx/>
              <a:buSzTx/>
              <a:buFontTx/>
              <a:buNone/>
            </a:pPr>
            <a:endParaRPr lang="en-US" sz="2400" dirty="0">
              <a:latin typeface="Times New Roman" panose="02020603050405020304" pitchFamily="18" charset="0"/>
              <a:cs typeface="Times New Roman" panose="02020603050405020304" pitchFamily="18" charset="0"/>
            </a:endParaRPr>
          </a:p>
          <a:p>
            <a:pPr>
              <a:lnSpc>
                <a:spcPct val="90000"/>
              </a:lnSpc>
              <a:buClrTx/>
              <a:buSzTx/>
              <a:buFontTx/>
              <a:buNone/>
            </a:pPr>
            <a:r>
              <a:rPr lang="en-US" b="1" dirty="0" smtClean="0">
                <a:latin typeface="Courier New" pitchFamily="49" charset="0"/>
              </a:rPr>
              <a:t>truth(++x) || dare(--y)</a:t>
            </a:r>
          </a:p>
          <a:p>
            <a:pPr>
              <a:lnSpc>
                <a:spcPct val="90000"/>
              </a:lnSpc>
              <a:buClrTx/>
              <a:buSzTx/>
              <a:buNone/>
            </a:pP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this evaluation, </a:t>
            </a:r>
            <a:r>
              <a:rPr lang="en-US" sz="2400" dirty="0" smtClean="0">
                <a:latin typeface="Times New Roman" panose="02020603050405020304" pitchFamily="18" charset="0"/>
                <a:cs typeface="Times New Roman" panose="02020603050405020304" pitchFamily="18" charset="0"/>
              </a:rPr>
              <a:t>we know that the value of x will change and truth() will be invoked.  The value of y will change and dare() will be called ONLY IF truth() returned false. Notice that short-circuiting will affect the order of evaluation. Usually, this difference is not important aside from being a bit faster, but some programmers will write code that depends on the short circuit.</a:t>
            </a:r>
            <a:endParaRPr lang="en-US" sz="2400" dirty="0">
              <a:latin typeface="Times New Roman" panose="02020603050405020304" pitchFamily="18" charset="0"/>
              <a:cs typeface="Times New Roman" panose="02020603050405020304" pitchFamily="18" charset="0"/>
            </a:endParaRPr>
          </a:p>
          <a:p>
            <a:pPr>
              <a:lnSpc>
                <a:spcPct val="90000"/>
              </a:lnSpc>
              <a:buClrTx/>
              <a:buSzTx/>
              <a:buFontTx/>
              <a:buNone/>
            </a:pPr>
            <a:endParaRPr lang="en-US" dirty="0" smtClean="0"/>
          </a:p>
        </p:txBody>
      </p:sp>
    </p:spTree>
    <p:extLst>
      <p:ext uri="{BB962C8B-B14F-4D97-AF65-F5344CB8AC3E}">
        <p14:creationId xmlns:p14="http://schemas.microsoft.com/office/powerpoint/2010/main" val="753635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custDataLst>
              <p:tags r:id="rId1"/>
            </p:custDataLst>
          </p:nvPr>
        </p:nvSpPr>
        <p:spPr/>
        <p:txBody>
          <a:bodyPr/>
          <a:lstStyle/>
          <a:p>
            <a:pPr>
              <a:defRPr/>
            </a:pPr>
            <a:r>
              <a:rPr lang="en-US"/>
              <a:t>Conditions</a:t>
            </a:r>
          </a:p>
        </p:txBody>
      </p:sp>
      <p:sp>
        <p:nvSpPr>
          <p:cNvPr id="6" name="Slide Number Placeholder 3"/>
          <p:cNvSpPr>
            <a:spLocks noGrp="1"/>
          </p:cNvSpPr>
          <p:nvPr>
            <p:ph type="sldNum" sz="quarter" idx="11"/>
            <p:custDataLst>
              <p:tags r:id="rId2"/>
            </p:custDataLst>
          </p:nvPr>
        </p:nvSpPr>
        <p:spPr/>
        <p:txBody>
          <a:bodyPr/>
          <a:lstStyle/>
          <a:p>
            <a:pPr>
              <a:defRPr/>
            </a:pPr>
            <a:fld id="{01DB09FD-9B96-410A-93C7-8D6B408A6DD9}" type="slidenum">
              <a:rPr lang="en-US"/>
              <a:pPr>
                <a:defRPr/>
              </a:pPr>
              <a:t>13</a:t>
            </a:fld>
            <a:endParaRPr lang="en-US"/>
          </a:p>
        </p:txBody>
      </p:sp>
      <p:sp>
        <p:nvSpPr>
          <p:cNvPr id="14340" name="Rectangle 2"/>
          <p:cNvSpPr>
            <a:spLocks noGrp="1" noChangeArrowheads="1"/>
          </p:cNvSpPr>
          <p:nvPr>
            <p:ph type="title"/>
            <p:custDataLst>
              <p:tags r:id="rId3"/>
            </p:custDataLst>
          </p:nvPr>
        </p:nvSpPr>
        <p:spPr/>
        <p:txBody>
          <a:bodyPr/>
          <a:lstStyle/>
          <a:p>
            <a:pPr eaLnBrk="1" hangingPunct="1"/>
            <a:r>
              <a:rPr lang="en-US" smtClean="0"/>
              <a:t>Mixed Operators Example</a:t>
            </a:r>
          </a:p>
        </p:txBody>
      </p:sp>
      <p:sp>
        <p:nvSpPr>
          <p:cNvPr id="14341" name="Rectangle 3"/>
          <p:cNvSpPr>
            <a:spLocks noChangeArrowheads="1"/>
          </p:cNvSpPr>
          <p:nvPr>
            <p:custDataLst>
              <p:tags r:id="rId4"/>
            </p:custDataLst>
          </p:nvPr>
        </p:nvSpPr>
        <p:spPr bwMode="auto">
          <a:xfrm>
            <a:off x="1371600" y="1371600"/>
            <a:ext cx="7772400" cy="1066800"/>
          </a:xfrm>
          <a:prstGeom prst="rect">
            <a:avLst/>
          </a:prstGeom>
          <a:noFill/>
          <a:ln w="9525">
            <a:noFill/>
            <a:miter lim="800000"/>
            <a:headEnd/>
            <a:tailEnd/>
          </a:ln>
        </p:spPr>
        <p:txBody>
          <a:bodyPr lIns="92075" tIns="46038" rIns="92075" bIns="46038"/>
          <a:lstStyle/>
          <a:p>
            <a:pPr marL="342900" indent="-342900" eaLnBrk="1" hangingPunct="1">
              <a:spcBef>
                <a:spcPct val="10000"/>
              </a:spcBef>
              <a:buClr>
                <a:schemeClr val="folHlink"/>
              </a:buClr>
              <a:buSzPct val="60000"/>
              <a:buFont typeface="Wingdings" pitchFamily="2" charset="2"/>
              <a:buNone/>
            </a:pPr>
            <a:r>
              <a:rPr lang="en-US" sz="2800" dirty="0">
                <a:latin typeface="Tahoma" pitchFamily="34" charset="0"/>
              </a:rPr>
              <a:t>E</a:t>
            </a:r>
            <a:r>
              <a:rPr lang="en-US" sz="2800" dirty="0" smtClean="0">
                <a:latin typeface="Tahoma" pitchFamily="34" charset="0"/>
              </a:rPr>
              <a:t>valuate </a:t>
            </a:r>
            <a:r>
              <a:rPr lang="en-US" sz="2800" dirty="0">
                <a:latin typeface="Tahoma" pitchFamily="34" charset="0"/>
              </a:rPr>
              <a:t>the following condition</a:t>
            </a:r>
          </a:p>
          <a:p>
            <a:pPr marL="342900" indent="-342900" eaLnBrk="1" hangingPunct="1">
              <a:spcBef>
                <a:spcPct val="10000"/>
              </a:spcBef>
              <a:buClr>
                <a:schemeClr val="folHlink"/>
              </a:buClr>
              <a:buSzPct val="60000"/>
              <a:buFont typeface="Wingdings" pitchFamily="2" charset="2"/>
              <a:buNone/>
            </a:pPr>
            <a:r>
              <a:rPr lang="en-US" sz="2800" dirty="0">
                <a:latin typeface="Tahoma" pitchFamily="34" charset="0"/>
              </a:rPr>
              <a:t>given: a = 3, b = 4 and c = 10</a:t>
            </a:r>
          </a:p>
          <a:p>
            <a:pPr marL="342900" indent="-342900" eaLnBrk="1" hangingPunct="1">
              <a:lnSpc>
                <a:spcPct val="50000"/>
              </a:lnSpc>
              <a:spcBef>
                <a:spcPct val="10000"/>
              </a:spcBef>
              <a:buClr>
                <a:schemeClr val="folHlink"/>
              </a:buClr>
              <a:buSzPct val="60000"/>
              <a:buFont typeface="Wingdings" pitchFamily="2" charset="2"/>
              <a:buNone/>
            </a:pPr>
            <a:r>
              <a:rPr lang="en-US" dirty="0">
                <a:latin typeface="Courier New" pitchFamily="49" charset="0"/>
              </a:rPr>
              <a:t> </a:t>
            </a:r>
          </a:p>
        </p:txBody>
      </p:sp>
      <p:sp>
        <p:nvSpPr>
          <p:cNvPr id="14342" name="Text Box 4"/>
          <p:cNvSpPr txBox="1">
            <a:spLocks noChangeArrowheads="1"/>
          </p:cNvSpPr>
          <p:nvPr>
            <p:custDataLst>
              <p:tags r:id="rId5"/>
            </p:custDataLst>
          </p:nvPr>
        </p:nvSpPr>
        <p:spPr bwMode="auto">
          <a:xfrm>
            <a:off x="1066800" y="2971800"/>
            <a:ext cx="7696200" cy="1200329"/>
          </a:xfrm>
          <a:prstGeom prst="rect">
            <a:avLst/>
          </a:prstGeom>
          <a:solidFill>
            <a:schemeClr val="bg1"/>
          </a:solidFill>
          <a:ln w="12700">
            <a:noFill/>
            <a:miter lim="800000"/>
            <a:headEnd type="none" w="sm" len="sm"/>
            <a:tailEnd type="none" w="sm" len="sm"/>
          </a:ln>
        </p:spPr>
        <p:txBody>
          <a:bodyPr wrap="square">
            <a:spAutoFit/>
          </a:bodyPr>
          <a:lstStyle/>
          <a:p>
            <a:pPr>
              <a:spcBef>
                <a:spcPct val="20000"/>
              </a:spcBef>
            </a:pPr>
            <a:r>
              <a:rPr lang="en-US" dirty="0">
                <a:latin typeface="Courier New" pitchFamily="49" charset="0"/>
              </a:rPr>
              <a:t> </a:t>
            </a:r>
            <a:r>
              <a:rPr lang="en-US" b="1" dirty="0">
                <a:latin typeface="Courier New" pitchFamily="49" charset="0"/>
              </a:rPr>
              <a:t>b + 1 &gt; 5 </a:t>
            </a:r>
            <a:r>
              <a:rPr lang="en-US" b="1" dirty="0" smtClean="0">
                <a:latin typeface="Courier New" pitchFamily="49" charset="0"/>
              </a:rPr>
              <a:t>| </a:t>
            </a:r>
            <a:r>
              <a:rPr lang="en-US" b="1" dirty="0">
                <a:latin typeface="Courier New" pitchFamily="49" charset="0"/>
              </a:rPr>
              <a:t>c % a &lt; 2 </a:t>
            </a:r>
            <a:r>
              <a:rPr lang="en-US" b="1" dirty="0" smtClean="0">
                <a:latin typeface="Courier New" pitchFamily="49" charset="0"/>
              </a:rPr>
              <a:t>&amp; </a:t>
            </a:r>
            <a:r>
              <a:rPr lang="en-US" b="1" dirty="0">
                <a:latin typeface="Courier New" pitchFamily="49" charset="0"/>
              </a:rPr>
              <a:t>! </a:t>
            </a:r>
            <a:r>
              <a:rPr lang="en-US" b="1" dirty="0" smtClean="0">
                <a:latin typeface="Courier New" pitchFamily="49" charset="0"/>
              </a:rPr>
              <a:t>(c </a:t>
            </a:r>
            <a:r>
              <a:rPr lang="en-US" b="1" dirty="0">
                <a:latin typeface="Courier New" pitchFamily="49" charset="0"/>
              </a:rPr>
              <a:t>!= </a:t>
            </a:r>
            <a:r>
              <a:rPr lang="en-US" b="1" dirty="0" smtClean="0">
                <a:latin typeface="Courier New" pitchFamily="49" charset="0"/>
              </a:rPr>
              <a:t>2)</a:t>
            </a:r>
            <a:endParaRPr lang="en-US" b="1" dirty="0">
              <a:latin typeface="Courier New" pitchFamily="49" charset="0"/>
            </a:endParaRPr>
          </a:p>
          <a:p>
            <a:pPr>
              <a:spcBef>
                <a:spcPct val="20000"/>
              </a:spcBef>
            </a:pPr>
            <a:endParaRPr lang="en-US" sz="2000" b="1" dirty="0">
              <a:latin typeface="Courier New" pitchFamily="49" charset="0"/>
            </a:endParaRPr>
          </a:p>
          <a:p>
            <a:pPr>
              <a:spcBef>
                <a:spcPct val="20000"/>
              </a:spcBef>
            </a:pPr>
            <a:r>
              <a:rPr lang="en-US" sz="2000" b="1" dirty="0">
                <a:latin typeface="Courier New" pitchFamily="49"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2"/>
          <p:cNvSpPr>
            <a:spLocks noGrp="1"/>
          </p:cNvSpPr>
          <p:nvPr>
            <p:ph type="ftr" sz="quarter" idx="10"/>
            <p:custDataLst>
              <p:tags r:id="rId1"/>
            </p:custDataLst>
          </p:nvPr>
        </p:nvSpPr>
        <p:spPr/>
        <p:txBody>
          <a:bodyPr/>
          <a:lstStyle/>
          <a:p>
            <a:pPr>
              <a:defRPr/>
            </a:pPr>
            <a:r>
              <a:rPr lang="en-US"/>
              <a:t>Conditions</a:t>
            </a:r>
          </a:p>
        </p:txBody>
      </p:sp>
      <p:sp>
        <p:nvSpPr>
          <p:cNvPr id="26" name="Slide Number Placeholder 3"/>
          <p:cNvSpPr>
            <a:spLocks noGrp="1"/>
          </p:cNvSpPr>
          <p:nvPr>
            <p:ph type="sldNum" sz="quarter" idx="11"/>
            <p:custDataLst>
              <p:tags r:id="rId2"/>
            </p:custDataLst>
          </p:nvPr>
        </p:nvSpPr>
        <p:spPr/>
        <p:txBody>
          <a:bodyPr/>
          <a:lstStyle/>
          <a:p>
            <a:pPr>
              <a:defRPr/>
            </a:pPr>
            <a:fld id="{76662C39-FDA6-4638-8B83-0E783E5A4054}" type="slidenum">
              <a:rPr lang="en-US"/>
              <a:pPr>
                <a:defRPr/>
              </a:pPr>
              <a:t>14</a:t>
            </a:fld>
            <a:endParaRPr lang="en-US"/>
          </a:p>
        </p:txBody>
      </p:sp>
      <p:sp>
        <p:nvSpPr>
          <p:cNvPr id="15364" name="Rectangle 2"/>
          <p:cNvSpPr>
            <a:spLocks noGrp="1" noChangeArrowheads="1"/>
          </p:cNvSpPr>
          <p:nvPr>
            <p:ph type="title"/>
            <p:custDataLst>
              <p:tags r:id="rId3"/>
            </p:custDataLst>
          </p:nvPr>
        </p:nvSpPr>
        <p:spPr/>
        <p:txBody>
          <a:bodyPr/>
          <a:lstStyle/>
          <a:p>
            <a:pPr eaLnBrk="1" hangingPunct="1"/>
            <a:r>
              <a:rPr lang="en-US" smtClean="0"/>
              <a:t>Mixed Operators Example</a:t>
            </a:r>
          </a:p>
        </p:txBody>
      </p:sp>
      <p:sp>
        <p:nvSpPr>
          <p:cNvPr id="15365" name="Rectangle 3"/>
          <p:cNvSpPr>
            <a:spLocks noChangeArrowheads="1"/>
          </p:cNvSpPr>
          <p:nvPr>
            <p:custDataLst>
              <p:tags r:id="rId4"/>
            </p:custDataLst>
          </p:nvPr>
        </p:nvSpPr>
        <p:spPr bwMode="auto">
          <a:xfrm>
            <a:off x="1371600" y="1371600"/>
            <a:ext cx="7772400" cy="1066800"/>
          </a:xfrm>
          <a:prstGeom prst="rect">
            <a:avLst/>
          </a:prstGeom>
          <a:noFill/>
          <a:ln w="9525">
            <a:noFill/>
            <a:miter lim="800000"/>
            <a:headEnd/>
            <a:tailEnd/>
          </a:ln>
        </p:spPr>
        <p:txBody>
          <a:bodyPr lIns="92075" tIns="46038" rIns="92075" bIns="46038"/>
          <a:lstStyle/>
          <a:p>
            <a:pPr marL="342900" indent="-342900" eaLnBrk="1" hangingPunct="1">
              <a:spcBef>
                <a:spcPct val="10000"/>
              </a:spcBef>
              <a:buClr>
                <a:schemeClr val="folHlink"/>
              </a:buClr>
              <a:buSzPct val="60000"/>
              <a:buFont typeface="Wingdings" pitchFamily="2" charset="2"/>
              <a:buNone/>
            </a:pPr>
            <a:r>
              <a:rPr lang="en-US" sz="2800" dirty="0">
                <a:latin typeface="Tahoma" pitchFamily="34" charset="0"/>
              </a:rPr>
              <a:t>E</a:t>
            </a:r>
            <a:r>
              <a:rPr lang="en-US" sz="2800" dirty="0" smtClean="0">
                <a:latin typeface="Tahoma" pitchFamily="34" charset="0"/>
              </a:rPr>
              <a:t>valuate </a:t>
            </a:r>
            <a:r>
              <a:rPr lang="en-US" sz="2800" dirty="0">
                <a:latin typeface="Tahoma" pitchFamily="34" charset="0"/>
              </a:rPr>
              <a:t>the following condition</a:t>
            </a:r>
          </a:p>
          <a:p>
            <a:pPr marL="342900" indent="-342900" eaLnBrk="1" hangingPunct="1">
              <a:spcBef>
                <a:spcPct val="10000"/>
              </a:spcBef>
              <a:buClr>
                <a:schemeClr val="folHlink"/>
              </a:buClr>
              <a:buSzPct val="60000"/>
              <a:buFont typeface="Wingdings" pitchFamily="2" charset="2"/>
              <a:buNone/>
            </a:pPr>
            <a:r>
              <a:rPr lang="en-US" sz="2800" dirty="0">
                <a:latin typeface="Tahoma" pitchFamily="34" charset="0"/>
              </a:rPr>
              <a:t>given: a = 3, b = 4 and c = 10</a:t>
            </a:r>
          </a:p>
          <a:p>
            <a:pPr marL="342900" indent="-342900" eaLnBrk="1" hangingPunct="1">
              <a:lnSpc>
                <a:spcPct val="50000"/>
              </a:lnSpc>
              <a:spcBef>
                <a:spcPct val="10000"/>
              </a:spcBef>
              <a:buClr>
                <a:schemeClr val="folHlink"/>
              </a:buClr>
              <a:buSzPct val="60000"/>
              <a:buFont typeface="Wingdings" pitchFamily="2" charset="2"/>
              <a:buNone/>
            </a:pPr>
            <a:r>
              <a:rPr lang="en-US" dirty="0">
                <a:latin typeface="Courier New" pitchFamily="49" charset="0"/>
              </a:rPr>
              <a:t> </a:t>
            </a:r>
          </a:p>
        </p:txBody>
      </p:sp>
      <p:sp>
        <p:nvSpPr>
          <p:cNvPr id="15366" name="Text Box 4"/>
          <p:cNvSpPr txBox="1">
            <a:spLocks noChangeArrowheads="1"/>
          </p:cNvSpPr>
          <p:nvPr>
            <p:custDataLst>
              <p:tags r:id="rId5"/>
            </p:custDataLst>
          </p:nvPr>
        </p:nvSpPr>
        <p:spPr bwMode="auto">
          <a:xfrm>
            <a:off x="533400" y="2514600"/>
            <a:ext cx="5943600" cy="4093428"/>
          </a:xfrm>
          <a:prstGeom prst="rect">
            <a:avLst/>
          </a:prstGeom>
          <a:solidFill>
            <a:schemeClr val="bg1"/>
          </a:solidFill>
          <a:ln w="12700">
            <a:noFill/>
            <a:miter lim="800000"/>
            <a:headEnd type="none" w="sm" len="sm"/>
            <a:tailEnd type="none" w="sm" len="sm"/>
          </a:ln>
        </p:spPr>
        <p:txBody>
          <a:bodyPr wrap="square">
            <a:spAutoFit/>
          </a:bodyPr>
          <a:lstStyle/>
          <a:p>
            <a:pPr>
              <a:spcBef>
                <a:spcPct val="20000"/>
              </a:spcBef>
            </a:pPr>
            <a:r>
              <a:rPr lang="en-US" sz="2000" dirty="0">
                <a:latin typeface="Courier New" pitchFamily="49" charset="0"/>
              </a:rPr>
              <a:t> </a:t>
            </a:r>
            <a:r>
              <a:rPr lang="en-US" sz="2000" b="1" dirty="0">
                <a:latin typeface="Courier New" pitchFamily="49" charset="0"/>
              </a:rPr>
              <a:t>b + 1 &gt; 5 </a:t>
            </a:r>
            <a:r>
              <a:rPr lang="en-US" sz="2000" b="1" dirty="0" smtClean="0">
                <a:latin typeface="Courier New" pitchFamily="49" charset="0"/>
              </a:rPr>
              <a:t> | </a:t>
            </a:r>
            <a:r>
              <a:rPr lang="en-US" sz="2000" b="1" dirty="0">
                <a:latin typeface="Courier New" pitchFamily="49" charset="0"/>
              </a:rPr>
              <a:t>c % a &lt; 2 </a:t>
            </a:r>
            <a:r>
              <a:rPr lang="en-US" sz="2000" b="1" dirty="0" smtClean="0">
                <a:latin typeface="Courier New" pitchFamily="49" charset="0"/>
              </a:rPr>
              <a:t> &amp; </a:t>
            </a:r>
            <a:r>
              <a:rPr lang="en-US" sz="2000" b="1" dirty="0">
                <a:latin typeface="Courier New" pitchFamily="49" charset="0"/>
              </a:rPr>
              <a:t>! </a:t>
            </a:r>
            <a:r>
              <a:rPr lang="en-US" sz="2000" b="1" dirty="0" smtClean="0">
                <a:latin typeface="Courier New" pitchFamily="49" charset="0"/>
              </a:rPr>
              <a:t>(c </a:t>
            </a:r>
            <a:r>
              <a:rPr lang="en-US" sz="2000" b="1" dirty="0">
                <a:latin typeface="Courier New" pitchFamily="49" charset="0"/>
              </a:rPr>
              <a:t>!= </a:t>
            </a:r>
            <a:r>
              <a:rPr lang="en-US" sz="2000" b="1" dirty="0" smtClean="0">
                <a:latin typeface="Courier New" pitchFamily="49" charset="0"/>
              </a:rPr>
              <a:t>2)</a:t>
            </a:r>
            <a:endParaRPr lang="en-US" sz="2000" b="1" dirty="0">
              <a:latin typeface="Courier New" pitchFamily="49" charset="0"/>
            </a:endParaRPr>
          </a:p>
          <a:p>
            <a:pPr>
              <a:spcBef>
                <a:spcPct val="20000"/>
              </a:spcBef>
            </a:pPr>
            <a:endParaRPr lang="en-US" sz="2000" b="1" dirty="0">
              <a:latin typeface="Courier New" pitchFamily="49" charset="0"/>
            </a:endParaRPr>
          </a:p>
          <a:p>
            <a:pPr>
              <a:spcBef>
                <a:spcPct val="20000"/>
              </a:spcBef>
            </a:pPr>
            <a:r>
              <a:rPr lang="en-US" sz="2000" b="1" dirty="0">
                <a:latin typeface="Courier New" pitchFamily="49" charset="0"/>
              </a:rPr>
              <a:t>   5 &gt; 5 </a:t>
            </a:r>
            <a:r>
              <a:rPr lang="en-US" sz="2000" b="1" dirty="0" smtClean="0">
                <a:latin typeface="Courier New" pitchFamily="49" charset="0"/>
              </a:rPr>
              <a:t> | </a:t>
            </a:r>
            <a:r>
              <a:rPr lang="en-US" sz="2000" b="1" dirty="0">
                <a:latin typeface="Courier New" pitchFamily="49" charset="0"/>
              </a:rPr>
              <a:t>1 &lt; 2 </a:t>
            </a:r>
            <a:r>
              <a:rPr lang="en-US" sz="2000" b="1" dirty="0" smtClean="0">
                <a:latin typeface="Courier New" pitchFamily="49" charset="0"/>
              </a:rPr>
              <a:t> &amp; </a:t>
            </a:r>
            <a:r>
              <a:rPr lang="en-US" sz="2000" b="1" dirty="0">
                <a:latin typeface="Courier New" pitchFamily="49" charset="0"/>
              </a:rPr>
              <a:t>! </a:t>
            </a:r>
            <a:r>
              <a:rPr lang="en-US" sz="2000" b="1" dirty="0" smtClean="0">
                <a:latin typeface="Courier New" pitchFamily="49" charset="0"/>
              </a:rPr>
              <a:t>(10 </a:t>
            </a:r>
            <a:r>
              <a:rPr lang="en-US" sz="2000" b="1" dirty="0">
                <a:latin typeface="Courier New" pitchFamily="49" charset="0"/>
              </a:rPr>
              <a:t>!= </a:t>
            </a:r>
            <a:r>
              <a:rPr lang="en-US" sz="2000" b="1" dirty="0" smtClean="0">
                <a:latin typeface="Courier New" pitchFamily="49" charset="0"/>
              </a:rPr>
              <a:t>2)</a:t>
            </a:r>
            <a:endParaRPr lang="en-US" sz="2000" b="1" dirty="0">
              <a:latin typeface="Courier New" pitchFamily="49" charset="0"/>
            </a:endParaRPr>
          </a:p>
          <a:p>
            <a:pPr>
              <a:spcBef>
                <a:spcPct val="20000"/>
              </a:spcBef>
            </a:pPr>
            <a:endParaRPr lang="en-US" sz="2000" b="1" dirty="0">
              <a:latin typeface="Courier New" pitchFamily="49" charset="0"/>
            </a:endParaRPr>
          </a:p>
          <a:p>
            <a:pPr>
              <a:spcBef>
                <a:spcPct val="20000"/>
              </a:spcBef>
            </a:pPr>
            <a:r>
              <a:rPr lang="en-US" sz="2000" b="1" dirty="0">
                <a:latin typeface="Courier New" pitchFamily="49" charset="0"/>
              </a:rPr>
              <a:t>   false </a:t>
            </a:r>
            <a:r>
              <a:rPr lang="en-US" sz="2000" b="1" dirty="0" smtClean="0">
                <a:latin typeface="Courier New" pitchFamily="49" charset="0"/>
              </a:rPr>
              <a:t> | </a:t>
            </a:r>
            <a:r>
              <a:rPr lang="en-US" sz="2000" b="1" dirty="0">
                <a:latin typeface="Courier New" pitchFamily="49" charset="0"/>
              </a:rPr>
              <a:t>true  </a:t>
            </a:r>
            <a:r>
              <a:rPr lang="en-US" sz="2000" b="1" dirty="0" smtClean="0">
                <a:latin typeface="Courier New" pitchFamily="49" charset="0"/>
              </a:rPr>
              <a:t> &amp; </a:t>
            </a:r>
            <a:r>
              <a:rPr lang="en-US" sz="2000" b="1" dirty="0">
                <a:latin typeface="Courier New" pitchFamily="49" charset="0"/>
              </a:rPr>
              <a:t>! true</a:t>
            </a:r>
          </a:p>
          <a:p>
            <a:pPr>
              <a:spcBef>
                <a:spcPct val="20000"/>
              </a:spcBef>
            </a:pPr>
            <a:endParaRPr lang="en-US" sz="2000" b="1" dirty="0">
              <a:latin typeface="Courier New" pitchFamily="49" charset="0"/>
            </a:endParaRPr>
          </a:p>
          <a:p>
            <a:pPr>
              <a:spcBef>
                <a:spcPct val="20000"/>
              </a:spcBef>
            </a:pPr>
            <a:r>
              <a:rPr lang="en-US" sz="2000" b="1" dirty="0">
                <a:latin typeface="Courier New" pitchFamily="49" charset="0"/>
              </a:rPr>
              <a:t>   false </a:t>
            </a:r>
            <a:r>
              <a:rPr lang="en-US" sz="2000" b="1" dirty="0" smtClean="0">
                <a:latin typeface="Courier New" pitchFamily="49" charset="0"/>
              </a:rPr>
              <a:t>| </a:t>
            </a:r>
            <a:r>
              <a:rPr lang="en-US" sz="2000" b="1" dirty="0">
                <a:latin typeface="Courier New" pitchFamily="49" charset="0"/>
              </a:rPr>
              <a:t>true </a:t>
            </a:r>
            <a:r>
              <a:rPr lang="en-US" sz="2000" b="1" dirty="0" smtClean="0">
                <a:latin typeface="Courier New" pitchFamily="49" charset="0"/>
              </a:rPr>
              <a:t> &amp; </a:t>
            </a:r>
            <a:r>
              <a:rPr lang="en-US" sz="2000" b="1" dirty="0">
                <a:latin typeface="Courier New" pitchFamily="49" charset="0"/>
              </a:rPr>
              <a:t>false</a:t>
            </a:r>
          </a:p>
          <a:p>
            <a:pPr>
              <a:spcBef>
                <a:spcPct val="20000"/>
              </a:spcBef>
            </a:pPr>
            <a:endParaRPr lang="en-US" sz="2000" b="1" dirty="0">
              <a:latin typeface="Courier New" pitchFamily="49" charset="0"/>
            </a:endParaRPr>
          </a:p>
          <a:p>
            <a:pPr>
              <a:spcBef>
                <a:spcPct val="20000"/>
              </a:spcBef>
            </a:pPr>
            <a:r>
              <a:rPr lang="en-US" sz="2000" b="1" dirty="0">
                <a:latin typeface="Courier New" pitchFamily="49" charset="0"/>
              </a:rPr>
              <a:t>   false </a:t>
            </a:r>
            <a:r>
              <a:rPr lang="en-US" sz="2000" b="1" dirty="0" smtClean="0">
                <a:latin typeface="Courier New" pitchFamily="49" charset="0"/>
              </a:rPr>
              <a:t>| </a:t>
            </a:r>
            <a:r>
              <a:rPr lang="en-US" sz="2000" b="1" dirty="0">
                <a:latin typeface="Courier New" pitchFamily="49" charset="0"/>
              </a:rPr>
              <a:t>false</a:t>
            </a:r>
          </a:p>
          <a:p>
            <a:pPr>
              <a:spcBef>
                <a:spcPct val="20000"/>
              </a:spcBef>
            </a:pPr>
            <a:endParaRPr lang="en-US" sz="2000" b="1" dirty="0">
              <a:latin typeface="Courier New" pitchFamily="49" charset="0"/>
            </a:endParaRPr>
          </a:p>
          <a:p>
            <a:pPr>
              <a:spcBef>
                <a:spcPct val="20000"/>
              </a:spcBef>
            </a:pPr>
            <a:r>
              <a:rPr lang="en-US" sz="2000" b="1" dirty="0">
                <a:latin typeface="Courier New" pitchFamily="49" charset="0"/>
              </a:rPr>
              <a:t>        false</a:t>
            </a:r>
          </a:p>
        </p:txBody>
      </p:sp>
      <p:sp>
        <p:nvSpPr>
          <p:cNvPr id="15367" name="AutoShape 5"/>
          <p:cNvSpPr>
            <a:spLocks/>
          </p:cNvSpPr>
          <p:nvPr>
            <p:custDataLst>
              <p:tags r:id="rId6"/>
            </p:custDataLst>
          </p:nvPr>
        </p:nvSpPr>
        <p:spPr bwMode="auto">
          <a:xfrm rot="5400000">
            <a:off x="1104900" y="2552700"/>
            <a:ext cx="76200" cy="762000"/>
          </a:xfrm>
          <a:prstGeom prst="rightBrace">
            <a:avLst>
              <a:gd name="adj1" fmla="val 83333"/>
              <a:gd name="adj2" fmla="val 50000"/>
            </a:avLst>
          </a:prstGeom>
          <a:noFill/>
          <a:ln w="28575">
            <a:solidFill>
              <a:schemeClr val="tx1"/>
            </a:solidFill>
            <a:round/>
            <a:headEnd type="none" w="sm" len="sm"/>
            <a:tailEnd type="none" w="sm" len="sm"/>
          </a:ln>
        </p:spPr>
        <p:txBody>
          <a:bodyPr wrap="none" anchor="ctr"/>
          <a:lstStyle/>
          <a:p>
            <a:endParaRPr lang="en-US"/>
          </a:p>
        </p:txBody>
      </p:sp>
      <p:sp>
        <p:nvSpPr>
          <p:cNvPr id="15368" name="AutoShape 6"/>
          <p:cNvSpPr>
            <a:spLocks/>
          </p:cNvSpPr>
          <p:nvPr>
            <p:custDataLst>
              <p:tags r:id="rId7"/>
            </p:custDataLst>
          </p:nvPr>
        </p:nvSpPr>
        <p:spPr bwMode="auto">
          <a:xfrm rot="5400000">
            <a:off x="3086100" y="2476500"/>
            <a:ext cx="76200" cy="762000"/>
          </a:xfrm>
          <a:prstGeom prst="rightBrace">
            <a:avLst>
              <a:gd name="adj1" fmla="val 83333"/>
              <a:gd name="adj2" fmla="val 50000"/>
            </a:avLst>
          </a:prstGeom>
          <a:noFill/>
          <a:ln w="28575">
            <a:solidFill>
              <a:schemeClr val="tx1"/>
            </a:solidFill>
            <a:round/>
            <a:headEnd type="none" w="sm" len="sm"/>
            <a:tailEnd type="none" w="sm" len="sm"/>
          </a:ln>
        </p:spPr>
        <p:txBody>
          <a:bodyPr wrap="none" anchor="ctr"/>
          <a:lstStyle/>
          <a:p>
            <a:endParaRPr lang="en-US"/>
          </a:p>
        </p:txBody>
      </p:sp>
      <p:sp>
        <p:nvSpPr>
          <p:cNvPr id="15369" name="Line 7"/>
          <p:cNvSpPr>
            <a:spLocks noChangeShapeType="1"/>
          </p:cNvSpPr>
          <p:nvPr>
            <p:custDataLst>
              <p:tags r:id="rId8"/>
            </p:custDataLst>
          </p:nvPr>
        </p:nvSpPr>
        <p:spPr bwMode="auto">
          <a:xfrm>
            <a:off x="1143000" y="2971800"/>
            <a:ext cx="0" cy="30480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15370" name="Line 8"/>
          <p:cNvSpPr>
            <a:spLocks noChangeShapeType="1"/>
          </p:cNvSpPr>
          <p:nvPr>
            <p:custDataLst>
              <p:tags r:id="rId9"/>
            </p:custDataLst>
          </p:nvPr>
        </p:nvSpPr>
        <p:spPr bwMode="auto">
          <a:xfrm flipH="1">
            <a:off x="2590800" y="2971800"/>
            <a:ext cx="533400" cy="30480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15371" name="Line 9"/>
          <p:cNvSpPr>
            <a:spLocks noChangeShapeType="1"/>
          </p:cNvSpPr>
          <p:nvPr>
            <p:custDataLst>
              <p:tags r:id="rId10"/>
            </p:custDataLst>
          </p:nvPr>
        </p:nvSpPr>
        <p:spPr bwMode="auto">
          <a:xfrm flipH="1">
            <a:off x="4343400" y="2819400"/>
            <a:ext cx="685800" cy="45720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15372" name="AutoShape 10"/>
          <p:cNvSpPr>
            <a:spLocks/>
          </p:cNvSpPr>
          <p:nvPr>
            <p:custDataLst>
              <p:tags r:id="rId11"/>
            </p:custDataLst>
          </p:nvPr>
        </p:nvSpPr>
        <p:spPr bwMode="auto">
          <a:xfrm rot="5400000">
            <a:off x="1409700" y="3238500"/>
            <a:ext cx="76200" cy="762000"/>
          </a:xfrm>
          <a:prstGeom prst="rightBrace">
            <a:avLst>
              <a:gd name="adj1" fmla="val 83333"/>
              <a:gd name="adj2" fmla="val 50000"/>
            </a:avLst>
          </a:prstGeom>
          <a:noFill/>
          <a:ln w="28575">
            <a:solidFill>
              <a:schemeClr val="tx1"/>
            </a:solidFill>
            <a:round/>
            <a:headEnd type="none" w="sm" len="sm"/>
            <a:tailEnd type="none" w="sm" len="sm"/>
          </a:ln>
        </p:spPr>
        <p:txBody>
          <a:bodyPr wrap="none" anchor="ctr"/>
          <a:lstStyle/>
          <a:p>
            <a:endParaRPr lang="en-US"/>
          </a:p>
        </p:txBody>
      </p:sp>
      <p:sp>
        <p:nvSpPr>
          <p:cNvPr id="15373" name="AutoShape 11"/>
          <p:cNvSpPr>
            <a:spLocks/>
          </p:cNvSpPr>
          <p:nvPr>
            <p:custDataLst>
              <p:tags r:id="rId12"/>
            </p:custDataLst>
          </p:nvPr>
        </p:nvSpPr>
        <p:spPr bwMode="auto">
          <a:xfrm rot="5400000">
            <a:off x="2781300" y="3238500"/>
            <a:ext cx="76200" cy="762000"/>
          </a:xfrm>
          <a:prstGeom prst="rightBrace">
            <a:avLst>
              <a:gd name="adj1" fmla="val 83333"/>
              <a:gd name="adj2" fmla="val 50000"/>
            </a:avLst>
          </a:prstGeom>
          <a:noFill/>
          <a:ln w="28575">
            <a:solidFill>
              <a:schemeClr val="tx1"/>
            </a:solidFill>
            <a:round/>
            <a:headEnd type="none" w="sm" len="sm"/>
            <a:tailEnd type="none" w="sm" len="sm"/>
          </a:ln>
        </p:spPr>
        <p:txBody>
          <a:bodyPr wrap="none" anchor="ctr"/>
          <a:lstStyle/>
          <a:p>
            <a:endParaRPr lang="en-US"/>
          </a:p>
        </p:txBody>
      </p:sp>
      <p:sp>
        <p:nvSpPr>
          <p:cNvPr id="15374" name="AutoShape 12"/>
          <p:cNvSpPr>
            <a:spLocks/>
          </p:cNvSpPr>
          <p:nvPr>
            <p:custDataLst>
              <p:tags r:id="rId13"/>
            </p:custDataLst>
          </p:nvPr>
        </p:nvSpPr>
        <p:spPr bwMode="auto">
          <a:xfrm rot="5400000">
            <a:off x="4724400" y="3124200"/>
            <a:ext cx="76200" cy="990600"/>
          </a:xfrm>
          <a:prstGeom prst="rightBrace">
            <a:avLst>
              <a:gd name="adj1" fmla="val 108333"/>
              <a:gd name="adj2" fmla="val 50000"/>
            </a:avLst>
          </a:prstGeom>
          <a:noFill/>
          <a:ln w="28575">
            <a:solidFill>
              <a:schemeClr val="tx1"/>
            </a:solidFill>
            <a:round/>
            <a:headEnd type="none" w="sm" len="sm"/>
            <a:tailEnd type="none" w="sm" len="sm"/>
          </a:ln>
        </p:spPr>
        <p:txBody>
          <a:bodyPr wrap="none" anchor="ctr"/>
          <a:lstStyle/>
          <a:p>
            <a:endParaRPr lang="en-US"/>
          </a:p>
        </p:txBody>
      </p:sp>
      <p:sp>
        <p:nvSpPr>
          <p:cNvPr id="15375" name="Line 13"/>
          <p:cNvSpPr>
            <a:spLocks noChangeShapeType="1"/>
          </p:cNvSpPr>
          <p:nvPr>
            <p:custDataLst>
              <p:tags r:id="rId14"/>
            </p:custDataLst>
          </p:nvPr>
        </p:nvSpPr>
        <p:spPr bwMode="auto">
          <a:xfrm>
            <a:off x="1447800" y="3657600"/>
            <a:ext cx="0" cy="30480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15376" name="Line 14"/>
          <p:cNvSpPr>
            <a:spLocks noChangeShapeType="1"/>
          </p:cNvSpPr>
          <p:nvPr>
            <p:custDataLst>
              <p:tags r:id="rId15"/>
            </p:custDataLst>
          </p:nvPr>
        </p:nvSpPr>
        <p:spPr bwMode="auto">
          <a:xfrm>
            <a:off x="2819400" y="3657600"/>
            <a:ext cx="0" cy="30480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15377" name="Line 15"/>
          <p:cNvSpPr>
            <a:spLocks noChangeShapeType="1"/>
          </p:cNvSpPr>
          <p:nvPr>
            <p:custDataLst>
              <p:tags r:id="rId16"/>
            </p:custDataLst>
          </p:nvPr>
        </p:nvSpPr>
        <p:spPr bwMode="auto">
          <a:xfrm flipH="1">
            <a:off x="4343400" y="3657600"/>
            <a:ext cx="76200" cy="30480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15378" name="AutoShape 16"/>
          <p:cNvSpPr>
            <a:spLocks/>
          </p:cNvSpPr>
          <p:nvPr>
            <p:custDataLst>
              <p:tags r:id="rId17"/>
            </p:custDataLst>
          </p:nvPr>
        </p:nvSpPr>
        <p:spPr bwMode="auto">
          <a:xfrm rot="5400000">
            <a:off x="1981200" y="4800600"/>
            <a:ext cx="76200" cy="2057400"/>
          </a:xfrm>
          <a:prstGeom prst="rightBrace">
            <a:avLst>
              <a:gd name="adj1" fmla="val 225000"/>
              <a:gd name="adj2" fmla="val 50000"/>
            </a:avLst>
          </a:prstGeom>
          <a:noFill/>
          <a:ln w="28575">
            <a:solidFill>
              <a:schemeClr val="tx1"/>
            </a:solidFill>
            <a:round/>
            <a:headEnd type="none" w="sm" len="sm"/>
            <a:tailEnd type="none" w="sm" len="sm"/>
          </a:ln>
        </p:spPr>
        <p:txBody>
          <a:bodyPr wrap="none" anchor="ctr"/>
          <a:lstStyle/>
          <a:p>
            <a:endParaRPr lang="en-US"/>
          </a:p>
        </p:txBody>
      </p:sp>
      <p:sp>
        <p:nvSpPr>
          <p:cNvPr id="15379" name="AutoShape 17"/>
          <p:cNvSpPr>
            <a:spLocks/>
          </p:cNvSpPr>
          <p:nvPr>
            <p:custDataLst>
              <p:tags r:id="rId18"/>
            </p:custDataLst>
          </p:nvPr>
        </p:nvSpPr>
        <p:spPr bwMode="auto">
          <a:xfrm rot="5400000">
            <a:off x="3467100" y="4152900"/>
            <a:ext cx="76200" cy="1981200"/>
          </a:xfrm>
          <a:prstGeom prst="rightBrace">
            <a:avLst>
              <a:gd name="adj1" fmla="val 216667"/>
              <a:gd name="adj2" fmla="val 50000"/>
            </a:avLst>
          </a:prstGeom>
          <a:noFill/>
          <a:ln w="28575">
            <a:solidFill>
              <a:schemeClr val="tx1"/>
            </a:solidFill>
            <a:round/>
            <a:headEnd type="none" w="sm" len="sm"/>
            <a:tailEnd type="none" w="sm" len="sm"/>
          </a:ln>
        </p:spPr>
        <p:txBody>
          <a:bodyPr wrap="none" anchor="ctr"/>
          <a:lstStyle/>
          <a:p>
            <a:endParaRPr lang="en-US"/>
          </a:p>
        </p:txBody>
      </p:sp>
      <p:sp>
        <p:nvSpPr>
          <p:cNvPr id="15380" name="Line 18"/>
          <p:cNvSpPr>
            <a:spLocks noChangeShapeType="1"/>
          </p:cNvSpPr>
          <p:nvPr>
            <p:custDataLst>
              <p:tags r:id="rId19"/>
            </p:custDataLst>
          </p:nvPr>
        </p:nvSpPr>
        <p:spPr bwMode="auto">
          <a:xfrm flipH="1">
            <a:off x="2895600" y="5181600"/>
            <a:ext cx="609600" cy="30480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15381" name="Line 19"/>
          <p:cNvSpPr>
            <a:spLocks noChangeShapeType="1"/>
          </p:cNvSpPr>
          <p:nvPr>
            <p:custDataLst>
              <p:tags r:id="rId20"/>
            </p:custDataLst>
          </p:nvPr>
        </p:nvSpPr>
        <p:spPr bwMode="auto">
          <a:xfrm flipH="1">
            <a:off x="1981200" y="5791200"/>
            <a:ext cx="0" cy="30480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15382" name="Text Box 20"/>
          <p:cNvSpPr txBox="1">
            <a:spLocks noChangeArrowheads="1"/>
          </p:cNvSpPr>
          <p:nvPr>
            <p:custDataLst>
              <p:tags r:id="rId21"/>
            </p:custDataLst>
          </p:nvPr>
        </p:nvSpPr>
        <p:spPr bwMode="auto">
          <a:xfrm>
            <a:off x="5257800" y="2971800"/>
            <a:ext cx="3352800" cy="366713"/>
          </a:xfrm>
          <a:prstGeom prst="rect">
            <a:avLst/>
          </a:prstGeom>
          <a:solidFill>
            <a:srgbClr val="F9FFC9"/>
          </a:solidFill>
          <a:ln w="12700">
            <a:noFill/>
            <a:miter lim="800000"/>
            <a:headEnd type="none" w="sm" len="sm"/>
            <a:tailEnd type="none" w="sm" len="sm"/>
          </a:ln>
        </p:spPr>
        <p:txBody>
          <a:bodyPr>
            <a:spAutoFit/>
          </a:bodyPr>
          <a:lstStyle/>
          <a:p>
            <a:pPr>
              <a:spcBef>
                <a:spcPct val="50000"/>
              </a:spcBef>
            </a:pPr>
            <a:r>
              <a:rPr lang="en-US" sz="1800" b="1"/>
              <a:t>Arithmetic Operators First</a:t>
            </a:r>
          </a:p>
        </p:txBody>
      </p:sp>
      <p:sp>
        <p:nvSpPr>
          <p:cNvPr id="15383" name="Text Box 21"/>
          <p:cNvSpPr txBox="1">
            <a:spLocks noChangeArrowheads="1"/>
          </p:cNvSpPr>
          <p:nvPr>
            <p:custDataLst>
              <p:tags r:id="rId22"/>
            </p:custDataLst>
          </p:nvPr>
        </p:nvSpPr>
        <p:spPr bwMode="auto">
          <a:xfrm>
            <a:off x="5029200" y="3733800"/>
            <a:ext cx="3429000" cy="366713"/>
          </a:xfrm>
          <a:prstGeom prst="rect">
            <a:avLst/>
          </a:prstGeom>
          <a:solidFill>
            <a:srgbClr val="F9FFC9"/>
          </a:solidFill>
          <a:ln w="12700">
            <a:noFill/>
            <a:miter lim="800000"/>
            <a:headEnd type="none" w="sm" len="sm"/>
            <a:tailEnd type="none" w="sm" len="sm"/>
          </a:ln>
        </p:spPr>
        <p:txBody>
          <a:bodyPr>
            <a:spAutoFit/>
          </a:bodyPr>
          <a:lstStyle/>
          <a:p>
            <a:pPr>
              <a:spcBef>
                <a:spcPct val="50000"/>
              </a:spcBef>
            </a:pPr>
            <a:r>
              <a:rPr lang="en-US" sz="1800" b="1"/>
              <a:t>Relational Operators Second</a:t>
            </a:r>
          </a:p>
        </p:txBody>
      </p:sp>
      <p:sp>
        <p:nvSpPr>
          <p:cNvPr id="15384" name="Text Box 22"/>
          <p:cNvSpPr txBox="1">
            <a:spLocks noChangeArrowheads="1"/>
          </p:cNvSpPr>
          <p:nvPr>
            <p:custDataLst>
              <p:tags r:id="rId23"/>
            </p:custDataLst>
          </p:nvPr>
        </p:nvSpPr>
        <p:spPr bwMode="auto">
          <a:xfrm>
            <a:off x="4953000" y="4343400"/>
            <a:ext cx="3810000" cy="668338"/>
          </a:xfrm>
          <a:prstGeom prst="rect">
            <a:avLst/>
          </a:prstGeom>
          <a:solidFill>
            <a:srgbClr val="F9FFC9"/>
          </a:solidFill>
          <a:ln w="12700">
            <a:noFill/>
            <a:miter lim="800000"/>
            <a:headEnd type="none" w="sm" len="sm"/>
            <a:tailEnd type="none" w="sm" len="sm"/>
          </a:ln>
        </p:spPr>
        <p:txBody>
          <a:bodyPr>
            <a:spAutoFit/>
          </a:bodyPr>
          <a:lstStyle/>
          <a:p>
            <a:pPr>
              <a:spcBef>
                <a:spcPct val="10000"/>
              </a:spcBef>
            </a:pPr>
            <a:r>
              <a:rPr lang="en-US" sz="1800" b="1" dirty="0"/>
              <a:t>Logical Operators Third</a:t>
            </a:r>
          </a:p>
          <a:p>
            <a:pPr>
              <a:spcBef>
                <a:spcPct val="10000"/>
              </a:spcBef>
            </a:pPr>
            <a:r>
              <a:rPr lang="en-US" sz="1800" b="1" dirty="0"/>
              <a:t>! before </a:t>
            </a:r>
            <a:r>
              <a:rPr lang="en-US" sz="1800" b="1" dirty="0" smtClean="0"/>
              <a:t> &amp; </a:t>
            </a:r>
            <a:r>
              <a:rPr lang="en-US" sz="1800" b="1" dirty="0"/>
              <a:t>before </a:t>
            </a:r>
            <a:r>
              <a:rPr lang="en-US" sz="1800" b="1" dirty="0" smtClean="0"/>
              <a:t>|</a:t>
            </a:r>
            <a:endParaRPr lang="en-US" sz="1800" b="1" dirty="0"/>
          </a:p>
        </p:txBody>
      </p:sp>
      <p:sp>
        <p:nvSpPr>
          <p:cNvPr id="15385" name="AutoShape 23"/>
          <p:cNvSpPr>
            <a:spLocks/>
          </p:cNvSpPr>
          <p:nvPr>
            <p:custDataLst>
              <p:tags r:id="rId24"/>
            </p:custDataLst>
          </p:nvPr>
        </p:nvSpPr>
        <p:spPr bwMode="auto">
          <a:xfrm rot="5400000">
            <a:off x="4191000" y="3886200"/>
            <a:ext cx="76200" cy="990600"/>
          </a:xfrm>
          <a:prstGeom prst="rightBrace">
            <a:avLst>
              <a:gd name="adj1" fmla="val 108333"/>
              <a:gd name="adj2" fmla="val 50000"/>
            </a:avLst>
          </a:prstGeom>
          <a:noFill/>
          <a:ln w="28575">
            <a:solidFill>
              <a:schemeClr val="tx1"/>
            </a:solidFill>
            <a:round/>
            <a:headEnd type="none" w="sm" len="sm"/>
            <a:tailEnd type="none" w="sm" len="sm"/>
          </a:ln>
        </p:spPr>
        <p:txBody>
          <a:bodyPr wrap="none" anchor="ctr"/>
          <a:lstStyle/>
          <a:p>
            <a:endParaRPr lang="en-US"/>
          </a:p>
        </p:txBody>
      </p:sp>
      <p:sp>
        <p:nvSpPr>
          <p:cNvPr id="15386" name="Line 24"/>
          <p:cNvSpPr>
            <a:spLocks noChangeShapeType="1"/>
          </p:cNvSpPr>
          <p:nvPr>
            <p:custDataLst>
              <p:tags r:id="rId25"/>
            </p:custDataLst>
          </p:nvPr>
        </p:nvSpPr>
        <p:spPr bwMode="auto">
          <a:xfrm flipH="1">
            <a:off x="4038600" y="4419600"/>
            <a:ext cx="76200" cy="304800"/>
          </a:xfrm>
          <a:prstGeom prst="line">
            <a:avLst/>
          </a:prstGeom>
          <a:noFill/>
          <a:ln w="28575">
            <a:solidFill>
              <a:schemeClr val="tx1"/>
            </a:solidFill>
            <a:round/>
            <a:headEnd type="none" w="sm" len="sm"/>
            <a:tailEnd type="triangl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custDataLst>
              <p:tags r:id="rId1"/>
            </p:custDataLst>
          </p:nvPr>
        </p:nvSpPr>
        <p:spPr/>
        <p:txBody>
          <a:bodyPr/>
          <a:lstStyle/>
          <a:p>
            <a:pPr>
              <a:defRPr/>
            </a:pPr>
            <a:r>
              <a:rPr lang="en-US"/>
              <a:t>Conditions</a:t>
            </a:r>
          </a:p>
        </p:txBody>
      </p:sp>
      <p:sp>
        <p:nvSpPr>
          <p:cNvPr id="7" name="Slide Number Placeholder 3"/>
          <p:cNvSpPr>
            <a:spLocks noGrp="1"/>
          </p:cNvSpPr>
          <p:nvPr>
            <p:ph type="sldNum" sz="quarter" idx="11"/>
            <p:custDataLst>
              <p:tags r:id="rId2"/>
            </p:custDataLst>
          </p:nvPr>
        </p:nvSpPr>
        <p:spPr/>
        <p:txBody>
          <a:bodyPr/>
          <a:lstStyle/>
          <a:p>
            <a:pPr>
              <a:defRPr/>
            </a:pPr>
            <a:fld id="{DBD6F4AF-8C4B-4369-918C-077DE09E1395}" type="slidenum">
              <a:rPr lang="en-US"/>
              <a:pPr>
                <a:defRPr/>
              </a:pPr>
              <a:t>15</a:t>
            </a:fld>
            <a:endParaRPr lang="en-US"/>
          </a:p>
        </p:txBody>
      </p:sp>
      <p:sp>
        <p:nvSpPr>
          <p:cNvPr id="16388" name="Rectangle 2"/>
          <p:cNvSpPr>
            <a:spLocks noGrp="1" noChangeArrowheads="1"/>
          </p:cNvSpPr>
          <p:nvPr>
            <p:ph type="title"/>
            <p:custDataLst>
              <p:tags r:id="rId3"/>
            </p:custDataLst>
          </p:nvPr>
        </p:nvSpPr>
        <p:spPr/>
        <p:txBody>
          <a:bodyPr/>
          <a:lstStyle/>
          <a:p>
            <a:pPr eaLnBrk="1" hangingPunct="1"/>
            <a:r>
              <a:rPr lang="en-US" smtClean="0"/>
              <a:t>Other Important Examples</a:t>
            </a:r>
          </a:p>
        </p:txBody>
      </p:sp>
      <p:sp>
        <p:nvSpPr>
          <p:cNvPr id="16389" name="Text Box 3"/>
          <p:cNvSpPr txBox="1">
            <a:spLocks noChangeArrowheads="1"/>
          </p:cNvSpPr>
          <p:nvPr>
            <p:custDataLst>
              <p:tags r:id="rId4"/>
            </p:custDataLst>
          </p:nvPr>
        </p:nvSpPr>
        <p:spPr bwMode="auto">
          <a:xfrm>
            <a:off x="838200" y="2057400"/>
            <a:ext cx="7315200" cy="1014413"/>
          </a:xfrm>
          <a:prstGeom prst="rect">
            <a:avLst/>
          </a:prstGeom>
          <a:solidFill>
            <a:srgbClr val="CCFFFF"/>
          </a:solidFill>
          <a:ln w="9525">
            <a:solidFill>
              <a:schemeClr val="tx1"/>
            </a:solidFill>
            <a:miter lim="800000"/>
            <a:headEnd type="none" w="sm" len="sm"/>
            <a:tailEnd type="none" w="sm" len="sm"/>
          </a:ln>
        </p:spPr>
        <p:txBody>
          <a:bodyPr>
            <a:spAutoFit/>
          </a:bodyPr>
          <a:lstStyle/>
          <a:p>
            <a:pPr>
              <a:spcBef>
                <a:spcPct val="50000"/>
              </a:spcBef>
            </a:pPr>
            <a:r>
              <a:rPr lang="en-US"/>
              <a:t>Mathematics:   3.5 &lt;= x &lt; 12.8</a:t>
            </a:r>
          </a:p>
          <a:p>
            <a:pPr>
              <a:spcBef>
                <a:spcPct val="50000"/>
              </a:spcBef>
            </a:pPr>
            <a:r>
              <a:rPr lang="en-US"/>
              <a:t>Java:  </a:t>
            </a:r>
            <a:r>
              <a:rPr lang="en-US" b="1">
                <a:latin typeface="Courier New" pitchFamily="49" charset="0"/>
              </a:rPr>
              <a:t>(3.5 &lt;= x) &amp;&amp; (x &lt; 12.8)</a:t>
            </a:r>
            <a:endParaRPr lang="en-US" b="1"/>
          </a:p>
        </p:txBody>
      </p:sp>
      <p:sp>
        <p:nvSpPr>
          <p:cNvPr id="16390" name="Text Box 4"/>
          <p:cNvSpPr txBox="1">
            <a:spLocks noChangeArrowheads="1"/>
          </p:cNvSpPr>
          <p:nvPr>
            <p:custDataLst>
              <p:tags r:id="rId5"/>
            </p:custDataLst>
          </p:nvPr>
        </p:nvSpPr>
        <p:spPr bwMode="auto">
          <a:xfrm>
            <a:off x="762000" y="3429000"/>
            <a:ext cx="7391400" cy="1014413"/>
          </a:xfrm>
          <a:prstGeom prst="rect">
            <a:avLst/>
          </a:prstGeom>
          <a:solidFill>
            <a:srgbClr val="CCFFFF"/>
          </a:solidFill>
          <a:ln w="9525">
            <a:solidFill>
              <a:schemeClr val="tx1"/>
            </a:solidFill>
            <a:miter lim="800000"/>
            <a:headEnd type="none" w="sm" len="sm"/>
            <a:tailEnd type="none" w="sm" len="sm"/>
          </a:ln>
        </p:spPr>
        <p:txBody>
          <a:bodyPr>
            <a:spAutoFit/>
          </a:bodyPr>
          <a:lstStyle/>
          <a:p>
            <a:pPr>
              <a:spcBef>
                <a:spcPct val="50000"/>
              </a:spcBef>
            </a:pPr>
            <a:r>
              <a:rPr lang="en-US"/>
              <a:t>English:   w is 3, 5, or 7</a:t>
            </a:r>
          </a:p>
          <a:p>
            <a:pPr>
              <a:spcBef>
                <a:spcPct val="50000"/>
              </a:spcBef>
            </a:pPr>
            <a:r>
              <a:rPr lang="en-US"/>
              <a:t>Java:  </a:t>
            </a:r>
            <a:r>
              <a:rPr lang="en-US" b="1">
                <a:latin typeface="Courier New" pitchFamily="49" charset="0"/>
              </a:rPr>
              <a:t>(w == 3) || (w == 5) || (w == 7)</a:t>
            </a:r>
          </a:p>
        </p:txBody>
      </p:sp>
      <p:sp>
        <p:nvSpPr>
          <p:cNvPr id="16391" name="Text Box 5"/>
          <p:cNvSpPr txBox="1">
            <a:spLocks noChangeArrowheads="1"/>
          </p:cNvSpPr>
          <p:nvPr>
            <p:custDataLst>
              <p:tags r:id="rId6"/>
            </p:custDataLst>
          </p:nvPr>
        </p:nvSpPr>
        <p:spPr bwMode="auto">
          <a:xfrm>
            <a:off x="838200" y="4953000"/>
            <a:ext cx="7391400" cy="1014413"/>
          </a:xfrm>
          <a:prstGeom prst="rect">
            <a:avLst/>
          </a:prstGeom>
          <a:solidFill>
            <a:srgbClr val="CCFFFF"/>
          </a:solidFill>
          <a:ln w="9525">
            <a:solidFill>
              <a:schemeClr val="tx1"/>
            </a:solidFill>
            <a:miter lim="800000"/>
            <a:headEnd type="none" w="sm" len="sm"/>
            <a:tailEnd type="none" w="sm" len="sm"/>
          </a:ln>
        </p:spPr>
        <p:txBody>
          <a:bodyPr>
            <a:spAutoFit/>
          </a:bodyPr>
          <a:lstStyle/>
          <a:p>
            <a:pPr>
              <a:spcBef>
                <a:spcPct val="50000"/>
              </a:spcBef>
            </a:pPr>
            <a:r>
              <a:rPr lang="en-US"/>
              <a:t>English:   the letter is neither 'y' nor 'n'</a:t>
            </a:r>
          </a:p>
          <a:p>
            <a:pPr>
              <a:spcBef>
                <a:spcPct val="50000"/>
              </a:spcBef>
            </a:pPr>
            <a:r>
              <a:rPr lang="en-US"/>
              <a:t>Java:  </a:t>
            </a:r>
            <a:r>
              <a:rPr lang="en-US" b="1">
                <a:latin typeface="Courier New" pitchFamily="49" charset="0"/>
              </a:rPr>
              <a:t>(letter != </a:t>
            </a:r>
            <a:r>
              <a:rPr lang="en-US" b="1">
                <a:latin typeface="Courier New" pitchFamily="49" charset="0"/>
                <a:cs typeface="Courier New" pitchFamily="49" charset="0"/>
              </a:rPr>
              <a:t>'</a:t>
            </a:r>
            <a:r>
              <a:rPr lang="en-US" b="1">
                <a:latin typeface="Courier New" pitchFamily="49" charset="0"/>
              </a:rPr>
              <a:t>y</a:t>
            </a:r>
            <a:r>
              <a:rPr lang="en-US" b="1">
                <a:latin typeface="Courier New" pitchFamily="49" charset="0"/>
                <a:cs typeface="Courier New" pitchFamily="49" charset="0"/>
              </a:rPr>
              <a:t>'</a:t>
            </a:r>
            <a:r>
              <a:rPr lang="en-US" b="1">
                <a:latin typeface="Courier New" pitchFamily="49" charset="0"/>
              </a:rPr>
              <a:t>) &amp;&amp; (letter != </a:t>
            </a:r>
            <a:r>
              <a:rPr lang="en-US" b="1">
                <a:latin typeface="Courier New" pitchFamily="49" charset="0"/>
                <a:cs typeface="Courier New" pitchFamily="49" charset="0"/>
              </a:rPr>
              <a:t>'</a:t>
            </a:r>
            <a:r>
              <a:rPr lang="en-US" b="1">
                <a:latin typeface="Courier New" pitchFamily="49" charset="0"/>
              </a:rPr>
              <a:t>n</a:t>
            </a:r>
            <a:r>
              <a:rPr lang="en-US" b="1">
                <a:latin typeface="Courier New" pitchFamily="49" charset="0"/>
                <a:cs typeface="Courier New" pitchFamily="49" charset="0"/>
              </a:rPr>
              <a:t>'</a:t>
            </a:r>
            <a:r>
              <a:rPr lang="en-US" b="1">
                <a:latin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C0363720-FF6D-44C9-875E-FD4292D89AF6}" type="slidenum">
              <a:rPr lang="en-US"/>
              <a:pPr>
                <a:defRPr/>
              </a:pPr>
              <a:t>16</a:t>
            </a:fld>
            <a:endParaRPr lang="en-US"/>
          </a:p>
        </p:txBody>
      </p:sp>
      <p:sp>
        <p:nvSpPr>
          <p:cNvPr id="17412" name="Rectangle 2"/>
          <p:cNvSpPr>
            <a:spLocks noGrp="1" noChangeArrowheads="1"/>
          </p:cNvSpPr>
          <p:nvPr>
            <p:ph type="title"/>
            <p:custDataLst>
              <p:tags r:id="rId3"/>
            </p:custDataLst>
          </p:nvPr>
        </p:nvSpPr>
        <p:spPr/>
        <p:txBody>
          <a:bodyPr/>
          <a:lstStyle/>
          <a:p>
            <a:pPr eaLnBrk="1" hangingPunct="1"/>
            <a:r>
              <a:rPr lang="en-US" smtClean="0"/>
              <a:t>boolean Primitive Data Type</a:t>
            </a:r>
          </a:p>
        </p:txBody>
      </p:sp>
      <p:sp>
        <p:nvSpPr>
          <p:cNvPr id="17413" name="Rectangle 4"/>
          <p:cNvSpPr>
            <a:spLocks noGrp="1" noChangeArrowheads="1"/>
          </p:cNvSpPr>
          <p:nvPr>
            <p:ph type="body" idx="1"/>
            <p:custDataLst>
              <p:tags r:id="rId4"/>
            </p:custDataLst>
          </p:nvPr>
        </p:nvSpPr>
        <p:spPr/>
        <p:txBody>
          <a:bodyPr/>
          <a:lstStyle/>
          <a:p>
            <a:pPr eaLnBrk="1" hangingPunct="1">
              <a:lnSpc>
                <a:spcPct val="90000"/>
              </a:lnSpc>
              <a:buFont typeface="Wingdings" pitchFamily="2" charset="2"/>
              <a:buNone/>
            </a:pPr>
            <a:r>
              <a:rPr lang="en-US" sz="2800" b="1" smtClean="0">
                <a:latin typeface="Courier New" pitchFamily="49" charset="0"/>
              </a:rPr>
              <a:t>boolean isFreezing;</a:t>
            </a:r>
          </a:p>
          <a:p>
            <a:pPr eaLnBrk="1" hangingPunct="1">
              <a:lnSpc>
                <a:spcPct val="90000"/>
              </a:lnSpc>
              <a:buFont typeface="Wingdings" pitchFamily="2" charset="2"/>
              <a:buNone/>
            </a:pPr>
            <a:r>
              <a:rPr lang="en-US" sz="2800" b="1" smtClean="0">
                <a:latin typeface="Courier New" pitchFamily="49" charset="0"/>
              </a:rPr>
              <a:t>int temp = 60;</a:t>
            </a:r>
          </a:p>
          <a:p>
            <a:pPr eaLnBrk="1" hangingPunct="1">
              <a:lnSpc>
                <a:spcPct val="90000"/>
              </a:lnSpc>
              <a:buFont typeface="Wingdings" pitchFamily="2" charset="2"/>
              <a:buNone/>
            </a:pPr>
            <a:r>
              <a:rPr lang="en-US" sz="2800" b="1" smtClean="0">
                <a:latin typeface="Courier New" pitchFamily="49" charset="0"/>
              </a:rPr>
              <a:t>isFreezing = temp &lt;= 32;</a:t>
            </a:r>
          </a:p>
          <a:p>
            <a:pPr eaLnBrk="1" hangingPunct="1">
              <a:lnSpc>
                <a:spcPct val="90000"/>
              </a:lnSpc>
              <a:buFont typeface="Wingdings" pitchFamily="2" charset="2"/>
              <a:buNone/>
            </a:pPr>
            <a:r>
              <a:rPr lang="en-US" sz="2800" b="1" smtClean="0">
                <a:latin typeface="Courier New" pitchFamily="49" charset="0"/>
              </a:rPr>
              <a:t>isFreezing</a:t>
            </a:r>
            <a:r>
              <a:rPr lang="en-US" sz="2800" b="1" smtClean="0">
                <a:latin typeface="Times New Roman" pitchFamily="18" charset="0"/>
              </a:rPr>
              <a:t> </a:t>
            </a:r>
            <a:r>
              <a:rPr lang="en-US" sz="2800" smtClean="0"/>
              <a:t>contains</a:t>
            </a:r>
            <a:r>
              <a:rPr lang="en-US" sz="2800" b="1" smtClean="0">
                <a:latin typeface="Times New Roman" pitchFamily="18" charset="0"/>
              </a:rPr>
              <a:t> </a:t>
            </a:r>
            <a:r>
              <a:rPr lang="en-US" sz="2800" b="1" smtClean="0">
                <a:latin typeface="Courier New" pitchFamily="49" charset="0"/>
              </a:rPr>
              <a:t>false</a:t>
            </a:r>
          </a:p>
          <a:p>
            <a:pPr eaLnBrk="1" hangingPunct="1">
              <a:lnSpc>
                <a:spcPct val="90000"/>
              </a:lnSpc>
              <a:buFont typeface="Wingdings" pitchFamily="2" charset="2"/>
              <a:buNone/>
            </a:pPr>
            <a:endParaRPr lang="en-US" sz="2800" b="1" smtClean="0">
              <a:latin typeface="Times New Roman" pitchFamily="18" charset="0"/>
            </a:endParaRPr>
          </a:p>
          <a:p>
            <a:pPr eaLnBrk="1" hangingPunct="1">
              <a:lnSpc>
                <a:spcPct val="90000"/>
              </a:lnSpc>
              <a:buFont typeface="Wingdings" pitchFamily="2" charset="2"/>
              <a:buNone/>
            </a:pPr>
            <a:r>
              <a:rPr lang="en-US" sz="2800" b="1" smtClean="0">
                <a:latin typeface="Courier New" pitchFamily="49" charset="0"/>
              </a:rPr>
              <a:t>boolean oddNumber;</a:t>
            </a:r>
          </a:p>
          <a:p>
            <a:pPr eaLnBrk="1" hangingPunct="1">
              <a:lnSpc>
                <a:spcPct val="90000"/>
              </a:lnSpc>
              <a:buFont typeface="Wingdings" pitchFamily="2" charset="2"/>
              <a:buNone/>
            </a:pPr>
            <a:r>
              <a:rPr lang="en-US" sz="2800" b="1" smtClean="0">
                <a:latin typeface="Courier New" pitchFamily="49" charset="0"/>
              </a:rPr>
              <a:t>int number = 11;</a:t>
            </a:r>
          </a:p>
          <a:p>
            <a:pPr eaLnBrk="1" hangingPunct="1">
              <a:lnSpc>
                <a:spcPct val="90000"/>
              </a:lnSpc>
              <a:buFont typeface="Wingdings" pitchFamily="2" charset="2"/>
              <a:buNone/>
            </a:pPr>
            <a:r>
              <a:rPr lang="en-US" sz="2800" b="1" smtClean="0">
                <a:latin typeface="Courier New" pitchFamily="49" charset="0"/>
              </a:rPr>
              <a:t>oddNumber = number % 2 == 1;</a:t>
            </a:r>
          </a:p>
          <a:p>
            <a:pPr eaLnBrk="1" hangingPunct="1">
              <a:lnSpc>
                <a:spcPct val="90000"/>
              </a:lnSpc>
              <a:buFont typeface="Wingdings" pitchFamily="2" charset="2"/>
              <a:buNone/>
            </a:pPr>
            <a:r>
              <a:rPr lang="en-US" sz="2800" b="1" smtClean="0">
                <a:latin typeface="Courier New" pitchFamily="49" charset="0"/>
              </a:rPr>
              <a:t>oddNumber</a:t>
            </a:r>
            <a:r>
              <a:rPr lang="en-US" sz="2800" b="1" smtClean="0">
                <a:latin typeface="Times New Roman" pitchFamily="18" charset="0"/>
              </a:rPr>
              <a:t> </a:t>
            </a:r>
            <a:r>
              <a:rPr lang="en-US" sz="2800" smtClean="0"/>
              <a:t>contains</a:t>
            </a:r>
            <a:r>
              <a:rPr lang="en-US" sz="2800" b="1" smtClean="0">
                <a:latin typeface="Times New Roman" pitchFamily="18" charset="0"/>
              </a:rPr>
              <a:t> </a:t>
            </a:r>
            <a:r>
              <a:rPr lang="en-US" sz="2800" b="1" smtClean="0">
                <a:latin typeface="Courier New" pitchFamily="49" charset="0"/>
              </a:rPr>
              <a:t>true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39419A92-C273-4D74-B795-C105120F29E8}" type="slidenum">
              <a:rPr lang="en-US"/>
              <a:pPr>
                <a:defRPr/>
              </a:pPr>
              <a:t>17</a:t>
            </a:fld>
            <a:endParaRPr lang="en-US"/>
          </a:p>
        </p:txBody>
      </p:sp>
      <p:sp>
        <p:nvSpPr>
          <p:cNvPr id="18436" name="Rectangle 2"/>
          <p:cNvSpPr>
            <a:spLocks noGrp="1" noChangeArrowheads="1"/>
          </p:cNvSpPr>
          <p:nvPr>
            <p:ph type="title"/>
            <p:custDataLst>
              <p:tags r:id="rId3"/>
            </p:custDataLst>
          </p:nvPr>
        </p:nvSpPr>
        <p:spPr/>
        <p:txBody>
          <a:bodyPr/>
          <a:lstStyle/>
          <a:p>
            <a:pPr eaLnBrk="1" hangingPunct="1"/>
            <a:r>
              <a:rPr lang="en-US" smtClean="0"/>
              <a:t>boolean Method</a:t>
            </a:r>
          </a:p>
        </p:txBody>
      </p:sp>
      <p:sp>
        <p:nvSpPr>
          <p:cNvPr id="18437" name="Rectangle 3"/>
          <p:cNvSpPr>
            <a:spLocks noGrp="1" noChangeArrowheads="1"/>
          </p:cNvSpPr>
          <p:nvPr>
            <p:ph type="body" idx="1"/>
            <p:custDataLst>
              <p:tags r:id="rId4"/>
            </p:custDataLst>
          </p:nvPr>
        </p:nvSpPr>
        <p:spPr/>
        <p:txBody>
          <a:bodyPr/>
          <a:lstStyle/>
          <a:p>
            <a:pPr eaLnBrk="1" hangingPunct="1"/>
            <a:r>
              <a:rPr lang="en-US" sz="3600" dirty="0" smtClean="0"/>
              <a:t>A method that returns a </a:t>
            </a:r>
            <a:r>
              <a:rPr lang="en-US" sz="3600" dirty="0" err="1" smtClean="0"/>
              <a:t>boolean</a:t>
            </a:r>
            <a:r>
              <a:rPr lang="en-US" sz="3600" dirty="0" smtClean="0"/>
              <a:t> value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E6A66FE7-47AB-4BEC-A650-09A303AD5713}" type="slidenum">
              <a:rPr lang="en-US"/>
              <a:pPr>
                <a:defRPr/>
              </a:pPr>
              <a:t>18</a:t>
            </a:fld>
            <a:endParaRPr lang="en-US"/>
          </a:p>
        </p:txBody>
      </p:sp>
      <p:sp>
        <p:nvSpPr>
          <p:cNvPr id="19460" name="Rectangle 2"/>
          <p:cNvSpPr>
            <a:spLocks noGrp="1" noChangeArrowheads="1"/>
          </p:cNvSpPr>
          <p:nvPr>
            <p:ph type="title"/>
            <p:custDataLst>
              <p:tags r:id="rId3"/>
            </p:custDataLst>
          </p:nvPr>
        </p:nvSpPr>
        <p:spPr/>
        <p:txBody>
          <a:bodyPr/>
          <a:lstStyle/>
          <a:p>
            <a:pPr eaLnBrk="1" hangingPunct="1"/>
            <a:r>
              <a:rPr lang="en-US" smtClean="0"/>
              <a:t>Example</a:t>
            </a:r>
          </a:p>
        </p:txBody>
      </p:sp>
      <p:sp>
        <p:nvSpPr>
          <p:cNvPr id="19461" name="Rectangle 3"/>
          <p:cNvSpPr>
            <a:spLocks noGrp="1" noChangeArrowheads="1"/>
          </p:cNvSpPr>
          <p:nvPr>
            <p:ph type="body" idx="1"/>
            <p:custDataLst>
              <p:tags r:id="rId4"/>
            </p:custDataLst>
          </p:nvPr>
        </p:nvSpPr>
        <p:spPr/>
        <p:txBody>
          <a:bodyPr/>
          <a:lstStyle/>
          <a:p>
            <a:pPr eaLnBrk="1" hangingPunct="1">
              <a:buFont typeface="Wingdings" pitchFamily="2" charset="2"/>
              <a:buNone/>
            </a:pPr>
            <a:r>
              <a:rPr lang="en-US" b="1" dirty="0" smtClean="0">
                <a:latin typeface="Courier New" pitchFamily="49" charset="0"/>
              </a:rPr>
              <a:t>public </a:t>
            </a:r>
            <a:r>
              <a:rPr lang="en-US" b="1" dirty="0" err="1" smtClean="0">
                <a:latin typeface="Courier New" pitchFamily="49" charset="0"/>
              </a:rPr>
              <a:t>boolean</a:t>
            </a:r>
            <a:endParaRPr lang="en-US" b="1" dirty="0" smtClean="0">
              <a:latin typeface="Courier New" pitchFamily="49" charset="0"/>
            </a:endParaRPr>
          </a:p>
          <a:p>
            <a:pPr eaLnBrk="1" hangingPunct="1">
              <a:buFont typeface="Wingdings" pitchFamily="2" charset="2"/>
              <a:buNone/>
            </a:pPr>
            <a:r>
              <a:rPr lang="en-US" b="1" dirty="0" err="1" smtClean="0">
                <a:latin typeface="Courier New" pitchFamily="49" charset="0"/>
              </a:rPr>
              <a:t>getIsEligible</a:t>
            </a:r>
            <a:r>
              <a:rPr lang="en-US" b="1" dirty="0" smtClean="0">
                <a:latin typeface="Courier New" pitchFamily="49" charset="0"/>
              </a:rPr>
              <a:t>(</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ageIn</a:t>
            </a:r>
            <a:r>
              <a:rPr lang="en-US" b="1" dirty="0" smtClean="0">
                <a:latin typeface="Courier New" pitchFamily="49" charset="0"/>
              </a:rPr>
              <a:t>)</a:t>
            </a:r>
          </a:p>
          <a:p>
            <a:pPr eaLnBrk="1" hangingPunct="1">
              <a:buFont typeface="Wingdings" pitchFamily="2" charset="2"/>
              <a:buNone/>
            </a:pPr>
            <a:r>
              <a:rPr lang="en-US" b="1" dirty="0" smtClean="0">
                <a:latin typeface="Courier New" pitchFamily="49" charset="0"/>
              </a:rPr>
              <a:t>{</a:t>
            </a:r>
          </a:p>
          <a:p>
            <a:pPr eaLnBrk="1" hangingPunct="1">
              <a:buFont typeface="Wingdings" pitchFamily="2" charset="2"/>
              <a:buNone/>
            </a:pPr>
            <a:r>
              <a:rPr lang="en-US" b="1" dirty="0" smtClean="0">
                <a:latin typeface="Courier New" pitchFamily="49" charset="0"/>
              </a:rPr>
              <a:t>		return </a:t>
            </a:r>
            <a:r>
              <a:rPr lang="en-US" b="1" dirty="0" err="1" smtClean="0">
                <a:latin typeface="Courier New" pitchFamily="49" charset="0"/>
              </a:rPr>
              <a:t>ageIn</a:t>
            </a:r>
            <a:r>
              <a:rPr lang="en-US" b="1" dirty="0" smtClean="0">
                <a:latin typeface="Courier New" pitchFamily="49" charset="0"/>
              </a:rPr>
              <a:t> &gt;= 18;</a:t>
            </a:r>
          </a:p>
          <a:p>
            <a:pPr eaLnBrk="1" hangingPunct="1">
              <a:buFont typeface="Wingdings" pitchFamily="2" charset="2"/>
              <a:buNone/>
            </a:pPr>
            <a:r>
              <a:rPr lang="en-US" b="1" dirty="0" smtClean="0">
                <a:latin typeface="Courier New" pitchFamily="49" charset="0"/>
              </a:rPr>
              <a:t>}</a:t>
            </a:r>
            <a:r>
              <a:rPr lang="en-US" dirty="0" smtClean="0">
                <a:latin typeface="Courier New" pitchFamily="49"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E8EF5EE4-13E9-4FC4-8540-E2B5B7481519}" type="slidenum">
              <a:rPr lang="en-US"/>
              <a:pPr>
                <a:defRPr/>
              </a:pPr>
              <a:t>19</a:t>
            </a:fld>
            <a:endParaRPr lang="en-US"/>
          </a:p>
        </p:txBody>
      </p:sp>
      <p:sp>
        <p:nvSpPr>
          <p:cNvPr id="20484" name="Rectangle 2"/>
          <p:cNvSpPr>
            <a:spLocks noGrp="1" noChangeArrowheads="1"/>
          </p:cNvSpPr>
          <p:nvPr>
            <p:ph type="title"/>
            <p:custDataLst>
              <p:tags r:id="rId3"/>
            </p:custDataLst>
          </p:nvPr>
        </p:nvSpPr>
        <p:spPr>
          <a:xfrm>
            <a:off x="990600" y="0"/>
            <a:ext cx="7945438" cy="1143000"/>
          </a:xfrm>
        </p:spPr>
        <p:txBody>
          <a:bodyPr/>
          <a:lstStyle/>
          <a:p>
            <a:pPr eaLnBrk="1" hangingPunct="1"/>
            <a:r>
              <a:rPr lang="en-US" smtClean="0"/>
              <a:t>Comparing Numbers</a:t>
            </a:r>
          </a:p>
        </p:txBody>
      </p:sp>
      <p:sp>
        <p:nvSpPr>
          <p:cNvPr id="20485" name="Rectangle 3"/>
          <p:cNvSpPr>
            <a:spLocks noGrp="1" noChangeArrowheads="1"/>
          </p:cNvSpPr>
          <p:nvPr>
            <p:ph type="body" idx="1"/>
            <p:custDataLst>
              <p:tags r:id="rId4"/>
            </p:custDataLst>
          </p:nvPr>
        </p:nvSpPr>
        <p:spPr/>
        <p:txBody>
          <a:bodyPr/>
          <a:lstStyle/>
          <a:p>
            <a:pPr eaLnBrk="1" hangingPunct="1"/>
            <a:r>
              <a:rPr lang="en-US" dirty="0"/>
              <a:t>R</a:t>
            </a:r>
            <a:r>
              <a:rPr lang="en-US" dirty="0" smtClean="0"/>
              <a:t>elational operators can be used to compare two values</a:t>
            </a:r>
          </a:p>
          <a:p>
            <a:pPr eaLnBrk="1" hangingPunct="1"/>
            <a:r>
              <a:rPr lang="en-US" dirty="0" smtClean="0"/>
              <a:t>For example, if </a:t>
            </a:r>
            <a:r>
              <a:rPr lang="en-US" b="1" dirty="0" smtClean="0">
                <a:latin typeface="Courier New" pitchFamily="49" charset="0"/>
              </a:rPr>
              <a:t>x</a:t>
            </a:r>
            <a:r>
              <a:rPr lang="en-US" dirty="0" smtClean="0"/>
              <a:t> and </a:t>
            </a:r>
            <a:r>
              <a:rPr lang="en-US" b="1" dirty="0" smtClean="0">
                <a:latin typeface="Courier New" pitchFamily="49" charset="0"/>
              </a:rPr>
              <a:t>y</a:t>
            </a:r>
            <a:r>
              <a:rPr lang="en-US" dirty="0" smtClean="0"/>
              <a:t> are </a:t>
            </a:r>
            <a:r>
              <a:rPr lang="en-US" b="1" dirty="0" err="1" smtClean="0">
                <a:latin typeface="Courier New" pitchFamily="49" charset="0"/>
              </a:rPr>
              <a:t>int</a:t>
            </a:r>
            <a:r>
              <a:rPr lang="en-US" dirty="0" smtClean="0"/>
              <a:t> variables, then we can determine if they are equal using the relational operator </a:t>
            </a:r>
            <a:r>
              <a:rPr lang="en-US" b="1" dirty="0" smtClean="0">
                <a:latin typeface="Courier New" pitchFamily="49" charset="0"/>
              </a:rPr>
              <a:t>==</a:t>
            </a:r>
            <a:r>
              <a:rPr lang="en-US" dirty="0" smtClean="0"/>
              <a:t> </a:t>
            </a:r>
          </a:p>
          <a:p>
            <a:pPr eaLnBrk="1" hangingPunct="1">
              <a:buFont typeface="Wingdings" pitchFamily="2" charset="2"/>
              <a:buNone/>
            </a:pPr>
            <a:endParaRPr lang="en-US" sz="2400" b="1" dirty="0" smtClean="0">
              <a:latin typeface="Courier New" pitchFamily="49" charset="0"/>
            </a:endParaRPr>
          </a:p>
          <a:p>
            <a:pPr eaLnBrk="1" hangingPunct="1">
              <a:buFont typeface="Wingdings" pitchFamily="2" charset="2"/>
              <a:buNone/>
            </a:pPr>
            <a:r>
              <a:rPr lang="en-US" sz="2400" b="1" dirty="0" smtClean="0">
                <a:latin typeface="Courier New" pitchFamily="49" charset="0"/>
              </a:rPr>
              <a:t>	</a:t>
            </a:r>
            <a:r>
              <a:rPr lang="en-US" sz="2800" b="1" dirty="0" smtClean="0">
                <a:latin typeface="Courier New" pitchFamily="49" charset="0"/>
              </a:rPr>
              <a:t>(x == y) … // returns true if </a:t>
            </a:r>
          </a:p>
          <a:p>
            <a:pPr eaLnBrk="1" hangingPunct="1">
              <a:buFont typeface="Wingdings" pitchFamily="2" charset="2"/>
              <a:buNone/>
            </a:pPr>
            <a:r>
              <a:rPr lang="en-US" sz="2800" b="1" dirty="0" smtClean="0">
                <a:latin typeface="Courier New" pitchFamily="49" charset="0"/>
              </a:rPr>
              <a:t>				// x and y are equal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CBB2B3AD-0A72-42EE-BD95-5842C2B91FCE}" type="slidenum">
              <a:rPr lang="en-US"/>
              <a:pPr>
                <a:defRPr/>
              </a:pPr>
              <a:t>2</a:t>
            </a:fld>
            <a:endParaRPr lang="en-US"/>
          </a:p>
        </p:txBody>
      </p:sp>
      <p:sp>
        <p:nvSpPr>
          <p:cNvPr id="5124" name="Rectangle 2"/>
          <p:cNvSpPr>
            <a:spLocks noGrp="1" noChangeArrowheads="1"/>
          </p:cNvSpPr>
          <p:nvPr>
            <p:ph type="title"/>
            <p:custDataLst>
              <p:tags r:id="rId3"/>
            </p:custDataLst>
          </p:nvPr>
        </p:nvSpPr>
        <p:spPr/>
        <p:txBody>
          <a:bodyPr/>
          <a:lstStyle/>
          <a:p>
            <a:pPr eaLnBrk="1" hangingPunct="1"/>
            <a:r>
              <a:rPr lang="en-US" smtClean="0"/>
              <a:t>Conditions</a:t>
            </a:r>
          </a:p>
        </p:txBody>
      </p:sp>
      <p:sp>
        <p:nvSpPr>
          <p:cNvPr id="5125" name="Text Box 4"/>
          <p:cNvSpPr txBox="1">
            <a:spLocks noChangeArrowheads="1"/>
          </p:cNvSpPr>
          <p:nvPr>
            <p:custDataLst>
              <p:tags r:id="rId4"/>
            </p:custDataLst>
          </p:nvPr>
        </p:nvSpPr>
        <p:spPr bwMode="auto">
          <a:xfrm>
            <a:off x="1371600" y="1981200"/>
            <a:ext cx="6019800" cy="1196975"/>
          </a:xfrm>
          <a:prstGeom prst="rect">
            <a:avLst/>
          </a:prstGeom>
          <a:solidFill>
            <a:srgbClr val="CCFFFF"/>
          </a:solidFill>
          <a:ln w="9525">
            <a:solidFill>
              <a:schemeClr val="tx1"/>
            </a:solidFill>
            <a:miter lim="800000"/>
            <a:headEnd type="none" w="sm" len="sm"/>
            <a:tailEnd type="none" w="sm" len="sm"/>
          </a:ln>
        </p:spPr>
        <p:txBody>
          <a:bodyPr>
            <a:spAutoFit/>
          </a:bodyPr>
          <a:lstStyle/>
          <a:p>
            <a:pPr>
              <a:spcBef>
                <a:spcPct val="50000"/>
              </a:spcBef>
            </a:pPr>
            <a:r>
              <a:rPr lang="en-US" dirty="0" smtClean="0"/>
              <a:t>A </a:t>
            </a:r>
            <a:r>
              <a:rPr lang="en-US" b="1" dirty="0" smtClean="0"/>
              <a:t>condition</a:t>
            </a:r>
            <a:r>
              <a:rPr lang="en-US" dirty="0"/>
              <a:t>, also called a </a:t>
            </a:r>
            <a:r>
              <a:rPr lang="en-US" b="1" dirty="0" err="1"/>
              <a:t>boolean</a:t>
            </a:r>
            <a:r>
              <a:rPr lang="en-US" b="1" dirty="0"/>
              <a:t> expression</a:t>
            </a:r>
            <a:r>
              <a:rPr lang="en-US" dirty="0"/>
              <a:t>, is any expression whose value is either true or false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2204028C-4E90-4C4E-B877-C3E3AF8047A8}" type="slidenum">
              <a:rPr lang="en-US"/>
              <a:pPr>
                <a:defRPr/>
              </a:pPr>
              <a:t>20</a:t>
            </a:fld>
            <a:endParaRPr lang="en-US"/>
          </a:p>
        </p:txBody>
      </p:sp>
      <p:sp>
        <p:nvSpPr>
          <p:cNvPr id="21508" name="Rectangle 2"/>
          <p:cNvSpPr>
            <a:spLocks noGrp="1" noChangeArrowheads="1"/>
          </p:cNvSpPr>
          <p:nvPr>
            <p:ph type="title"/>
            <p:custDataLst>
              <p:tags r:id="rId3"/>
            </p:custDataLst>
          </p:nvPr>
        </p:nvSpPr>
        <p:spPr>
          <a:xfrm>
            <a:off x="990600" y="0"/>
            <a:ext cx="7945438" cy="1143000"/>
          </a:xfrm>
        </p:spPr>
        <p:txBody>
          <a:bodyPr/>
          <a:lstStyle/>
          <a:p>
            <a:pPr eaLnBrk="1" hangingPunct="1"/>
            <a:r>
              <a:rPr lang="en-US" smtClean="0"/>
              <a:t>Comparing Numbers</a:t>
            </a:r>
          </a:p>
        </p:txBody>
      </p:sp>
      <p:sp>
        <p:nvSpPr>
          <p:cNvPr id="21509" name="Rectangle 3"/>
          <p:cNvSpPr>
            <a:spLocks noGrp="1" noChangeArrowheads="1"/>
          </p:cNvSpPr>
          <p:nvPr>
            <p:ph type="body" idx="1"/>
            <p:custDataLst>
              <p:tags r:id="rId4"/>
            </p:custDataLst>
          </p:nvPr>
        </p:nvSpPr>
        <p:spPr/>
        <p:txBody>
          <a:bodyPr/>
          <a:lstStyle/>
          <a:p>
            <a:pPr eaLnBrk="1" hangingPunct="1"/>
            <a:r>
              <a:rPr lang="en-US" dirty="0"/>
              <a:t>H</a:t>
            </a:r>
            <a:r>
              <a:rPr lang="en-US" dirty="0" smtClean="0"/>
              <a:t>owever, it is trickier to compare floating-point numbers</a:t>
            </a:r>
          </a:p>
          <a:p>
            <a:pPr eaLnBrk="1" hangingPunct="1"/>
            <a:r>
              <a:rPr lang="en-US" dirty="0" smtClean="0"/>
              <a:t>For example, the following expression should evaluate to </a:t>
            </a:r>
            <a:r>
              <a:rPr lang="en-US" b="1" dirty="0" smtClean="0">
                <a:latin typeface="Courier New" pitchFamily="49" charset="0"/>
              </a:rPr>
              <a:t>true</a:t>
            </a:r>
          </a:p>
          <a:p>
            <a:pPr eaLnBrk="1" hangingPunct="1">
              <a:buFont typeface="Wingdings" pitchFamily="2" charset="2"/>
              <a:buNone/>
            </a:pPr>
            <a:r>
              <a:rPr lang="en-US" sz="2800" b="1" dirty="0" smtClean="0">
                <a:latin typeface="Courier New" pitchFamily="49" charset="0"/>
              </a:rPr>
              <a:t>	</a:t>
            </a:r>
            <a:r>
              <a:rPr lang="en-US" sz="2800" b="1" dirty="0" err="1" smtClean="0">
                <a:latin typeface="Courier New" pitchFamily="49" charset="0"/>
              </a:rPr>
              <a:t>Math.sqrt</a:t>
            </a:r>
            <a:r>
              <a:rPr lang="en-US" sz="2800" b="1" dirty="0" smtClean="0">
                <a:latin typeface="Courier New" pitchFamily="49" charset="0"/>
              </a:rPr>
              <a:t>(2) * </a:t>
            </a:r>
            <a:r>
              <a:rPr lang="en-US" sz="2800" b="1" dirty="0" err="1" smtClean="0">
                <a:latin typeface="Courier New" pitchFamily="49" charset="0"/>
              </a:rPr>
              <a:t>Math.sqrt</a:t>
            </a:r>
            <a:r>
              <a:rPr lang="en-US" sz="2800" b="1" dirty="0" smtClean="0">
                <a:latin typeface="Courier New" pitchFamily="49" charset="0"/>
              </a:rPr>
              <a:t>(2) == 2</a:t>
            </a:r>
          </a:p>
          <a:p>
            <a:pPr eaLnBrk="1" hangingPunct="1"/>
            <a:r>
              <a:rPr lang="en-US" dirty="0"/>
              <a:t>H</a:t>
            </a:r>
            <a:r>
              <a:rPr lang="en-US" dirty="0" smtClean="0"/>
              <a:t>owever, because of round-off error, the value on the left does not equal exactly 2, so </a:t>
            </a:r>
            <a:r>
              <a:rPr lang="en-US" b="1" dirty="0" smtClean="0">
                <a:latin typeface="Courier New" pitchFamily="49" charset="0"/>
              </a:rPr>
              <a:t>false</a:t>
            </a:r>
            <a:r>
              <a:rPr lang="en-US" dirty="0" smtClean="0"/>
              <a:t> is returned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745ABC83-7481-41C9-87C6-61733FDFDCBA}" type="slidenum">
              <a:rPr lang="en-US"/>
              <a:pPr>
                <a:defRPr/>
              </a:pPr>
              <a:t>21</a:t>
            </a:fld>
            <a:endParaRPr lang="en-US"/>
          </a:p>
        </p:txBody>
      </p:sp>
      <p:sp>
        <p:nvSpPr>
          <p:cNvPr id="22532" name="Rectangle 2"/>
          <p:cNvSpPr>
            <a:spLocks noGrp="1" noChangeArrowheads="1"/>
          </p:cNvSpPr>
          <p:nvPr>
            <p:ph type="title"/>
            <p:custDataLst>
              <p:tags r:id="rId3"/>
            </p:custDataLst>
          </p:nvPr>
        </p:nvSpPr>
        <p:spPr>
          <a:xfrm>
            <a:off x="990600" y="0"/>
            <a:ext cx="7945438" cy="1143000"/>
          </a:xfrm>
        </p:spPr>
        <p:txBody>
          <a:bodyPr/>
          <a:lstStyle/>
          <a:p>
            <a:pPr eaLnBrk="1" hangingPunct="1"/>
            <a:r>
              <a:rPr lang="en-US" smtClean="0"/>
              <a:t>Comparing Numbers</a:t>
            </a:r>
          </a:p>
        </p:txBody>
      </p:sp>
      <p:sp>
        <p:nvSpPr>
          <p:cNvPr id="22533" name="Rectangle 3"/>
          <p:cNvSpPr>
            <a:spLocks noGrp="1" noChangeArrowheads="1"/>
          </p:cNvSpPr>
          <p:nvPr>
            <p:ph type="body" idx="1"/>
            <p:custDataLst>
              <p:tags r:id="rId4"/>
            </p:custDataLst>
          </p:nvPr>
        </p:nvSpPr>
        <p:spPr/>
        <p:txBody>
          <a:bodyPr/>
          <a:lstStyle/>
          <a:p>
            <a:pPr eaLnBrk="1" hangingPunct="1"/>
            <a:r>
              <a:rPr lang="en-US" dirty="0" smtClean="0"/>
              <a:t>In summary</a:t>
            </a:r>
          </a:p>
          <a:p>
            <a:pPr lvl="1" eaLnBrk="1" hangingPunct="1"/>
            <a:r>
              <a:rPr lang="en-US" dirty="0"/>
              <a:t>C</a:t>
            </a:r>
            <a:r>
              <a:rPr lang="en-US" dirty="0" smtClean="0"/>
              <a:t>omparing integer values for equality is fine, </a:t>
            </a:r>
            <a:r>
              <a:rPr lang="en-US" i="1" dirty="0" smtClean="0"/>
              <a:t>but</a:t>
            </a:r>
          </a:p>
          <a:p>
            <a:pPr lvl="1" eaLnBrk="1" hangingPunct="1"/>
            <a:r>
              <a:rPr lang="en-US" dirty="0"/>
              <a:t>B</a:t>
            </a:r>
            <a:r>
              <a:rPr lang="en-US" dirty="0" smtClean="0"/>
              <a:t>e careful when comparing floating-point values for equality.</a:t>
            </a:r>
          </a:p>
          <a:p>
            <a:pPr lvl="1" eaLnBrk="1" hangingPunct="1"/>
            <a:r>
              <a:rPr lang="en-US" dirty="0"/>
              <a:t>G</a:t>
            </a:r>
            <a:r>
              <a:rPr lang="en-US" dirty="0" smtClean="0"/>
              <a:t>enerally, to compare two floating-point numbers, you test that they are very close to each other in value, rather than testing for strict equality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90184D5D-9BFD-474D-829B-771741985978}" type="slidenum">
              <a:rPr lang="en-US"/>
              <a:pPr>
                <a:defRPr/>
              </a:pPr>
              <a:t>22</a:t>
            </a:fld>
            <a:endParaRPr lang="en-US"/>
          </a:p>
        </p:txBody>
      </p:sp>
      <p:sp>
        <p:nvSpPr>
          <p:cNvPr id="23556" name="Rectangle 2"/>
          <p:cNvSpPr>
            <a:spLocks noGrp="1" noChangeArrowheads="1"/>
          </p:cNvSpPr>
          <p:nvPr>
            <p:ph type="title"/>
            <p:custDataLst>
              <p:tags r:id="rId3"/>
            </p:custDataLst>
          </p:nvPr>
        </p:nvSpPr>
        <p:spPr>
          <a:xfrm>
            <a:off x="990600" y="0"/>
            <a:ext cx="7945438" cy="1143000"/>
          </a:xfrm>
        </p:spPr>
        <p:txBody>
          <a:bodyPr/>
          <a:lstStyle/>
          <a:p>
            <a:pPr eaLnBrk="1" hangingPunct="1"/>
            <a:r>
              <a:rPr lang="en-US" smtClean="0"/>
              <a:t>Comparing Strings </a:t>
            </a:r>
          </a:p>
        </p:txBody>
      </p:sp>
      <p:sp>
        <p:nvSpPr>
          <p:cNvPr id="23557" name="Rectangle 3"/>
          <p:cNvSpPr>
            <a:spLocks noGrp="1" noChangeArrowheads="1"/>
          </p:cNvSpPr>
          <p:nvPr>
            <p:ph type="body" idx="1"/>
            <p:custDataLst>
              <p:tags r:id="rId4"/>
            </p:custDataLst>
          </p:nvPr>
        </p:nvSpPr>
        <p:spPr/>
        <p:txBody>
          <a:bodyPr/>
          <a:lstStyle/>
          <a:p>
            <a:pPr eaLnBrk="1" hangingPunct="1"/>
            <a:r>
              <a:rPr lang="en-US" dirty="0"/>
              <a:t>T</a:t>
            </a:r>
            <a:r>
              <a:rPr lang="en-US" dirty="0" smtClean="0"/>
              <a:t>o determine if two strings represent the same sequence of characters, use method </a:t>
            </a:r>
            <a:r>
              <a:rPr lang="en-US" b="1" dirty="0" smtClean="0">
                <a:latin typeface="Courier New" pitchFamily="49" charset="0"/>
              </a:rPr>
              <a:t>equals</a:t>
            </a:r>
            <a:r>
              <a:rPr lang="en-US" dirty="0" smtClean="0"/>
              <a:t> </a:t>
            </a:r>
          </a:p>
          <a:p>
            <a:pPr eaLnBrk="1" hangingPunct="1"/>
            <a:r>
              <a:rPr lang="en-US" dirty="0"/>
              <a:t>D</a:t>
            </a:r>
            <a:r>
              <a:rPr lang="en-US" dirty="0" smtClean="0"/>
              <a:t>o </a:t>
            </a:r>
            <a:r>
              <a:rPr lang="en-US" i="1" dirty="0" smtClean="0"/>
              <a:t>not</a:t>
            </a:r>
            <a:r>
              <a:rPr lang="en-US" dirty="0" smtClean="0"/>
              <a:t> use </a:t>
            </a:r>
            <a:r>
              <a:rPr lang="en-US" b="1" dirty="0" smtClean="0">
                <a:latin typeface="Courier New" pitchFamily="49" charset="0"/>
              </a:rPr>
              <a:t>==</a:t>
            </a:r>
            <a:r>
              <a:rPr lang="en-US" dirty="0" smtClean="0"/>
              <a:t> to compare two strings for equality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5A8AAC2C-22C1-4CB6-B6F6-D5FB5BECB071}" type="slidenum">
              <a:rPr lang="en-US"/>
              <a:pPr>
                <a:defRPr/>
              </a:pPr>
              <a:t>23</a:t>
            </a:fld>
            <a:endParaRPr lang="en-US"/>
          </a:p>
        </p:txBody>
      </p:sp>
      <p:sp>
        <p:nvSpPr>
          <p:cNvPr id="24580" name="Rectangle 1026"/>
          <p:cNvSpPr>
            <a:spLocks noGrp="1" noChangeArrowheads="1"/>
          </p:cNvSpPr>
          <p:nvPr>
            <p:ph type="title"/>
            <p:custDataLst>
              <p:tags r:id="rId3"/>
            </p:custDataLst>
          </p:nvPr>
        </p:nvSpPr>
        <p:spPr>
          <a:xfrm>
            <a:off x="990600" y="0"/>
            <a:ext cx="7945438" cy="1143000"/>
          </a:xfrm>
        </p:spPr>
        <p:txBody>
          <a:bodyPr/>
          <a:lstStyle/>
          <a:p>
            <a:pPr eaLnBrk="1" hangingPunct="1"/>
            <a:r>
              <a:rPr lang="en-US" smtClean="0"/>
              <a:t>Comparing Objects</a:t>
            </a:r>
          </a:p>
        </p:txBody>
      </p:sp>
      <p:sp>
        <p:nvSpPr>
          <p:cNvPr id="24581" name="Rectangle 1027"/>
          <p:cNvSpPr>
            <a:spLocks noGrp="1" noChangeArrowheads="1"/>
          </p:cNvSpPr>
          <p:nvPr>
            <p:ph type="body" idx="1"/>
            <p:custDataLst>
              <p:tags r:id="rId4"/>
            </p:custDataLst>
          </p:nvPr>
        </p:nvSpPr>
        <p:spPr/>
        <p:txBody>
          <a:bodyPr/>
          <a:lstStyle/>
          <a:p>
            <a:pPr eaLnBrk="1" hangingPunct="1">
              <a:lnSpc>
                <a:spcPct val="90000"/>
              </a:lnSpc>
            </a:pPr>
            <a:r>
              <a:rPr lang="en-US" dirty="0"/>
              <a:t>W</a:t>
            </a:r>
            <a:r>
              <a:rPr lang="en-US" dirty="0" smtClean="0"/>
              <a:t>hen comparing object references with the </a:t>
            </a:r>
            <a:r>
              <a:rPr lang="en-US" b="1" dirty="0" smtClean="0">
                <a:latin typeface="Courier New" pitchFamily="49" charset="0"/>
              </a:rPr>
              <a:t>==</a:t>
            </a:r>
            <a:r>
              <a:rPr lang="en-US" dirty="0" smtClean="0"/>
              <a:t> operator, the test will return true only if the two references are the same; i.e., both object variables must reference the </a:t>
            </a:r>
            <a:r>
              <a:rPr lang="en-US" i="1" dirty="0" smtClean="0"/>
              <a:t>same</a:t>
            </a:r>
            <a:r>
              <a:rPr lang="en-US" dirty="0" smtClean="0"/>
              <a:t> </a:t>
            </a:r>
            <a:r>
              <a:rPr lang="en-US" dirty="0" smtClean="0"/>
              <a:t>object (identity)</a:t>
            </a:r>
            <a:endParaRPr lang="en-US" dirty="0" smtClean="0"/>
          </a:p>
          <a:p>
            <a:pPr eaLnBrk="1" hangingPunct="1">
              <a:lnSpc>
                <a:spcPct val="90000"/>
              </a:lnSpc>
            </a:pPr>
            <a:r>
              <a:rPr lang="en-US" b="1" dirty="0" smtClean="0">
                <a:latin typeface="Courier New" pitchFamily="49" charset="0"/>
              </a:rPr>
              <a:t>== </a:t>
            </a:r>
            <a:r>
              <a:rPr lang="en-US" dirty="0" smtClean="0"/>
              <a:t>tests to see if the references are identical, not if the objects </a:t>
            </a:r>
            <a:r>
              <a:rPr lang="en-US" dirty="0" smtClean="0"/>
              <a:t>have the same value (state).</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5A8AAC2C-22C1-4CB6-B6F6-D5FB5BECB071}" type="slidenum">
              <a:rPr lang="en-US"/>
              <a:pPr>
                <a:defRPr/>
              </a:pPr>
              <a:t>24</a:t>
            </a:fld>
            <a:endParaRPr lang="en-US"/>
          </a:p>
        </p:txBody>
      </p:sp>
      <p:sp>
        <p:nvSpPr>
          <p:cNvPr id="24580" name="Rectangle 1026"/>
          <p:cNvSpPr>
            <a:spLocks noGrp="1" noChangeArrowheads="1"/>
          </p:cNvSpPr>
          <p:nvPr>
            <p:ph type="title"/>
            <p:custDataLst>
              <p:tags r:id="rId3"/>
            </p:custDataLst>
          </p:nvPr>
        </p:nvSpPr>
        <p:spPr>
          <a:xfrm>
            <a:off x="990600" y="0"/>
            <a:ext cx="7945438" cy="1143000"/>
          </a:xfrm>
        </p:spPr>
        <p:txBody>
          <a:bodyPr/>
          <a:lstStyle/>
          <a:p>
            <a:pPr eaLnBrk="1" hangingPunct="1"/>
            <a:r>
              <a:rPr lang="en-US" smtClean="0"/>
              <a:t>Comparing Objects</a:t>
            </a:r>
          </a:p>
        </p:txBody>
      </p:sp>
      <p:sp>
        <p:nvSpPr>
          <p:cNvPr id="24581" name="Rectangle 1027"/>
          <p:cNvSpPr>
            <a:spLocks noGrp="1" noChangeArrowheads="1"/>
          </p:cNvSpPr>
          <p:nvPr>
            <p:ph type="body" idx="1"/>
            <p:custDataLst>
              <p:tags r:id="rId4"/>
            </p:custDataLst>
          </p:nvPr>
        </p:nvSpPr>
        <p:spPr/>
        <p:txBody>
          <a:bodyPr/>
          <a:lstStyle/>
          <a:p>
            <a:pPr eaLnBrk="1" hangingPunct="1">
              <a:lnSpc>
                <a:spcPct val="90000"/>
              </a:lnSpc>
            </a:pPr>
            <a:r>
              <a:rPr lang="en-US" dirty="0" smtClean="0"/>
              <a:t>For some classes of objects, the </a:t>
            </a:r>
            <a:r>
              <a:rPr lang="en-US" b="1" dirty="0" smtClean="0">
                <a:latin typeface="Courier New" pitchFamily="49" charset="0"/>
              </a:rPr>
              <a:t>equals</a:t>
            </a:r>
            <a:r>
              <a:rPr lang="en-US" dirty="0" smtClean="0"/>
              <a:t> </a:t>
            </a:r>
            <a:r>
              <a:rPr lang="en-US" dirty="0" smtClean="0"/>
              <a:t>method </a:t>
            </a:r>
            <a:r>
              <a:rPr lang="en-US" dirty="0" smtClean="0"/>
              <a:t>will do a comparison for equality based on </a:t>
            </a:r>
            <a:r>
              <a:rPr lang="en-US" dirty="0" smtClean="0"/>
              <a:t>value.  </a:t>
            </a:r>
          </a:p>
          <a:p>
            <a:pPr eaLnBrk="1" hangingPunct="1">
              <a:lnSpc>
                <a:spcPct val="90000"/>
              </a:lnSpc>
            </a:pPr>
            <a:r>
              <a:rPr lang="en-US" dirty="0" smtClean="0"/>
              <a:t>In general:</a:t>
            </a:r>
          </a:p>
          <a:p>
            <a:pPr lvl="1" eaLnBrk="1" hangingPunct="1">
              <a:lnSpc>
                <a:spcPct val="90000"/>
              </a:lnSpc>
            </a:pPr>
            <a:r>
              <a:rPr lang="en-US" dirty="0" smtClean="0"/>
              <a:t>For primitive types, use ==</a:t>
            </a:r>
          </a:p>
          <a:p>
            <a:pPr lvl="1" eaLnBrk="1" hangingPunct="1">
              <a:lnSpc>
                <a:spcPct val="90000"/>
              </a:lnSpc>
            </a:pPr>
            <a:r>
              <a:rPr lang="en-US" dirty="0" smtClean="0"/>
              <a:t>For reference types, use </a:t>
            </a:r>
            <a:r>
              <a:rPr lang="en-US" b="1" dirty="0" smtClean="0">
                <a:latin typeface="Courier New" pitchFamily="49" charset="0"/>
              </a:rPr>
              <a:t>equals</a:t>
            </a:r>
            <a:r>
              <a:rPr lang="en-US" dirty="0" smtClean="0"/>
              <a:t>.</a:t>
            </a:r>
            <a:endParaRPr lang="en-US" dirty="0" smtClean="0"/>
          </a:p>
        </p:txBody>
      </p:sp>
    </p:spTree>
    <p:extLst>
      <p:ext uri="{BB962C8B-B14F-4D97-AF65-F5344CB8AC3E}">
        <p14:creationId xmlns:p14="http://schemas.microsoft.com/office/powerpoint/2010/main" val="3428472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custDataLst>
              <p:tags r:id="rId1"/>
            </p:custDataLst>
          </p:nvPr>
        </p:nvSpPr>
        <p:spPr/>
        <p:txBody>
          <a:bodyPr/>
          <a:lstStyle/>
          <a:p>
            <a:pPr>
              <a:defRPr/>
            </a:pPr>
            <a:r>
              <a:rPr lang="en-US"/>
              <a:t>Conditions</a:t>
            </a:r>
          </a:p>
        </p:txBody>
      </p:sp>
      <p:sp>
        <p:nvSpPr>
          <p:cNvPr id="6" name="Slide Number Placeholder 4"/>
          <p:cNvSpPr>
            <a:spLocks noGrp="1"/>
          </p:cNvSpPr>
          <p:nvPr>
            <p:ph type="sldNum" sz="quarter" idx="11"/>
            <p:custDataLst>
              <p:tags r:id="rId2"/>
            </p:custDataLst>
          </p:nvPr>
        </p:nvSpPr>
        <p:spPr/>
        <p:txBody>
          <a:bodyPr/>
          <a:lstStyle/>
          <a:p>
            <a:pPr>
              <a:defRPr/>
            </a:pPr>
            <a:fld id="{A8EBFB0D-2390-43B6-8319-40CED1B479A6}" type="slidenum">
              <a:rPr lang="en-US"/>
              <a:pPr>
                <a:defRPr/>
              </a:pPr>
              <a:t>25</a:t>
            </a:fld>
            <a:endParaRPr lang="en-US"/>
          </a:p>
        </p:txBody>
      </p:sp>
      <p:sp>
        <p:nvSpPr>
          <p:cNvPr id="25604" name="Rectangle 2"/>
          <p:cNvSpPr>
            <a:spLocks noGrp="1" noChangeArrowheads="1"/>
          </p:cNvSpPr>
          <p:nvPr>
            <p:ph type="title"/>
            <p:custDataLst>
              <p:tags r:id="rId3"/>
            </p:custDataLst>
          </p:nvPr>
        </p:nvSpPr>
        <p:spPr>
          <a:xfrm>
            <a:off x="990600" y="0"/>
            <a:ext cx="7945438" cy="1143000"/>
          </a:xfrm>
        </p:spPr>
        <p:txBody>
          <a:bodyPr/>
          <a:lstStyle/>
          <a:p>
            <a:pPr eaLnBrk="1" hangingPunct="1"/>
            <a:r>
              <a:rPr lang="en-US" smtClean="0"/>
              <a:t>Example</a:t>
            </a:r>
          </a:p>
        </p:txBody>
      </p:sp>
      <p:sp>
        <p:nvSpPr>
          <p:cNvPr id="25605" name="Rectangle 3"/>
          <p:cNvSpPr>
            <a:spLocks noGrp="1" noChangeArrowheads="1"/>
          </p:cNvSpPr>
          <p:nvPr>
            <p:ph type="body" idx="1"/>
            <p:custDataLst>
              <p:tags r:id="rId4"/>
            </p:custDataLst>
          </p:nvPr>
        </p:nvSpPr>
        <p:spPr>
          <a:xfrm>
            <a:off x="1066800" y="1295400"/>
            <a:ext cx="7772400" cy="4608513"/>
          </a:xfrm>
        </p:spPr>
        <p:txBody>
          <a:bodyPr/>
          <a:lstStyle/>
          <a:p>
            <a:pPr eaLnBrk="1" hangingPunct="1">
              <a:buFont typeface="Wingdings" pitchFamily="2" charset="2"/>
              <a:buNone/>
            </a:pPr>
            <a:r>
              <a:rPr lang="en-US" sz="2800" b="1" smtClean="0">
                <a:solidFill>
                  <a:srgbClr val="000000"/>
                </a:solidFill>
                <a:latin typeface="Courier New" pitchFamily="49" charset="0"/>
              </a:rPr>
              <a:t>Rectangle</a:t>
            </a:r>
            <a:r>
              <a:rPr lang="en-US" sz="2800" b="1" smtClean="0">
                <a:latin typeface="Courier New" pitchFamily="49" charset="0"/>
              </a:rPr>
              <a:t> </a:t>
            </a:r>
            <a:r>
              <a:rPr lang="en-US" sz="2800" b="1" smtClean="0">
                <a:solidFill>
                  <a:srgbClr val="000000"/>
                </a:solidFill>
                <a:latin typeface="Courier New" pitchFamily="49" charset="0"/>
              </a:rPr>
              <a:t>myBox</a:t>
            </a:r>
            <a:r>
              <a:rPr lang="en-US" sz="2800" b="1" smtClean="0">
                <a:latin typeface="Courier New" pitchFamily="49" charset="0"/>
              </a:rPr>
              <a:t> </a:t>
            </a:r>
            <a:r>
              <a:rPr lang="en-US" sz="2800" b="1" smtClean="0">
                <a:solidFill>
                  <a:srgbClr val="000000"/>
                </a:solidFill>
                <a:latin typeface="Courier New" pitchFamily="49" charset="0"/>
              </a:rPr>
              <a:t>=</a:t>
            </a:r>
            <a:r>
              <a:rPr lang="en-US" sz="2800" b="1" smtClean="0">
                <a:latin typeface="Courier New" pitchFamily="49" charset="0"/>
              </a:rPr>
              <a:t> </a:t>
            </a:r>
          </a:p>
          <a:p>
            <a:pPr eaLnBrk="1" hangingPunct="1">
              <a:buFont typeface="Wingdings" pitchFamily="2" charset="2"/>
              <a:buNone/>
            </a:pPr>
            <a:r>
              <a:rPr lang="en-US" sz="2800" b="1" smtClean="0">
                <a:solidFill>
                  <a:srgbClr val="7F0055"/>
                </a:solidFill>
                <a:latin typeface="Courier New" pitchFamily="49" charset="0"/>
              </a:rPr>
              <a:t>	new</a:t>
            </a:r>
            <a:r>
              <a:rPr lang="en-US" sz="2800" b="1" smtClean="0">
                <a:latin typeface="Courier New" pitchFamily="49" charset="0"/>
              </a:rPr>
              <a:t> </a:t>
            </a:r>
            <a:r>
              <a:rPr lang="en-US" sz="2800" b="1" smtClean="0">
                <a:solidFill>
                  <a:srgbClr val="000000"/>
                </a:solidFill>
                <a:latin typeface="Courier New" pitchFamily="49" charset="0"/>
              </a:rPr>
              <a:t>Rectangle(10,</a:t>
            </a:r>
            <a:r>
              <a:rPr lang="en-US" sz="2800" b="1" smtClean="0">
                <a:latin typeface="Courier New" pitchFamily="49" charset="0"/>
              </a:rPr>
              <a:t> </a:t>
            </a:r>
            <a:r>
              <a:rPr lang="en-US" sz="2800" b="1" smtClean="0">
                <a:solidFill>
                  <a:srgbClr val="000000"/>
                </a:solidFill>
                <a:latin typeface="Courier New" pitchFamily="49" charset="0"/>
              </a:rPr>
              <a:t>10,</a:t>
            </a:r>
            <a:r>
              <a:rPr lang="en-US" sz="2800" b="1" smtClean="0">
                <a:latin typeface="Courier New" pitchFamily="49" charset="0"/>
              </a:rPr>
              <a:t> </a:t>
            </a:r>
            <a:r>
              <a:rPr lang="en-US" sz="2800" b="1" smtClean="0">
                <a:solidFill>
                  <a:srgbClr val="000000"/>
                </a:solidFill>
                <a:latin typeface="Courier New" pitchFamily="49" charset="0"/>
              </a:rPr>
              <a:t>20,</a:t>
            </a:r>
            <a:r>
              <a:rPr lang="en-US" sz="2800" b="1" smtClean="0">
                <a:latin typeface="Courier New" pitchFamily="49" charset="0"/>
              </a:rPr>
              <a:t> </a:t>
            </a:r>
            <a:r>
              <a:rPr lang="en-US" sz="2800" b="1" smtClean="0">
                <a:solidFill>
                  <a:srgbClr val="000000"/>
                </a:solidFill>
                <a:latin typeface="Courier New" pitchFamily="49" charset="0"/>
              </a:rPr>
              <a:t>40);</a:t>
            </a:r>
            <a:endParaRPr lang="en-US" sz="2800" b="1" smtClean="0">
              <a:latin typeface="Courier New" pitchFamily="49" charset="0"/>
            </a:endParaRPr>
          </a:p>
          <a:p>
            <a:pPr eaLnBrk="1" hangingPunct="1">
              <a:buFont typeface="Wingdings" pitchFamily="2" charset="2"/>
              <a:buNone/>
            </a:pPr>
            <a:r>
              <a:rPr lang="en-US" sz="2800" b="1" smtClean="0">
                <a:solidFill>
                  <a:srgbClr val="000000"/>
                </a:solidFill>
                <a:latin typeface="Courier New" pitchFamily="49" charset="0"/>
              </a:rPr>
              <a:t>Rectangle</a:t>
            </a:r>
            <a:r>
              <a:rPr lang="en-US" sz="2800" b="1" smtClean="0">
                <a:latin typeface="Courier New" pitchFamily="49" charset="0"/>
              </a:rPr>
              <a:t> </a:t>
            </a:r>
            <a:r>
              <a:rPr lang="en-US" sz="2800" b="1" smtClean="0">
                <a:solidFill>
                  <a:srgbClr val="000000"/>
                </a:solidFill>
                <a:latin typeface="Courier New" pitchFamily="49" charset="0"/>
              </a:rPr>
              <a:t>yourBox</a:t>
            </a:r>
            <a:r>
              <a:rPr lang="en-US" sz="2800" b="1" smtClean="0">
                <a:latin typeface="Courier New" pitchFamily="49" charset="0"/>
              </a:rPr>
              <a:t> </a:t>
            </a:r>
            <a:r>
              <a:rPr lang="en-US" sz="2800" b="1" smtClean="0">
                <a:solidFill>
                  <a:srgbClr val="000000"/>
                </a:solidFill>
                <a:latin typeface="Courier New" pitchFamily="49" charset="0"/>
              </a:rPr>
              <a:t>=</a:t>
            </a:r>
            <a:r>
              <a:rPr lang="en-US" sz="2800" b="1" smtClean="0">
                <a:latin typeface="Courier New" pitchFamily="49" charset="0"/>
              </a:rPr>
              <a:t> </a:t>
            </a:r>
            <a:r>
              <a:rPr lang="en-US" sz="2800" b="1" smtClean="0">
                <a:solidFill>
                  <a:srgbClr val="000000"/>
                </a:solidFill>
                <a:latin typeface="Courier New" pitchFamily="49" charset="0"/>
              </a:rPr>
              <a:t>myBox;</a:t>
            </a:r>
            <a:endParaRPr lang="en-US" sz="2800" b="1" smtClean="0">
              <a:latin typeface="Courier New" pitchFamily="49" charset="0"/>
            </a:endParaRPr>
          </a:p>
          <a:p>
            <a:pPr eaLnBrk="1" hangingPunct="1">
              <a:buFont typeface="Wingdings" pitchFamily="2" charset="2"/>
              <a:buNone/>
            </a:pPr>
            <a:r>
              <a:rPr lang="en-US" sz="2800" b="1" smtClean="0">
                <a:solidFill>
                  <a:srgbClr val="000000"/>
                </a:solidFill>
                <a:latin typeface="Courier New" pitchFamily="49" charset="0"/>
              </a:rPr>
              <a:t>Rectangle</a:t>
            </a:r>
            <a:r>
              <a:rPr lang="en-US" sz="2800" b="1" smtClean="0">
                <a:latin typeface="Courier New" pitchFamily="49" charset="0"/>
              </a:rPr>
              <a:t> </a:t>
            </a:r>
            <a:r>
              <a:rPr lang="en-US" sz="2800" b="1" smtClean="0">
                <a:solidFill>
                  <a:srgbClr val="000000"/>
                </a:solidFill>
                <a:latin typeface="Courier New" pitchFamily="49" charset="0"/>
              </a:rPr>
              <a:t>anotherBox</a:t>
            </a:r>
            <a:r>
              <a:rPr lang="en-US" sz="2800" b="1" smtClean="0">
                <a:latin typeface="Courier New" pitchFamily="49" charset="0"/>
              </a:rPr>
              <a:t> </a:t>
            </a:r>
            <a:r>
              <a:rPr lang="en-US" sz="2800" b="1" smtClean="0">
                <a:solidFill>
                  <a:srgbClr val="000000"/>
                </a:solidFill>
                <a:latin typeface="Courier New" pitchFamily="49" charset="0"/>
              </a:rPr>
              <a:t>=</a:t>
            </a:r>
            <a:r>
              <a:rPr lang="en-US" sz="2800" b="1" smtClean="0">
                <a:latin typeface="Courier New" pitchFamily="49" charset="0"/>
              </a:rPr>
              <a:t> </a:t>
            </a:r>
          </a:p>
          <a:p>
            <a:pPr eaLnBrk="1" hangingPunct="1">
              <a:buFont typeface="Wingdings" pitchFamily="2" charset="2"/>
              <a:buNone/>
            </a:pPr>
            <a:r>
              <a:rPr lang="en-US" sz="2800" b="1" smtClean="0">
                <a:solidFill>
                  <a:srgbClr val="7F0055"/>
                </a:solidFill>
                <a:latin typeface="Courier New" pitchFamily="49" charset="0"/>
              </a:rPr>
              <a:t>	new</a:t>
            </a:r>
            <a:r>
              <a:rPr lang="en-US" sz="2800" b="1" smtClean="0">
                <a:latin typeface="Courier New" pitchFamily="49" charset="0"/>
              </a:rPr>
              <a:t> </a:t>
            </a:r>
            <a:r>
              <a:rPr lang="en-US" sz="2800" b="1" smtClean="0">
                <a:solidFill>
                  <a:srgbClr val="000000"/>
                </a:solidFill>
                <a:latin typeface="Courier New" pitchFamily="49" charset="0"/>
              </a:rPr>
              <a:t>Rectangle(10,</a:t>
            </a:r>
            <a:r>
              <a:rPr lang="en-US" sz="2800" b="1" smtClean="0">
                <a:latin typeface="Courier New" pitchFamily="49" charset="0"/>
              </a:rPr>
              <a:t> </a:t>
            </a:r>
            <a:r>
              <a:rPr lang="en-US" sz="2800" b="1" smtClean="0">
                <a:solidFill>
                  <a:srgbClr val="000000"/>
                </a:solidFill>
                <a:latin typeface="Courier New" pitchFamily="49" charset="0"/>
              </a:rPr>
              <a:t>10,</a:t>
            </a:r>
            <a:r>
              <a:rPr lang="en-US" sz="2800" b="1" smtClean="0">
                <a:latin typeface="Courier New" pitchFamily="49" charset="0"/>
              </a:rPr>
              <a:t> </a:t>
            </a:r>
            <a:r>
              <a:rPr lang="en-US" sz="2800" b="1" smtClean="0">
                <a:solidFill>
                  <a:srgbClr val="000000"/>
                </a:solidFill>
                <a:latin typeface="Courier New" pitchFamily="49" charset="0"/>
              </a:rPr>
              <a:t>20,</a:t>
            </a:r>
            <a:r>
              <a:rPr lang="en-US" sz="2800" b="1" smtClean="0">
                <a:latin typeface="Courier New" pitchFamily="49" charset="0"/>
              </a:rPr>
              <a:t> </a:t>
            </a:r>
            <a:r>
              <a:rPr lang="en-US" sz="2800" b="1" smtClean="0">
                <a:solidFill>
                  <a:srgbClr val="000000"/>
                </a:solidFill>
                <a:latin typeface="Courier New" pitchFamily="49" charset="0"/>
              </a:rPr>
              <a:t>40);</a:t>
            </a:r>
            <a:endParaRPr lang="en-US" sz="2800" b="1" smtClean="0">
              <a:latin typeface="Courier New" pitchFamily="49" charset="0"/>
            </a:endParaRPr>
          </a:p>
        </p:txBody>
      </p:sp>
      <p:sp>
        <p:nvSpPr>
          <p:cNvPr id="25606" name="Text Box 4"/>
          <p:cNvSpPr txBox="1">
            <a:spLocks noChangeArrowheads="1"/>
          </p:cNvSpPr>
          <p:nvPr>
            <p:custDataLst>
              <p:tags r:id="rId5"/>
            </p:custDataLst>
          </p:nvPr>
        </p:nvSpPr>
        <p:spPr bwMode="auto">
          <a:xfrm>
            <a:off x="1371600" y="4038600"/>
            <a:ext cx="6705600" cy="2292350"/>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dirty="0"/>
              <a:t>T</a:t>
            </a:r>
            <a:r>
              <a:rPr lang="en-US" dirty="0" smtClean="0"/>
              <a:t>his </a:t>
            </a:r>
            <a:r>
              <a:rPr lang="en-US" dirty="0"/>
              <a:t>example uses Java’s built-in </a:t>
            </a:r>
            <a:r>
              <a:rPr lang="en-US" b="1" dirty="0">
                <a:latin typeface="Courier New" pitchFamily="49" charset="0"/>
              </a:rPr>
              <a:t>Rectangle</a:t>
            </a:r>
            <a:r>
              <a:rPr lang="en-US" dirty="0"/>
              <a:t> class </a:t>
            </a:r>
          </a:p>
          <a:p>
            <a:pPr>
              <a:spcBef>
                <a:spcPct val="50000"/>
              </a:spcBef>
            </a:pPr>
            <a:r>
              <a:rPr lang="en-US" b="1" dirty="0" err="1">
                <a:latin typeface="Courier New" pitchFamily="49" charset="0"/>
              </a:rPr>
              <a:t>myBox</a:t>
            </a:r>
            <a:r>
              <a:rPr lang="en-US" dirty="0"/>
              <a:t> and </a:t>
            </a:r>
            <a:r>
              <a:rPr lang="en-US" b="1" dirty="0" err="1">
                <a:latin typeface="Courier New" pitchFamily="49" charset="0"/>
              </a:rPr>
              <a:t>yourBox</a:t>
            </a:r>
            <a:r>
              <a:rPr lang="en-US" dirty="0"/>
              <a:t> reference the same </a:t>
            </a:r>
            <a:r>
              <a:rPr lang="en-US" b="1" dirty="0">
                <a:latin typeface="Courier New" pitchFamily="49" charset="0"/>
              </a:rPr>
              <a:t>Rectangle</a:t>
            </a:r>
            <a:r>
              <a:rPr lang="en-US" dirty="0"/>
              <a:t> object</a:t>
            </a:r>
          </a:p>
          <a:p>
            <a:pPr>
              <a:spcBef>
                <a:spcPct val="50000"/>
              </a:spcBef>
            </a:pPr>
            <a:r>
              <a:rPr lang="en-US" b="1" dirty="0" err="1">
                <a:latin typeface="Courier New" pitchFamily="49" charset="0"/>
              </a:rPr>
              <a:t>anotherBox</a:t>
            </a:r>
            <a:r>
              <a:rPr lang="en-US" dirty="0"/>
              <a:t> references a different </a:t>
            </a:r>
            <a:r>
              <a:rPr lang="en-US" b="1" dirty="0">
                <a:latin typeface="Courier New" pitchFamily="49" charset="0"/>
              </a:rPr>
              <a:t>Rectangle</a:t>
            </a:r>
            <a:r>
              <a:rPr lang="en-US" dirty="0"/>
              <a:t> object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custDataLst>
              <p:tags r:id="rId2"/>
            </p:custDataLst>
          </p:nvPr>
        </p:nvSpPr>
        <p:spPr/>
        <p:txBody>
          <a:bodyPr/>
          <a:lstStyle/>
          <a:p>
            <a:pPr>
              <a:defRPr/>
            </a:pPr>
            <a:r>
              <a:rPr lang="en-US"/>
              <a:t>Conditions</a:t>
            </a:r>
          </a:p>
        </p:txBody>
      </p:sp>
      <p:sp>
        <p:nvSpPr>
          <p:cNvPr id="6" name="Slide Number Placeholder 4"/>
          <p:cNvSpPr>
            <a:spLocks noGrp="1"/>
          </p:cNvSpPr>
          <p:nvPr>
            <p:ph type="sldNum" sz="quarter" idx="11"/>
            <p:custDataLst>
              <p:tags r:id="rId3"/>
            </p:custDataLst>
          </p:nvPr>
        </p:nvSpPr>
        <p:spPr/>
        <p:txBody>
          <a:bodyPr/>
          <a:lstStyle/>
          <a:p>
            <a:pPr>
              <a:defRPr/>
            </a:pPr>
            <a:fld id="{4E08ABF4-8517-4607-AFB1-3AEAE69686B9}" type="slidenum">
              <a:rPr lang="en-US"/>
              <a:pPr>
                <a:defRPr/>
              </a:pPr>
              <a:t>26</a:t>
            </a:fld>
            <a:endParaRPr lang="en-US"/>
          </a:p>
        </p:txBody>
      </p:sp>
      <p:sp>
        <p:nvSpPr>
          <p:cNvPr id="1029" name="Rectangle 2"/>
          <p:cNvSpPr>
            <a:spLocks noGrp="1" noChangeArrowheads="1"/>
          </p:cNvSpPr>
          <p:nvPr>
            <p:ph type="title"/>
            <p:custDataLst>
              <p:tags r:id="rId4"/>
            </p:custDataLst>
          </p:nvPr>
        </p:nvSpPr>
        <p:spPr/>
        <p:txBody>
          <a:bodyPr/>
          <a:lstStyle/>
          <a:p>
            <a:pPr eaLnBrk="1" hangingPunct="1"/>
            <a:r>
              <a:rPr lang="en-US" smtClean="0"/>
              <a:t>Example</a:t>
            </a:r>
          </a:p>
        </p:txBody>
      </p:sp>
      <p:sp>
        <p:nvSpPr>
          <p:cNvPr id="1030" name="Rectangle 3"/>
          <p:cNvSpPr>
            <a:spLocks noGrp="1" noChangeArrowheads="1"/>
          </p:cNvSpPr>
          <p:nvPr>
            <p:ph type="body" idx="1"/>
            <p:custDataLst>
              <p:tags r:id="rId5"/>
            </p:custDataLst>
          </p:nvPr>
        </p:nvSpPr>
        <p:spPr/>
        <p:txBody>
          <a:bodyPr/>
          <a:lstStyle/>
          <a:p>
            <a:pPr eaLnBrk="1" hangingPunct="1">
              <a:buFont typeface="Wingdings" pitchFamily="2" charset="2"/>
              <a:buNone/>
            </a:pPr>
            <a:r>
              <a:rPr lang="en-US" sz="2800" smtClean="0"/>
              <a:t> </a:t>
            </a:r>
          </a:p>
        </p:txBody>
      </p:sp>
      <p:graphicFrame>
        <p:nvGraphicFramePr>
          <p:cNvPr id="1026" name="Object 4"/>
          <p:cNvGraphicFramePr>
            <a:graphicFrameLocks noChangeAspect="1"/>
          </p:cNvGraphicFramePr>
          <p:nvPr>
            <p:custDataLst>
              <p:tags r:id="rId6"/>
            </p:custDataLst>
          </p:nvPr>
        </p:nvGraphicFramePr>
        <p:xfrm>
          <a:off x="2438400" y="1677988"/>
          <a:ext cx="5257800" cy="4316412"/>
        </p:xfrm>
        <a:graphic>
          <a:graphicData uri="http://schemas.openxmlformats.org/presentationml/2006/ole">
            <mc:AlternateContent xmlns:mc="http://schemas.openxmlformats.org/markup-compatibility/2006">
              <mc:Choice xmlns:v="urn:schemas-microsoft-com:vml" Requires="v">
                <p:oleObj spid="_x0000_s1041" name="RFFlow" r:id="rId9" imgW="2948400" imgH="2419200" progId="RFFlow4">
                  <p:embed/>
                </p:oleObj>
              </mc:Choice>
              <mc:Fallback>
                <p:oleObj name="RFFlow" r:id="rId9" imgW="2948400" imgH="2419200" progId="RFFlow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1677988"/>
                        <a:ext cx="5257800" cy="431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7DCAAECB-88A4-4C52-BC53-78CF998BA4B1}" type="slidenum">
              <a:rPr lang="en-US"/>
              <a:pPr>
                <a:defRPr/>
              </a:pPr>
              <a:t>27</a:t>
            </a:fld>
            <a:endParaRPr lang="en-US"/>
          </a:p>
        </p:txBody>
      </p:sp>
      <p:sp>
        <p:nvSpPr>
          <p:cNvPr id="26628" name="Rectangle 2"/>
          <p:cNvSpPr>
            <a:spLocks noGrp="1" noChangeArrowheads="1"/>
          </p:cNvSpPr>
          <p:nvPr>
            <p:ph type="title"/>
            <p:custDataLst>
              <p:tags r:id="rId3"/>
            </p:custDataLst>
          </p:nvPr>
        </p:nvSpPr>
        <p:spPr/>
        <p:txBody>
          <a:bodyPr/>
          <a:lstStyle/>
          <a:p>
            <a:pPr eaLnBrk="1" hangingPunct="1"/>
            <a:r>
              <a:rPr lang="en-US" smtClean="0"/>
              <a:t>Example</a:t>
            </a:r>
          </a:p>
        </p:txBody>
      </p:sp>
      <p:sp>
        <p:nvSpPr>
          <p:cNvPr id="570371" name="Rectangle 3"/>
          <p:cNvSpPr>
            <a:spLocks noGrp="1" noChangeArrowheads="1"/>
          </p:cNvSpPr>
          <p:nvPr>
            <p:ph type="body" idx="1"/>
            <p:custDataLst>
              <p:tags r:id="rId4"/>
            </p:custDataLst>
          </p:nvPr>
        </p:nvSpPr>
        <p:spPr>
          <a:xfrm>
            <a:off x="152400" y="1371600"/>
            <a:ext cx="8802688" cy="4760913"/>
          </a:xfrm>
        </p:spPr>
        <p:txBody>
          <a:bodyPr/>
          <a:lstStyle/>
          <a:p>
            <a:pPr eaLnBrk="1" hangingPunct="1">
              <a:buFont typeface="Wingdings" pitchFamily="2" charset="2"/>
              <a:buNone/>
              <a:defRPr/>
            </a:pPr>
            <a:r>
              <a:rPr lang="en-US" sz="2400" b="1" dirty="0" smtClean="0">
                <a:solidFill>
                  <a:srgbClr val="000000"/>
                </a:solidFill>
                <a:latin typeface="Courier New" pitchFamily="49" charset="0"/>
              </a:rPr>
              <a:t>	</a:t>
            </a:r>
          </a:p>
          <a:p>
            <a:pPr eaLnBrk="1" hangingPunct="1">
              <a:buFont typeface="Wingdings" pitchFamily="2" charset="2"/>
              <a:buNone/>
              <a:defRPr/>
            </a:pPr>
            <a:endParaRPr lang="en-US" sz="2400" b="1" dirty="0" smtClean="0">
              <a:solidFill>
                <a:srgbClr val="000000"/>
              </a:solidFill>
              <a:latin typeface="Courier New" pitchFamily="49" charset="0"/>
            </a:endParaRPr>
          </a:p>
          <a:p>
            <a:pPr eaLnBrk="1" hangingPunct="1">
              <a:buFont typeface="Wingdings" pitchFamily="2" charset="2"/>
              <a:buNone/>
              <a:defRPr/>
            </a:pPr>
            <a:r>
              <a:rPr lang="en-US" sz="2400" b="1" dirty="0" smtClean="0">
                <a:solidFill>
                  <a:srgbClr val="000000"/>
                </a:solidFill>
                <a:latin typeface="Courier New" pitchFamily="49" charset="0"/>
              </a:rPr>
              <a:t>	</a:t>
            </a:r>
            <a:r>
              <a:rPr lang="en-US" sz="2800" dirty="0" smtClean="0">
                <a:solidFill>
                  <a:srgbClr val="000000"/>
                </a:solidFill>
                <a:latin typeface="+mj-lt"/>
              </a:rPr>
              <a:t>Determine if each of the following is true or false</a:t>
            </a:r>
          </a:p>
          <a:p>
            <a:pPr eaLnBrk="1" hangingPunct="1">
              <a:buFont typeface="Wingdings" pitchFamily="2" charset="2"/>
              <a:buNone/>
              <a:defRPr/>
            </a:pPr>
            <a:r>
              <a:rPr lang="en-US" sz="2400" b="1" dirty="0" smtClean="0">
                <a:solidFill>
                  <a:srgbClr val="000000"/>
                </a:solidFill>
                <a:latin typeface="Courier New" pitchFamily="49" charset="0"/>
              </a:rPr>
              <a:t>	</a:t>
            </a:r>
            <a:r>
              <a:rPr lang="en-US" sz="2400" b="1" dirty="0" err="1" smtClean="0">
                <a:solidFill>
                  <a:srgbClr val="000000"/>
                </a:solidFill>
                <a:latin typeface="Courier New" pitchFamily="49" charset="0"/>
              </a:rPr>
              <a:t>System.out.println</a:t>
            </a:r>
            <a:r>
              <a:rPr lang="en-US" sz="2400" b="1" dirty="0" smtClean="0">
                <a:solidFill>
                  <a:srgbClr val="000000"/>
                </a:solidFill>
                <a:latin typeface="Courier New" pitchFamily="49" charset="0"/>
              </a:rPr>
              <a:t>(</a:t>
            </a:r>
            <a:r>
              <a:rPr lang="en-US" sz="2400" b="1" dirty="0" err="1" smtClean="0">
                <a:solidFill>
                  <a:srgbClr val="000000"/>
                </a:solidFill>
                <a:latin typeface="Courier New" pitchFamily="49" charset="0"/>
              </a:rPr>
              <a:t>myBox</a:t>
            </a:r>
            <a:r>
              <a:rPr lang="en-US" sz="2400" b="1" dirty="0" smtClean="0">
                <a:latin typeface="Courier New" pitchFamily="49" charset="0"/>
              </a:rPr>
              <a:t> </a:t>
            </a:r>
            <a:r>
              <a:rPr lang="en-US" sz="2400" b="1" dirty="0" smtClean="0">
                <a:solidFill>
                  <a:srgbClr val="000000"/>
                </a:solidFill>
                <a:latin typeface="Courier New" pitchFamily="49" charset="0"/>
              </a:rPr>
              <a:t>==</a:t>
            </a:r>
            <a:r>
              <a:rPr lang="en-US" sz="2400" b="1" dirty="0" smtClean="0">
                <a:latin typeface="Courier New" pitchFamily="49" charset="0"/>
              </a:rPr>
              <a:t> </a:t>
            </a:r>
            <a:r>
              <a:rPr lang="en-US" sz="2400" b="1" dirty="0" err="1" smtClean="0">
                <a:solidFill>
                  <a:srgbClr val="000000"/>
                </a:solidFill>
                <a:latin typeface="Courier New" pitchFamily="49" charset="0"/>
              </a:rPr>
              <a:t>yourBox</a:t>
            </a:r>
            <a:r>
              <a:rPr lang="en-US" sz="2400" b="1" dirty="0" smtClean="0">
                <a:solidFill>
                  <a:srgbClr val="000000"/>
                </a:solidFill>
                <a:latin typeface="Courier New" pitchFamily="49" charset="0"/>
              </a:rPr>
              <a:t>);</a:t>
            </a:r>
            <a:r>
              <a:rPr lang="en-US" sz="2400" b="1" dirty="0" smtClean="0">
                <a:latin typeface="Courier New" pitchFamily="49" charset="0"/>
              </a:rPr>
              <a:t> </a:t>
            </a:r>
          </a:p>
          <a:p>
            <a:pPr eaLnBrk="1" hangingPunct="1">
              <a:buFont typeface="Wingdings" pitchFamily="2" charset="2"/>
              <a:buNone/>
              <a:defRPr/>
            </a:pPr>
            <a:r>
              <a:rPr lang="en-US" sz="2400" b="1" dirty="0" smtClean="0">
                <a:solidFill>
                  <a:srgbClr val="000000"/>
                </a:solidFill>
                <a:latin typeface="Courier New" pitchFamily="49" charset="0"/>
              </a:rPr>
              <a:t>	</a:t>
            </a:r>
            <a:r>
              <a:rPr lang="en-US" sz="2400" b="1" dirty="0" err="1" smtClean="0">
                <a:solidFill>
                  <a:srgbClr val="000000"/>
                </a:solidFill>
                <a:latin typeface="Courier New" pitchFamily="49" charset="0"/>
              </a:rPr>
              <a:t>System.out.println</a:t>
            </a:r>
            <a:r>
              <a:rPr lang="en-US" sz="2400" b="1" dirty="0" smtClean="0">
                <a:solidFill>
                  <a:srgbClr val="000000"/>
                </a:solidFill>
                <a:latin typeface="Courier New" pitchFamily="49" charset="0"/>
              </a:rPr>
              <a:t>(</a:t>
            </a:r>
            <a:r>
              <a:rPr lang="en-US" sz="2400" b="1" dirty="0" err="1" smtClean="0">
                <a:solidFill>
                  <a:srgbClr val="000000"/>
                </a:solidFill>
                <a:latin typeface="Courier New" pitchFamily="49" charset="0"/>
              </a:rPr>
              <a:t>myBox</a:t>
            </a:r>
            <a:r>
              <a:rPr lang="en-US" sz="2400" b="1" dirty="0" smtClean="0">
                <a:latin typeface="Courier New" pitchFamily="49" charset="0"/>
              </a:rPr>
              <a:t> </a:t>
            </a:r>
            <a:r>
              <a:rPr lang="en-US" sz="2400" b="1" dirty="0" smtClean="0">
                <a:solidFill>
                  <a:srgbClr val="000000"/>
                </a:solidFill>
                <a:latin typeface="Courier New" pitchFamily="49" charset="0"/>
              </a:rPr>
              <a:t>==</a:t>
            </a:r>
            <a:r>
              <a:rPr lang="en-US" sz="2400" b="1" dirty="0" smtClean="0">
                <a:latin typeface="Courier New" pitchFamily="49" charset="0"/>
              </a:rPr>
              <a:t> </a:t>
            </a:r>
            <a:r>
              <a:rPr lang="en-US" sz="2400" b="1" dirty="0" err="1" smtClean="0">
                <a:solidFill>
                  <a:srgbClr val="000000"/>
                </a:solidFill>
                <a:latin typeface="Courier New" pitchFamily="49" charset="0"/>
              </a:rPr>
              <a:t>anotherBox</a:t>
            </a:r>
            <a:r>
              <a:rPr lang="en-US" sz="2400" b="1" dirty="0" smtClean="0">
                <a:solidFill>
                  <a:srgbClr val="000000"/>
                </a:solidFill>
                <a:latin typeface="Courier New" pitchFamily="49" charset="0"/>
              </a:rPr>
              <a:t>);</a:t>
            </a:r>
            <a:endParaRPr lang="en-US" sz="2400" b="1" dirty="0" smtClean="0">
              <a:latin typeface="Courier New" pitchFamily="49" charset="0"/>
            </a:endParaRPr>
          </a:p>
          <a:p>
            <a:pPr eaLnBrk="1" hangingPunct="1">
              <a:buFont typeface="Wingdings" pitchFamily="2" charset="2"/>
              <a:buNone/>
              <a:defRPr/>
            </a:pPr>
            <a:r>
              <a:rPr lang="en-US" sz="2400" b="1" dirty="0" smtClean="0">
                <a:solidFill>
                  <a:srgbClr val="000000"/>
                </a:solidFill>
                <a:latin typeface="Courier New" pitchFamily="49" charset="0"/>
              </a:rPr>
              <a:t>	</a:t>
            </a:r>
            <a:r>
              <a:rPr lang="en-US" sz="2400" b="1" dirty="0" err="1" smtClean="0">
                <a:solidFill>
                  <a:srgbClr val="000000"/>
                </a:solidFill>
                <a:latin typeface="Courier New" pitchFamily="49" charset="0"/>
              </a:rPr>
              <a:t>System.out.println</a:t>
            </a:r>
            <a:r>
              <a:rPr lang="en-US" sz="2400" b="1" dirty="0" smtClean="0">
                <a:solidFill>
                  <a:srgbClr val="000000"/>
                </a:solidFill>
                <a:latin typeface="Courier New" pitchFamily="49" charset="0"/>
              </a:rPr>
              <a:t>(</a:t>
            </a:r>
            <a:r>
              <a:rPr lang="en-US" sz="2400" b="1" dirty="0" err="1" smtClean="0">
                <a:solidFill>
                  <a:srgbClr val="000000"/>
                </a:solidFill>
                <a:latin typeface="Courier New" pitchFamily="49" charset="0"/>
              </a:rPr>
              <a:t>myBox.equals</a:t>
            </a:r>
            <a:r>
              <a:rPr lang="en-US" sz="2400" b="1" dirty="0" smtClean="0">
                <a:solidFill>
                  <a:srgbClr val="000000"/>
                </a:solidFill>
                <a:latin typeface="Courier New" pitchFamily="49" charset="0"/>
              </a:rPr>
              <a:t>(</a:t>
            </a:r>
            <a:r>
              <a:rPr lang="en-US" sz="2400" b="1" dirty="0" err="1" smtClean="0">
                <a:solidFill>
                  <a:srgbClr val="000000"/>
                </a:solidFill>
                <a:latin typeface="Courier New" pitchFamily="49" charset="0"/>
              </a:rPr>
              <a:t>yourBox</a:t>
            </a:r>
            <a:r>
              <a:rPr lang="en-US" sz="2400" b="1" dirty="0" smtClean="0">
                <a:solidFill>
                  <a:srgbClr val="000000"/>
                </a:solidFill>
                <a:latin typeface="Courier New" pitchFamily="49" charset="0"/>
              </a:rPr>
              <a:t>));</a:t>
            </a:r>
            <a:r>
              <a:rPr lang="en-US" sz="2400" b="1" dirty="0" smtClean="0">
                <a:latin typeface="Courier New" pitchFamily="49" charset="0"/>
              </a:rPr>
              <a:t> </a:t>
            </a:r>
          </a:p>
          <a:p>
            <a:pPr eaLnBrk="1" hangingPunct="1">
              <a:buFont typeface="Wingdings" pitchFamily="2" charset="2"/>
              <a:buNone/>
              <a:defRPr/>
            </a:pPr>
            <a:r>
              <a:rPr lang="en-US" sz="2400" b="1" dirty="0" smtClean="0">
                <a:solidFill>
                  <a:srgbClr val="000000"/>
                </a:solidFill>
                <a:latin typeface="Courier New" pitchFamily="49" charset="0"/>
              </a:rPr>
              <a:t>	</a:t>
            </a:r>
            <a:r>
              <a:rPr lang="en-US" sz="2400" b="1" dirty="0" err="1" smtClean="0">
                <a:solidFill>
                  <a:srgbClr val="000000"/>
                </a:solidFill>
                <a:latin typeface="Courier New" pitchFamily="49" charset="0"/>
              </a:rPr>
              <a:t>System.out.println</a:t>
            </a:r>
            <a:r>
              <a:rPr lang="en-US" sz="2400" b="1" dirty="0" smtClean="0">
                <a:solidFill>
                  <a:srgbClr val="000000"/>
                </a:solidFill>
                <a:latin typeface="Courier New" pitchFamily="49" charset="0"/>
              </a:rPr>
              <a:t>(</a:t>
            </a:r>
            <a:r>
              <a:rPr lang="en-US" sz="2400" b="1" dirty="0" err="1" smtClean="0">
                <a:solidFill>
                  <a:srgbClr val="000000"/>
                </a:solidFill>
                <a:latin typeface="Courier New" pitchFamily="49" charset="0"/>
              </a:rPr>
              <a:t>myBox.equals</a:t>
            </a:r>
            <a:r>
              <a:rPr lang="en-US" sz="2400" b="1" dirty="0" smtClean="0">
                <a:solidFill>
                  <a:srgbClr val="000000"/>
                </a:solidFill>
                <a:latin typeface="Courier New" pitchFamily="49" charset="0"/>
              </a:rPr>
              <a:t>(</a:t>
            </a:r>
            <a:r>
              <a:rPr lang="en-US" sz="2400" b="1" dirty="0" err="1" smtClean="0">
                <a:solidFill>
                  <a:srgbClr val="000000"/>
                </a:solidFill>
                <a:latin typeface="Courier New" pitchFamily="49" charset="0"/>
              </a:rPr>
              <a:t>anotherBox</a:t>
            </a:r>
            <a:r>
              <a:rPr lang="en-US" sz="2400" b="1" dirty="0" smtClean="0">
                <a:solidFill>
                  <a:srgbClr val="000000"/>
                </a:solidFill>
                <a:latin typeface="Courier New" pitchFamily="49" charset="0"/>
              </a:rPr>
              <a:t>));</a:t>
            </a:r>
            <a:endParaRPr lang="en-US" sz="2400" b="1" dirty="0" smtClean="0">
              <a:solidFill>
                <a:srgbClr val="3F7F5F"/>
              </a:solidFill>
              <a:latin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DB5565E9-7925-4D6C-A4BF-3EF9F9B4A203}" type="slidenum">
              <a:rPr lang="en-US"/>
              <a:pPr>
                <a:defRPr/>
              </a:pPr>
              <a:t>28</a:t>
            </a:fld>
            <a:endParaRPr lang="en-US"/>
          </a:p>
        </p:txBody>
      </p:sp>
      <p:sp>
        <p:nvSpPr>
          <p:cNvPr id="27652" name="Rectangle 2"/>
          <p:cNvSpPr>
            <a:spLocks noGrp="1" noChangeArrowheads="1"/>
          </p:cNvSpPr>
          <p:nvPr>
            <p:ph type="title"/>
            <p:custDataLst>
              <p:tags r:id="rId3"/>
            </p:custDataLst>
          </p:nvPr>
        </p:nvSpPr>
        <p:spPr/>
        <p:txBody>
          <a:bodyPr/>
          <a:lstStyle/>
          <a:p>
            <a:pPr eaLnBrk="1" hangingPunct="1"/>
            <a:r>
              <a:rPr lang="en-US" smtClean="0"/>
              <a:t>Example – Solution </a:t>
            </a:r>
          </a:p>
        </p:txBody>
      </p:sp>
      <p:sp>
        <p:nvSpPr>
          <p:cNvPr id="27653" name="Rectangle 3"/>
          <p:cNvSpPr>
            <a:spLocks noGrp="1" noChangeArrowheads="1"/>
          </p:cNvSpPr>
          <p:nvPr>
            <p:ph type="body" idx="1"/>
            <p:custDataLst>
              <p:tags r:id="rId4"/>
            </p:custDataLst>
          </p:nvPr>
        </p:nvSpPr>
        <p:spPr>
          <a:xfrm>
            <a:off x="457200" y="2057400"/>
            <a:ext cx="8497888" cy="4075113"/>
          </a:xfrm>
        </p:spPr>
        <p:txBody>
          <a:bodyPr/>
          <a:lstStyle/>
          <a:p>
            <a:pPr eaLnBrk="1" hangingPunct="1">
              <a:buFont typeface="Wingdings" pitchFamily="2" charset="2"/>
              <a:buNone/>
            </a:pPr>
            <a:r>
              <a:rPr lang="en-US" sz="2400" b="1" smtClean="0">
                <a:solidFill>
                  <a:srgbClr val="000000"/>
                </a:solidFill>
                <a:latin typeface="Courier New" pitchFamily="49" charset="0"/>
              </a:rPr>
              <a:t>System.out.println(myBox</a:t>
            </a:r>
            <a:r>
              <a:rPr lang="en-US" sz="2400" b="1" smtClean="0">
                <a:latin typeface="Courier New" pitchFamily="49" charset="0"/>
              </a:rPr>
              <a:t> </a:t>
            </a:r>
            <a:r>
              <a:rPr lang="en-US" sz="2400" b="1" smtClean="0">
                <a:solidFill>
                  <a:srgbClr val="000000"/>
                </a:solidFill>
                <a:latin typeface="Courier New" pitchFamily="49" charset="0"/>
              </a:rPr>
              <a:t>==</a:t>
            </a:r>
            <a:r>
              <a:rPr lang="en-US" sz="2400" b="1" smtClean="0">
                <a:latin typeface="Courier New" pitchFamily="49" charset="0"/>
              </a:rPr>
              <a:t> </a:t>
            </a:r>
            <a:r>
              <a:rPr lang="en-US" sz="2400" b="1" smtClean="0">
                <a:solidFill>
                  <a:srgbClr val="000000"/>
                </a:solidFill>
                <a:latin typeface="Courier New" pitchFamily="49" charset="0"/>
              </a:rPr>
              <a:t>yourBox);</a:t>
            </a:r>
            <a:r>
              <a:rPr lang="en-US" sz="2400" b="1" smtClean="0">
                <a:latin typeface="Courier New" pitchFamily="49" charset="0"/>
              </a:rPr>
              <a:t> </a:t>
            </a:r>
          </a:p>
          <a:p>
            <a:pPr eaLnBrk="1" hangingPunct="1">
              <a:buFont typeface="Wingdings" pitchFamily="2" charset="2"/>
              <a:buNone/>
            </a:pPr>
            <a:r>
              <a:rPr lang="en-US" sz="2400" b="1" smtClean="0">
                <a:solidFill>
                  <a:srgbClr val="000000"/>
                </a:solidFill>
                <a:latin typeface="Courier New" pitchFamily="49" charset="0"/>
              </a:rPr>
              <a:t>System.out.println(myBox</a:t>
            </a:r>
            <a:r>
              <a:rPr lang="en-US" sz="2400" b="1" smtClean="0">
                <a:latin typeface="Courier New" pitchFamily="49" charset="0"/>
              </a:rPr>
              <a:t> </a:t>
            </a:r>
            <a:r>
              <a:rPr lang="en-US" sz="2400" b="1" smtClean="0">
                <a:solidFill>
                  <a:srgbClr val="000000"/>
                </a:solidFill>
                <a:latin typeface="Courier New" pitchFamily="49" charset="0"/>
              </a:rPr>
              <a:t>==</a:t>
            </a:r>
            <a:r>
              <a:rPr lang="en-US" sz="2400" b="1" smtClean="0">
                <a:latin typeface="Courier New" pitchFamily="49" charset="0"/>
              </a:rPr>
              <a:t> </a:t>
            </a:r>
            <a:r>
              <a:rPr lang="en-US" sz="2400" b="1" smtClean="0">
                <a:solidFill>
                  <a:srgbClr val="000000"/>
                </a:solidFill>
                <a:latin typeface="Courier New" pitchFamily="49" charset="0"/>
              </a:rPr>
              <a:t>anotherBox);</a:t>
            </a:r>
            <a:endParaRPr lang="en-US" sz="2400" b="1" smtClean="0">
              <a:latin typeface="Courier New" pitchFamily="49" charset="0"/>
            </a:endParaRPr>
          </a:p>
          <a:p>
            <a:pPr eaLnBrk="1" hangingPunct="1">
              <a:buFont typeface="Wingdings" pitchFamily="2" charset="2"/>
              <a:buNone/>
            </a:pPr>
            <a:r>
              <a:rPr lang="en-US" sz="2400" b="1" smtClean="0">
                <a:solidFill>
                  <a:srgbClr val="000000"/>
                </a:solidFill>
                <a:latin typeface="Courier New" pitchFamily="49" charset="0"/>
              </a:rPr>
              <a:t>System.out.println(myBox.equals(yourBox));</a:t>
            </a:r>
            <a:r>
              <a:rPr lang="en-US" sz="2400" b="1" smtClean="0">
                <a:latin typeface="Courier New" pitchFamily="49" charset="0"/>
              </a:rPr>
              <a:t> </a:t>
            </a:r>
          </a:p>
          <a:p>
            <a:pPr eaLnBrk="1" hangingPunct="1">
              <a:buFont typeface="Wingdings" pitchFamily="2" charset="2"/>
              <a:buNone/>
            </a:pPr>
            <a:r>
              <a:rPr lang="en-US" sz="2400" b="1" smtClean="0">
                <a:solidFill>
                  <a:srgbClr val="000000"/>
                </a:solidFill>
                <a:latin typeface="Courier New" pitchFamily="49" charset="0"/>
              </a:rPr>
              <a:t>System.out.println(myBox.equals(anotherBox));</a:t>
            </a:r>
            <a:endParaRPr lang="en-US" sz="2400" b="1" smtClean="0">
              <a:solidFill>
                <a:srgbClr val="3F7F5F"/>
              </a:solidFill>
              <a:latin typeface="Courier New" pitchFamily="49" charset="0"/>
            </a:endParaRPr>
          </a:p>
          <a:p>
            <a:pPr eaLnBrk="1" hangingPunct="1">
              <a:buFont typeface="Wingdings" pitchFamily="2" charset="2"/>
              <a:buNone/>
            </a:pPr>
            <a:r>
              <a:rPr lang="en-US" sz="2400" b="1" smtClean="0">
                <a:solidFill>
                  <a:srgbClr val="3F7F5F"/>
                </a:solidFill>
                <a:latin typeface="Courier New" pitchFamily="49" charset="0"/>
              </a:rPr>
              <a:t>Output:</a:t>
            </a:r>
          </a:p>
          <a:p>
            <a:pPr eaLnBrk="1" hangingPunct="1">
              <a:buFont typeface="Wingdings" pitchFamily="2" charset="2"/>
              <a:buNone/>
            </a:pPr>
            <a:r>
              <a:rPr lang="en-US" sz="2400" b="1" smtClean="0">
                <a:solidFill>
                  <a:srgbClr val="3F7F5F"/>
                </a:solidFill>
                <a:latin typeface="Courier New" pitchFamily="49" charset="0"/>
              </a:rPr>
              <a:t>true</a:t>
            </a:r>
          </a:p>
          <a:p>
            <a:pPr eaLnBrk="1" hangingPunct="1">
              <a:buFont typeface="Wingdings" pitchFamily="2" charset="2"/>
              <a:buNone/>
            </a:pPr>
            <a:r>
              <a:rPr lang="en-US" sz="2400" b="1" smtClean="0">
                <a:solidFill>
                  <a:srgbClr val="3F7F5F"/>
                </a:solidFill>
                <a:latin typeface="Courier New" pitchFamily="49" charset="0"/>
              </a:rPr>
              <a:t>false</a:t>
            </a:r>
          </a:p>
          <a:p>
            <a:pPr eaLnBrk="1" hangingPunct="1">
              <a:buFont typeface="Wingdings" pitchFamily="2" charset="2"/>
              <a:buNone/>
            </a:pPr>
            <a:r>
              <a:rPr lang="en-US" sz="2400" b="1" smtClean="0">
                <a:solidFill>
                  <a:srgbClr val="3F7F5F"/>
                </a:solidFill>
                <a:latin typeface="Courier New" pitchFamily="49" charset="0"/>
              </a:rPr>
              <a:t>true</a:t>
            </a:r>
          </a:p>
          <a:p>
            <a:pPr eaLnBrk="1" hangingPunct="1">
              <a:buFont typeface="Wingdings" pitchFamily="2" charset="2"/>
              <a:buNone/>
            </a:pPr>
            <a:r>
              <a:rPr lang="en-US" sz="2400" b="1" smtClean="0">
                <a:solidFill>
                  <a:srgbClr val="3F7F5F"/>
                </a:solidFill>
                <a:latin typeface="Courier New" pitchFamily="49" charset="0"/>
              </a:rPr>
              <a:t>true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77CF89A5-475D-4001-98B8-5FEFB48120D7}" type="slidenum">
              <a:rPr lang="en-US"/>
              <a:pPr>
                <a:defRPr/>
              </a:pPr>
              <a:t>29</a:t>
            </a:fld>
            <a:endParaRPr lang="en-US"/>
          </a:p>
        </p:txBody>
      </p:sp>
      <p:sp>
        <p:nvSpPr>
          <p:cNvPr id="28676" name="Rectangle 2"/>
          <p:cNvSpPr>
            <a:spLocks noGrp="1" noChangeArrowheads="1"/>
          </p:cNvSpPr>
          <p:nvPr>
            <p:ph type="title"/>
            <p:custDataLst>
              <p:tags r:id="rId3"/>
            </p:custDataLst>
          </p:nvPr>
        </p:nvSpPr>
        <p:spPr/>
        <p:txBody>
          <a:bodyPr/>
          <a:lstStyle/>
          <a:p>
            <a:pPr eaLnBrk="1" hangingPunct="1"/>
            <a:r>
              <a:rPr lang="en-US" smtClean="0"/>
              <a:t>More on </a:t>
            </a:r>
            <a:r>
              <a:rPr lang="en-US" b="1" smtClean="0">
                <a:latin typeface="Courier New" pitchFamily="49" charset="0"/>
              </a:rPr>
              <a:t>String</a:t>
            </a:r>
            <a:r>
              <a:rPr lang="en-US" smtClean="0"/>
              <a:t> Equality (1)</a:t>
            </a:r>
          </a:p>
        </p:txBody>
      </p:sp>
      <p:sp>
        <p:nvSpPr>
          <p:cNvPr id="28677" name="Rectangle 3"/>
          <p:cNvSpPr>
            <a:spLocks noGrp="1" noChangeArrowheads="1"/>
          </p:cNvSpPr>
          <p:nvPr>
            <p:ph type="body" idx="1"/>
            <p:custDataLst>
              <p:tags r:id="rId4"/>
            </p:custDataLst>
          </p:nvPr>
        </p:nvSpPr>
        <p:spPr/>
        <p:txBody>
          <a:bodyPr/>
          <a:lstStyle/>
          <a:p>
            <a:pPr eaLnBrk="1" hangingPunct="1"/>
            <a:r>
              <a:rPr lang="en-US" dirty="0"/>
              <a:t>T</a:t>
            </a:r>
            <a:r>
              <a:rPr lang="en-US" dirty="0" smtClean="0"/>
              <a:t>he </a:t>
            </a:r>
            <a:r>
              <a:rPr lang="en-US" b="1" dirty="0" smtClean="0">
                <a:latin typeface="Courier New" pitchFamily="49" charset="0"/>
              </a:rPr>
              <a:t>String</a:t>
            </a:r>
            <a:r>
              <a:rPr lang="en-US" dirty="0" smtClean="0"/>
              <a:t> class is different from other classes in that you can create a </a:t>
            </a:r>
            <a:r>
              <a:rPr lang="en-US" b="1" dirty="0" smtClean="0">
                <a:latin typeface="Courier New" pitchFamily="49" charset="0"/>
              </a:rPr>
              <a:t>String</a:t>
            </a:r>
            <a:r>
              <a:rPr lang="en-US" dirty="0" smtClean="0"/>
              <a:t> object without using the </a:t>
            </a:r>
            <a:r>
              <a:rPr lang="en-US" b="1" dirty="0" smtClean="0">
                <a:latin typeface="Courier New" pitchFamily="49" charset="0"/>
              </a:rPr>
              <a:t>new</a:t>
            </a:r>
            <a:r>
              <a:rPr lang="en-US" dirty="0" smtClean="0"/>
              <a:t> operator</a:t>
            </a:r>
          </a:p>
          <a:p>
            <a:pPr eaLnBrk="1" hangingPunct="1">
              <a:buFont typeface="Wingdings" pitchFamily="2" charset="2"/>
              <a:buNone/>
            </a:pPr>
            <a:r>
              <a:rPr lang="en-US" dirty="0" smtClean="0"/>
              <a:t>		</a:t>
            </a:r>
            <a:r>
              <a:rPr lang="en-US" b="1" dirty="0" smtClean="0">
                <a:latin typeface="Courier New" pitchFamily="49" charset="0"/>
              </a:rPr>
              <a:t>String </a:t>
            </a:r>
            <a:r>
              <a:rPr lang="en-US" b="1" dirty="0" err="1" smtClean="0">
                <a:latin typeface="Courier New" pitchFamily="49" charset="0"/>
              </a:rPr>
              <a:t>myStr</a:t>
            </a:r>
            <a:r>
              <a:rPr lang="en-US" b="1" dirty="0" smtClean="0">
                <a:latin typeface="Courier New" pitchFamily="49" charset="0"/>
              </a:rPr>
              <a:t> = "Hi";</a:t>
            </a:r>
          </a:p>
          <a:p>
            <a:pPr eaLnBrk="1" hangingPunct="1"/>
            <a:r>
              <a:rPr lang="en-US" dirty="0"/>
              <a:t>T</a:t>
            </a:r>
            <a:r>
              <a:rPr lang="en-US" dirty="0" smtClean="0"/>
              <a:t>his statement stores the address of the string </a:t>
            </a:r>
            <a:r>
              <a:rPr lang="en-US" b="1" dirty="0" smtClean="0">
                <a:latin typeface="Courier New" pitchFamily="49" charset="0"/>
              </a:rPr>
              <a:t>"Hi"</a:t>
            </a:r>
            <a:r>
              <a:rPr lang="en-US" dirty="0" smtClean="0"/>
              <a:t> in the </a:t>
            </a:r>
            <a:r>
              <a:rPr lang="en-US" b="1" dirty="0" smtClean="0">
                <a:latin typeface="Courier New" pitchFamily="49" charset="0"/>
              </a:rPr>
              <a:t>String</a:t>
            </a:r>
            <a:r>
              <a:rPr lang="en-US" dirty="0" smtClean="0"/>
              <a:t> reference variable </a:t>
            </a:r>
            <a:r>
              <a:rPr lang="en-US" b="1" dirty="0" err="1" smtClean="0">
                <a:latin typeface="Courier New" pitchFamily="49" charset="0"/>
              </a:rPr>
              <a:t>myStr</a:t>
            </a:r>
            <a:endParaRPr lang="en-US" b="1" dirty="0" smtClean="0">
              <a:latin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custDataLst>
              <p:tags r:id="rId1"/>
            </p:custDataLst>
          </p:nvPr>
        </p:nvSpPr>
        <p:spPr/>
        <p:txBody>
          <a:bodyPr/>
          <a:lstStyle/>
          <a:p>
            <a:pPr>
              <a:defRPr/>
            </a:pPr>
            <a:r>
              <a:rPr lang="en-US"/>
              <a:t>Conditions</a:t>
            </a:r>
          </a:p>
        </p:txBody>
      </p:sp>
      <p:sp>
        <p:nvSpPr>
          <p:cNvPr id="9" name="Slide Number Placeholder 4"/>
          <p:cNvSpPr>
            <a:spLocks noGrp="1"/>
          </p:cNvSpPr>
          <p:nvPr>
            <p:ph type="sldNum" sz="quarter" idx="11"/>
            <p:custDataLst>
              <p:tags r:id="rId2"/>
            </p:custDataLst>
          </p:nvPr>
        </p:nvSpPr>
        <p:spPr/>
        <p:txBody>
          <a:bodyPr/>
          <a:lstStyle/>
          <a:p>
            <a:pPr>
              <a:defRPr/>
            </a:pPr>
            <a:fld id="{01B44809-5F46-41EA-8536-0729464E62CD}" type="slidenum">
              <a:rPr lang="en-US"/>
              <a:pPr>
                <a:defRPr/>
              </a:pPr>
              <a:t>3</a:t>
            </a:fld>
            <a:endParaRPr lang="en-US"/>
          </a:p>
        </p:txBody>
      </p:sp>
      <p:sp>
        <p:nvSpPr>
          <p:cNvPr id="6148" name="Rectangle 2"/>
          <p:cNvSpPr>
            <a:spLocks noGrp="1" noChangeArrowheads="1"/>
          </p:cNvSpPr>
          <p:nvPr>
            <p:ph type="title"/>
            <p:custDataLst>
              <p:tags r:id="rId3"/>
            </p:custDataLst>
          </p:nvPr>
        </p:nvSpPr>
        <p:spPr/>
        <p:txBody>
          <a:bodyPr/>
          <a:lstStyle/>
          <a:p>
            <a:pPr eaLnBrk="1" hangingPunct="1"/>
            <a:r>
              <a:rPr lang="en-US" smtClean="0"/>
              <a:t>Relational Operators</a:t>
            </a:r>
          </a:p>
        </p:txBody>
      </p:sp>
      <p:sp>
        <p:nvSpPr>
          <p:cNvPr id="6149" name="Text Box 3"/>
          <p:cNvSpPr txBox="1">
            <a:spLocks noChangeArrowheads="1"/>
          </p:cNvSpPr>
          <p:nvPr>
            <p:custDataLst>
              <p:tags r:id="rId4"/>
            </p:custDataLst>
          </p:nvPr>
        </p:nvSpPr>
        <p:spPr bwMode="auto">
          <a:xfrm>
            <a:off x="1066800" y="1828800"/>
            <a:ext cx="7391400" cy="831850"/>
          </a:xfrm>
          <a:prstGeom prst="rect">
            <a:avLst/>
          </a:prstGeom>
          <a:solidFill>
            <a:srgbClr val="CCFFFF"/>
          </a:solidFill>
          <a:ln w="9525">
            <a:solidFill>
              <a:schemeClr val="tx1"/>
            </a:solidFill>
            <a:miter lim="800000"/>
            <a:headEnd type="none" w="sm" len="sm"/>
            <a:tailEnd type="none" w="sm" len="sm"/>
          </a:ln>
        </p:spPr>
        <p:txBody>
          <a:bodyPr>
            <a:spAutoFit/>
          </a:bodyPr>
          <a:lstStyle/>
          <a:p>
            <a:pPr>
              <a:spcBef>
                <a:spcPct val="50000"/>
              </a:spcBef>
            </a:pPr>
            <a:r>
              <a:rPr lang="en-US" dirty="0" smtClean="0">
                <a:latin typeface="Arial" charset="0"/>
              </a:rPr>
              <a:t>A </a:t>
            </a:r>
            <a:r>
              <a:rPr lang="en-US" b="1" dirty="0" smtClean="0">
                <a:latin typeface="Arial" charset="0"/>
              </a:rPr>
              <a:t>relational </a:t>
            </a:r>
            <a:r>
              <a:rPr lang="en-US" b="1" dirty="0">
                <a:latin typeface="Arial" charset="0"/>
              </a:rPr>
              <a:t>operator</a:t>
            </a:r>
            <a:r>
              <a:rPr lang="en-US" dirty="0">
                <a:latin typeface="Arial" charset="0"/>
              </a:rPr>
              <a:t> compares two primitive data values, producing a </a:t>
            </a:r>
            <a:r>
              <a:rPr lang="en-US" dirty="0" err="1">
                <a:latin typeface="Arial" charset="0"/>
              </a:rPr>
              <a:t>boolean</a:t>
            </a:r>
            <a:r>
              <a:rPr lang="en-US" dirty="0">
                <a:latin typeface="Arial" charset="0"/>
              </a:rPr>
              <a:t> value as the result </a:t>
            </a:r>
          </a:p>
        </p:txBody>
      </p:sp>
      <p:grpSp>
        <p:nvGrpSpPr>
          <p:cNvPr id="6150" name="Group 4"/>
          <p:cNvGrpSpPr>
            <a:grpSpLocks/>
          </p:cNvGrpSpPr>
          <p:nvPr>
            <p:custDataLst>
              <p:tags r:id="rId5"/>
            </p:custDataLst>
          </p:nvPr>
        </p:nvGrpSpPr>
        <p:grpSpPr bwMode="auto">
          <a:xfrm>
            <a:off x="914400" y="3048000"/>
            <a:ext cx="7391400" cy="3209925"/>
            <a:chOff x="576" y="1920"/>
            <a:chExt cx="4656" cy="2022"/>
          </a:xfrm>
        </p:grpSpPr>
        <p:sp>
          <p:nvSpPr>
            <p:cNvPr id="6151" name="Text Box 5"/>
            <p:cNvSpPr txBox="1">
              <a:spLocks noChangeArrowheads="1"/>
            </p:cNvSpPr>
            <p:nvPr>
              <p:custDataLst>
                <p:tags r:id="rId6"/>
              </p:custDataLst>
            </p:nvPr>
          </p:nvSpPr>
          <p:spPr bwMode="auto">
            <a:xfrm>
              <a:off x="576" y="1920"/>
              <a:ext cx="4656" cy="2022"/>
            </a:xfrm>
            <a:prstGeom prst="rect">
              <a:avLst/>
            </a:prstGeom>
            <a:noFill/>
            <a:ln w="9525">
              <a:solidFill>
                <a:schemeClr val="tx1"/>
              </a:solidFill>
              <a:miter lim="800000"/>
              <a:headEnd type="none" w="sm" len="sm"/>
              <a:tailEnd type="none" w="sm" len="sm"/>
            </a:ln>
          </p:spPr>
          <p:txBody>
            <a:bodyPr>
              <a:spAutoFit/>
            </a:bodyPr>
            <a:lstStyle/>
            <a:p>
              <a:pPr>
                <a:spcBef>
                  <a:spcPct val="25000"/>
                </a:spcBef>
              </a:pPr>
              <a:r>
                <a:rPr lang="en-US" b="1" dirty="0">
                  <a:latin typeface="Arial" charset="0"/>
                </a:rPr>
                <a:t>Relational Operator          Meaning</a:t>
              </a:r>
              <a:endParaRPr lang="en-US" dirty="0">
                <a:latin typeface="Arial" charset="0"/>
              </a:endParaRPr>
            </a:p>
            <a:p>
              <a:pPr>
                <a:spcBef>
                  <a:spcPct val="25000"/>
                </a:spcBef>
              </a:pPr>
              <a:r>
                <a:rPr lang="en-US" dirty="0">
                  <a:latin typeface="Courier New" pitchFamily="49" charset="0"/>
                </a:rPr>
                <a:t>       </a:t>
              </a:r>
              <a:r>
                <a:rPr lang="en-US" b="1" dirty="0">
                  <a:latin typeface="Courier New" pitchFamily="49" charset="0"/>
                </a:rPr>
                <a:t>==</a:t>
              </a:r>
              <a:r>
                <a:rPr lang="en-US" dirty="0">
                  <a:latin typeface="Courier New" pitchFamily="49" charset="0"/>
                </a:rPr>
                <a:t>          </a:t>
              </a:r>
              <a:r>
                <a:rPr lang="en-US" dirty="0">
                  <a:latin typeface="Arial" charset="0"/>
                </a:rPr>
                <a:t>is equal to</a:t>
              </a:r>
            </a:p>
            <a:p>
              <a:pPr>
                <a:spcBef>
                  <a:spcPct val="25000"/>
                </a:spcBef>
              </a:pPr>
              <a:r>
                <a:rPr lang="en-US" dirty="0">
                  <a:latin typeface="Courier New" pitchFamily="49" charset="0"/>
                </a:rPr>
                <a:t>       </a:t>
              </a:r>
              <a:r>
                <a:rPr lang="en-US" b="1" dirty="0">
                  <a:latin typeface="Courier New" pitchFamily="49" charset="0"/>
                </a:rPr>
                <a:t>!=</a:t>
              </a:r>
              <a:r>
                <a:rPr lang="en-US" dirty="0">
                  <a:latin typeface="Courier New" pitchFamily="49" charset="0"/>
                </a:rPr>
                <a:t>          </a:t>
              </a:r>
              <a:r>
                <a:rPr lang="en-US" dirty="0">
                  <a:latin typeface="Arial" charset="0"/>
                </a:rPr>
                <a:t>is not equal to</a:t>
              </a:r>
            </a:p>
            <a:p>
              <a:pPr>
                <a:spcBef>
                  <a:spcPct val="25000"/>
                </a:spcBef>
              </a:pPr>
              <a:r>
                <a:rPr lang="en-US" dirty="0">
                  <a:latin typeface="Courier New" pitchFamily="49" charset="0"/>
                </a:rPr>
                <a:t>       </a:t>
              </a:r>
              <a:r>
                <a:rPr lang="en-US" b="1" dirty="0">
                  <a:latin typeface="Courier New" pitchFamily="49" charset="0"/>
                </a:rPr>
                <a:t>&lt;</a:t>
              </a:r>
              <a:r>
                <a:rPr lang="en-US" dirty="0">
                  <a:latin typeface="Courier New" pitchFamily="49" charset="0"/>
                </a:rPr>
                <a:t>           </a:t>
              </a:r>
              <a:r>
                <a:rPr lang="en-US" dirty="0">
                  <a:latin typeface="Arial" charset="0"/>
                </a:rPr>
                <a:t>is less than</a:t>
              </a:r>
            </a:p>
            <a:p>
              <a:pPr>
                <a:spcBef>
                  <a:spcPct val="25000"/>
                </a:spcBef>
              </a:pPr>
              <a:r>
                <a:rPr lang="en-US" dirty="0">
                  <a:latin typeface="Courier New" pitchFamily="49" charset="0"/>
                </a:rPr>
                <a:t>       </a:t>
              </a:r>
              <a:r>
                <a:rPr lang="en-US" b="1" dirty="0">
                  <a:latin typeface="Courier New" pitchFamily="49" charset="0"/>
                </a:rPr>
                <a:t>&lt;=</a:t>
              </a:r>
              <a:r>
                <a:rPr lang="en-US" dirty="0">
                  <a:latin typeface="Courier New" pitchFamily="49" charset="0"/>
                </a:rPr>
                <a:t>          </a:t>
              </a:r>
              <a:r>
                <a:rPr lang="en-US" dirty="0">
                  <a:latin typeface="Arial" charset="0"/>
                </a:rPr>
                <a:t>is less than or equal to</a:t>
              </a:r>
            </a:p>
            <a:p>
              <a:pPr>
                <a:spcBef>
                  <a:spcPct val="25000"/>
                </a:spcBef>
              </a:pPr>
              <a:r>
                <a:rPr lang="en-US" dirty="0">
                  <a:latin typeface="Courier New" pitchFamily="49" charset="0"/>
                </a:rPr>
                <a:t>       </a:t>
              </a:r>
              <a:r>
                <a:rPr lang="en-US" b="1" dirty="0">
                  <a:latin typeface="Courier New" pitchFamily="49" charset="0"/>
                </a:rPr>
                <a:t>&gt;</a:t>
              </a:r>
              <a:r>
                <a:rPr lang="en-US" dirty="0">
                  <a:latin typeface="Courier New" pitchFamily="49" charset="0"/>
                </a:rPr>
                <a:t>           </a:t>
              </a:r>
              <a:r>
                <a:rPr lang="en-US" dirty="0">
                  <a:latin typeface="Arial" charset="0"/>
                </a:rPr>
                <a:t>is greater than</a:t>
              </a:r>
            </a:p>
            <a:p>
              <a:pPr>
                <a:spcBef>
                  <a:spcPct val="25000"/>
                </a:spcBef>
              </a:pPr>
              <a:r>
                <a:rPr lang="en-US" dirty="0">
                  <a:latin typeface="Courier New" pitchFamily="49" charset="0"/>
                </a:rPr>
                <a:t>       </a:t>
              </a:r>
              <a:r>
                <a:rPr lang="en-US" b="1" dirty="0">
                  <a:latin typeface="Courier New" pitchFamily="49" charset="0"/>
                </a:rPr>
                <a:t>&gt;=</a:t>
              </a:r>
              <a:r>
                <a:rPr lang="en-US" dirty="0">
                  <a:latin typeface="Courier New" pitchFamily="49" charset="0"/>
                </a:rPr>
                <a:t>          </a:t>
              </a:r>
              <a:r>
                <a:rPr lang="en-US" dirty="0">
                  <a:latin typeface="Arial" charset="0"/>
                </a:rPr>
                <a:t>is greater than or equal to</a:t>
              </a:r>
            </a:p>
          </p:txBody>
        </p:sp>
        <p:sp>
          <p:nvSpPr>
            <p:cNvPr id="6152" name="Line 6"/>
            <p:cNvSpPr>
              <a:spLocks noChangeShapeType="1"/>
            </p:cNvSpPr>
            <p:nvPr>
              <p:custDataLst>
                <p:tags r:id="rId7"/>
              </p:custDataLst>
            </p:nvPr>
          </p:nvSpPr>
          <p:spPr bwMode="auto">
            <a:xfrm>
              <a:off x="576" y="2208"/>
              <a:ext cx="4656"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6153" name="Line 7"/>
            <p:cNvSpPr>
              <a:spLocks noChangeShapeType="1"/>
            </p:cNvSpPr>
            <p:nvPr>
              <p:custDataLst>
                <p:tags r:id="rId8"/>
              </p:custDataLst>
            </p:nvPr>
          </p:nvSpPr>
          <p:spPr bwMode="auto">
            <a:xfrm>
              <a:off x="2592" y="1920"/>
              <a:ext cx="0" cy="2016"/>
            </a:xfrm>
            <a:prstGeom prst="line">
              <a:avLst/>
            </a:prstGeom>
            <a:noFill/>
            <a:ln w="9525">
              <a:solidFill>
                <a:schemeClr val="tx1"/>
              </a:solidFill>
              <a:round/>
              <a:headEnd type="none" w="sm" len="sm"/>
              <a:tailEnd type="none" w="sm" len="sm"/>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77DD2A52-5F85-4ACF-81DB-B231776A4712}" type="slidenum">
              <a:rPr lang="en-US"/>
              <a:pPr>
                <a:defRPr/>
              </a:pPr>
              <a:t>30</a:t>
            </a:fld>
            <a:endParaRPr lang="en-US"/>
          </a:p>
        </p:txBody>
      </p:sp>
      <p:sp>
        <p:nvSpPr>
          <p:cNvPr id="29700" name="Rectangle 2"/>
          <p:cNvSpPr>
            <a:spLocks noGrp="1" noChangeArrowheads="1"/>
          </p:cNvSpPr>
          <p:nvPr>
            <p:ph type="title"/>
            <p:custDataLst>
              <p:tags r:id="rId3"/>
            </p:custDataLst>
          </p:nvPr>
        </p:nvSpPr>
        <p:spPr/>
        <p:txBody>
          <a:bodyPr/>
          <a:lstStyle/>
          <a:p>
            <a:pPr eaLnBrk="1" hangingPunct="1"/>
            <a:r>
              <a:rPr lang="en-US" smtClean="0"/>
              <a:t>More on String Equality (2)</a:t>
            </a:r>
          </a:p>
        </p:txBody>
      </p:sp>
      <p:sp>
        <p:nvSpPr>
          <p:cNvPr id="29701" name="Rectangle 3"/>
          <p:cNvSpPr>
            <a:spLocks noGrp="1" noChangeArrowheads="1"/>
          </p:cNvSpPr>
          <p:nvPr>
            <p:ph type="body" idx="1"/>
            <p:custDataLst>
              <p:tags r:id="rId4"/>
            </p:custDataLst>
          </p:nvPr>
        </p:nvSpPr>
        <p:spPr/>
        <p:txBody>
          <a:bodyPr/>
          <a:lstStyle/>
          <a:p>
            <a:pPr eaLnBrk="1" hangingPunct="1"/>
            <a:r>
              <a:rPr lang="en-US" dirty="0"/>
              <a:t>N</a:t>
            </a:r>
            <a:r>
              <a:rPr lang="en-US" dirty="0" smtClean="0"/>
              <a:t>ow consider this program segment</a:t>
            </a:r>
          </a:p>
          <a:p>
            <a:pPr lvl="2" eaLnBrk="1" hangingPunct="1">
              <a:buFont typeface="Wingdings" pitchFamily="2" charset="2"/>
              <a:buNone/>
            </a:pPr>
            <a:r>
              <a:rPr lang="en-US" b="1" dirty="0" smtClean="0">
                <a:latin typeface="Courier New" pitchFamily="49" charset="0"/>
              </a:rPr>
              <a:t>String a = "Hi";</a:t>
            </a:r>
          </a:p>
          <a:p>
            <a:pPr lvl="2" eaLnBrk="1" hangingPunct="1">
              <a:buFont typeface="Wingdings" pitchFamily="2" charset="2"/>
              <a:buNone/>
            </a:pPr>
            <a:r>
              <a:rPr lang="en-US" b="1" dirty="0" smtClean="0">
                <a:latin typeface="Courier New" pitchFamily="49" charset="0"/>
              </a:rPr>
              <a:t>String b = "Hi";</a:t>
            </a:r>
          </a:p>
          <a:p>
            <a:pPr eaLnBrk="1" hangingPunct="1"/>
            <a:r>
              <a:rPr lang="en-US" dirty="0"/>
              <a:t>B</a:t>
            </a:r>
            <a:r>
              <a:rPr lang="en-US" dirty="0" smtClean="0"/>
              <a:t>ecause the underlying </a:t>
            </a:r>
            <a:r>
              <a:rPr lang="en-US" b="1" dirty="0" smtClean="0">
                <a:latin typeface="Courier New" pitchFamily="49" charset="0"/>
              </a:rPr>
              <a:t>String</a:t>
            </a:r>
            <a:r>
              <a:rPr lang="en-US" dirty="0" smtClean="0"/>
              <a:t> objects are the same, only one </a:t>
            </a:r>
            <a:r>
              <a:rPr lang="en-US" b="1" dirty="0" smtClean="0">
                <a:latin typeface="Courier New" pitchFamily="49" charset="0"/>
              </a:rPr>
              <a:t>String</a:t>
            </a:r>
            <a:r>
              <a:rPr lang="en-US" dirty="0" smtClean="0"/>
              <a:t> object is created</a:t>
            </a:r>
          </a:p>
          <a:p>
            <a:pPr eaLnBrk="1" hangingPunct="1"/>
            <a:r>
              <a:rPr lang="en-US" dirty="0"/>
              <a:t>B</a:t>
            </a:r>
            <a:r>
              <a:rPr lang="en-US" dirty="0" smtClean="0"/>
              <a:t>oth </a:t>
            </a:r>
            <a:r>
              <a:rPr lang="en-US" b="1" dirty="0" smtClean="0">
                <a:latin typeface="Courier New" pitchFamily="49" charset="0"/>
              </a:rPr>
              <a:t>a</a:t>
            </a:r>
            <a:r>
              <a:rPr lang="en-US" dirty="0" smtClean="0"/>
              <a:t> and </a:t>
            </a:r>
            <a:r>
              <a:rPr lang="en-US" b="1" dirty="0" smtClean="0">
                <a:latin typeface="Courier New" pitchFamily="49" charset="0"/>
              </a:rPr>
              <a:t>b</a:t>
            </a:r>
            <a:r>
              <a:rPr lang="en-US" dirty="0" smtClean="0"/>
              <a:t> point to the same </a:t>
            </a:r>
            <a:r>
              <a:rPr lang="en-US" b="1" dirty="0" smtClean="0">
                <a:latin typeface="Courier New" pitchFamily="49" charset="0"/>
              </a:rPr>
              <a:t>String</a:t>
            </a:r>
            <a:r>
              <a:rPr lang="en-US" dirty="0" smtClean="0"/>
              <a:t> object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B02C32A2-B6BC-4FD7-A13A-7D08851B7068}" type="slidenum">
              <a:rPr lang="en-US"/>
              <a:pPr>
                <a:defRPr/>
              </a:pPr>
              <a:t>31</a:t>
            </a:fld>
            <a:endParaRPr lang="en-US"/>
          </a:p>
        </p:txBody>
      </p:sp>
      <p:sp>
        <p:nvSpPr>
          <p:cNvPr id="30724" name="Rectangle 2"/>
          <p:cNvSpPr>
            <a:spLocks noGrp="1" noChangeArrowheads="1"/>
          </p:cNvSpPr>
          <p:nvPr>
            <p:ph type="title"/>
            <p:custDataLst>
              <p:tags r:id="rId3"/>
            </p:custDataLst>
          </p:nvPr>
        </p:nvSpPr>
        <p:spPr/>
        <p:txBody>
          <a:bodyPr/>
          <a:lstStyle/>
          <a:p>
            <a:pPr eaLnBrk="1" hangingPunct="1"/>
            <a:r>
              <a:rPr lang="en-US" smtClean="0"/>
              <a:t>More on String Equality (3)</a:t>
            </a:r>
          </a:p>
        </p:txBody>
      </p:sp>
      <p:sp>
        <p:nvSpPr>
          <p:cNvPr id="30725" name="Rectangle 3"/>
          <p:cNvSpPr>
            <a:spLocks noGrp="1" noChangeArrowheads="1"/>
          </p:cNvSpPr>
          <p:nvPr>
            <p:ph type="body" idx="1"/>
            <p:custDataLst>
              <p:tags r:id="rId4"/>
            </p:custDataLst>
          </p:nvPr>
        </p:nvSpPr>
        <p:spPr/>
        <p:txBody>
          <a:bodyPr/>
          <a:lstStyle/>
          <a:p>
            <a:pPr lvl="1" eaLnBrk="1" hangingPunct="1">
              <a:buFont typeface="Wingdings" pitchFamily="2" charset="2"/>
              <a:buNone/>
            </a:pPr>
            <a:r>
              <a:rPr lang="en-US" sz="2000" b="1" dirty="0" smtClean="0">
                <a:latin typeface="Courier New" pitchFamily="49" charset="0"/>
              </a:rPr>
              <a:t>String a = "Hi";</a:t>
            </a:r>
          </a:p>
          <a:p>
            <a:pPr lvl="1" eaLnBrk="1" hangingPunct="1">
              <a:buFont typeface="Wingdings" pitchFamily="2" charset="2"/>
              <a:buNone/>
            </a:pPr>
            <a:r>
              <a:rPr lang="en-US" sz="2000" b="1" dirty="0" smtClean="0">
                <a:latin typeface="Courier New" pitchFamily="49" charset="0"/>
              </a:rPr>
              <a:t>String b = "Hi";</a:t>
            </a:r>
          </a:p>
          <a:p>
            <a:pPr lvl="1" eaLnBrk="1" hangingPunct="1">
              <a:buFont typeface="Wingdings" pitchFamily="2" charset="2"/>
              <a:buNone/>
            </a:pPr>
            <a:r>
              <a:rPr lang="en-US" sz="2000" b="1" dirty="0" err="1" smtClean="0">
                <a:latin typeface="Courier New" pitchFamily="49" charset="0"/>
              </a:rPr>
              <a:t>System.</a:t>
            </a:r>
            <a:r>
              <a:rPr lang="en-US" sz="2000" b="1" i="1" dirty="0" err="1" smtClean="0">
                <a:latin typeface="Courier New" pitchFamily="49" charset="0"/>
              </a:rPr>
              <a:t>out</a:t>
            </a:r>
            <a:r>
              <a:rPr lang="en-US" sz="2000" b="1" dirty="0" err="1" smtClean="0">
                <a:latin typeface="Courier New" pitchFamily="49" charset="0"/>
              </a:rPr>
              <a:t>.println</a:t>
            </a:r>
            <a:r>
              <a:rPr lang="en-US" sz="2000" b="1" dirty="0" smtClean="0">
                <a:latin typeface="Courier New" pitchFamily="49" charset="0"/>
              </a:rPr>
              <a:t>(a == b);</a:t>
            </a:r>
          </a:p>
          <a:p>
            <a:pPr lvl="1" eaLnBrk="1" hangingPunct="1">
              <a:buFont typeface="Wingdings" pitchFamily="2" charset="2"/>
              <a:buNone/>
            </a:pPr>
            <a:r>
              <a:rPr lang="en-US" sz="2000" b="1" dirty="0" err="1" smtClean="0">
                <a:latin typeface="Courier New" pitchFamily="49" charset="0"/>
              </a:rPr>
              <a:t>System.</a:t>
            </a:r>
            <a:r>
              <a:rPr lang="en-US" sz="2000" b="1" i="1" dirty="0" err="1" smtClean="0">
                <a:latin typeface="Courier New" pitchFamily="49" charset="0"/>
              </a:rPr>
              <a:t>out</a:t>
            </a:r>
            <a:r>
              <a:rPr lang="en-US" sz="2000" b="1" dirty="0" err="1" smtClean="0">
                <a:latin typeface="Courier New" pitchFamily="49" charset="0"/>
              </a:rPr>
              <a:t>.println</a:t>
            </a:r>
            <a:r>
              <a:rPr lang="en-US" sz="2000" b="1" dirty="0" smtClean="0">
                <a:latin typeface="Courier New" pitchFamily="49" charset="0"/>
              </a:rPr>
              <a:t>(</a:t>
            </a:r>
            <a:r>
              <a:rPr lang="en-US" sz="2000" b="1" dirty="0" err="1" smtClean="0">
                <a:latin typeface="Courier New" pitchFamily="49" charset="0"/>
              </a:rPr>
              <a:t>a.equals</a:t>
            </a:r>
            <a:r>
              <a:rPr lang="en-US" sz="2000" b="1" dirty="0" smtClean="0">
                <a:latin typeface="Courier New" pitchFamily="49" charset="0"/>
              </a:rPr>
              <a:t>(b));</a:t>
            </a:r>
          </a:p>
          <a:p>
            <a:pPr lvl="1" eaLnBrk="1" hangingPunct="1">
              <a:buFont typeface="Wingdings" pitchFamily="2" charset="2"/>
              <a:buNone/>
            </a:pPr>
            <a:r>
              <a:rPr lang="en-US" sz="2000" b="1" dirty="0" smtClean="0">
                <a:latin typeface="Courier New" pitchFamily="49" charset="0"/>
              </a:rPr>
              <a:t>b = new String("Hi");</a:t>
            </a:r>
          </a:p>
          <a:p>
            <a:pPr lvl="1" eaLnBrk="1" hangingPunct="1">
              <a:buFont typeface="Wingdings" pitchFamily="2" charset="2"/>
              <a:buNone/>
            </a:pPr>
            <a:r>
              <a:rPr lang="en-US" sz="2000" b="1" dirty="0" err="1" smtClean="0">
                <a:latin typeface="Courier New" pitchFamily="49" charset="0"/>
              </a:rPr>
              <a:t>System.</a:t>
            </a:r>
            <a:r>
              <a:rPr lang="en-US" sz="2000" b="1" i="1" dirty="0" err="1" smtClean="0">
                <a:latin typeface="Courier New" pitchFamily="49" charset="0"/>
              </a:rPr>
              <a:t>out</a:t>
            </a:r>
            <a:r>
              <a:rPr lang="en-US" sz="2000" b="1" dirty="0" err="1" smtClean="0">
                <a:latin typeface="Courier New" pitchFamily="49" charset="0"/>
              </a:rPr>
              <a:t>.println</a:t>
            </a:r>
            <a:r>
              <a:rPr lang="en-US" sz="2000" b="1" dirty="0" smtClean="0">
                <a:latin typeface="Courier New" pitchFamily="49" charset="0"/>
              </a:rPr>
              <a:t>(a == b);</a:t>
            </a:r>
          </a:p>
          <a:p>
            <a:pPr lvl="1" eaLnBrk="1" hangingPunct="1">
              <a:buFont typeface="Wingdings" pitchFamily="2" charset="2"/>
              <a:buNone/>
            </a:pPr>
            <a:r>
              <a:rPr lang="en-US" sz="2000" b="1" dirty="0" err="1" smtClean="0">
                <a:latin typeface="Courier New" pitchFamily="49" charset="0"/>
              </a:rPr>
              <a:t>System.</a:t>
            </a:r>
            <a:r>
              <a:rPr lang="en-US" sz="2000" b="1" i="1" dirty="0" err="1" smtClean="0">
                <a:latin typeface="Courier New" pitchFamily="49" charset="0"/>
              </a:rPr>
              <a:t>out</a:t>
            </a:r>
            <a:r>
              <a:rPr lang="en-US" sz="2000" b="1" dirty="0" err="1" smtClean="0">
                <a:latin typeface="Courier New" pitchFamily="49" charset="0"/>
              </a:rPr>
              <a:t>.println</a:t>
            </a:r>
            <a:r>
              <a:rPr lang="en-US" sz="2000" b="1" dirty="0" smtClean="0">
                <a:latin typeface="Courier New" pitchFamily="49" charset="0"/>
              </a:rPr>
              <a:t>(</a:t>
            </a:r>
            <a:r>
              <a:rPr lang="en-US" sz="2000" b="1" dirty="0" err="1" smtClean="0">
                <a:latin typeface="Courier New" pitchFamily="49" charset="0"/>
              </a:rPr>
              <a:t>a.equals</a:t>
            </a:r>
            <a:r>
              <a:rPr lang="en-US" sz="2000" b="1" dirty="0" smtClean="0">
                <a:latin typeface="Courier New" pitchFamily="49" charset="0"/>
              </a:rPr>
              <a:t>(b));</a:t>
            </a:r>
          </a:p>
          <a:p>
            <a:pPr lvl="1" eaLnBrk="1" hangingPunct="1">
              <a:buFont typeface="Wingdings" pitchFamily="2" charset="2"/>
              <a:buNone/>
            </a:pPr>
            <a:r>
              <a:rPr lang="en-US" sz="2000" b="1" dirty="0" smtClean="0">
                <a:latin typeface="Courier New" pitchFamily="49" charset="0"/>
              </a:rPr>
              <a:t>String c = new String("Hi");</a:t>
            </a:r>
          </a:p>
          <a:p>
            <a:pPr lvl="1" eaLnBrk="1" hangingPunct="1">
              <a:buFont typeface="Wingdings" pitchFamily="2" charset="2"/>
              <a:buNone/>
            </a:pPr>
            <a:r>
              <a:rPr lang="en-US" sz="2000" b="1" dirty="0" err="1" smtClean="0">
                <a:latin typeface="Courier New" pitchFamily="49" charset="0"/>
              </a:rPr>
              <a:t>System.</a:t>
            </a:r>
            <a:r>
              <a:rPr lang="en-US" sz="2000" b="1" i="1" dirty="0" err="1" smtClean="0">
                <a:latin typeface="Courier New" pitchFamily="49" charset="0"/>
              </a:rPr>
              <a:t>out</a:t>
            </a:r>
            <a:r>
              <a:rPr lang="en-US" sz="2000" b="1" dirty="0" err="1" smtClean="0">
                <a:latin typeface="Courier New" pitchFamily="49" charset="0"/>
              </a:rPr>
              <a:t>.println</a:t>
            </a:r>
            <a:r>
              <a:rPr lang="en-US" sz="2000" b="1" dirty="0" smtClean="0">
                <a:latin typeface="Courier New" pitchFamily="49" charset="0"/>
              </a:rPr>
              <a:t>(b == c);</a:t>
            </a:r>
          </a:p>
          <a:p>
            <a:pPr lvl="1" eaLnBrk="1" hangingPunct="1">
              <a:buFont typeface="Wingdings" pitchFamily="2" charset="2"/>
              <a:buNone/>
            </a:pPr>
            <a:r>
              <a:rPr lang="en-US" sz="2000" b="1" dirty="0" err="1" smtClean="0">
                <a:latin typeface="Courier New" pitchFamily="49" charset="0"/>
              </a:rPr>
              <a:t>System.</a:t>
            </a:r>
            <a:r>
              <a:rPr lang="en-US" sz="2000" b="1" i="1" dirty="0" err="1" smtClean="0">
                <a:latin typeface="Courier New" pitchFamily="49" charset="0"/>
              </a:rPr>
              <a:t>out</a:t>
            </a:r>
            <a:r>
              <a:rPr lang="en-US" sz="2000" b="1" dirty="0" err="1" smtClean="0">
                <a:latin typeface="Courier New" pitchFamily="49" charset="0"/>
              </a:rPr>
              <a:t>.println</a:t>
            </a:r>
            <a:r>
              <a:rPr lang="en-US" sz="2000" b="1" dirty="0" smtClean="0">
                <a:latin typeface="Courier New" pitchFamily="49" charset="0"/>
              </a:rPr>
              <a:t>(</a:t>
            </a:r>
            <a:r>
              <a:rPr lang="en-US" sz="2000" b="1" dirty="0" err="1" smtClean="0">
                <a:latin typeface="Courier New" pitchFamily="49" charset="0"/>
              </a:rPr>
              <a:t>b.equals</a:t>
            </a:r>
            <a:r>
              <a:rPr lang="en-US" sz="2000" b="1" dirty="0" smtClean="0">
                <a:latin typeface="Courier New" pitchFamily="49" charset="0"/>
              </a:rPr>
              <a:t>(c));</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65750215-32EA-48E5-A6D4-76C03F737F11}" type="slidenum">
              <a:rPr lang="en-US"/>
              <a:pPr>
                <a:defRPr/>
              </a:pPr>
              <a:t>32</a:t>
            </a:fld>
            <a:endParaRPr lang="en-US"/>
          </a:p>
        </p:txBody>
      </p:sp>
      <p:sp>
        <p:nvSpPr>
          <p:cNvPr id="31748" name="Rectangle 2"/>
          <p:cNvSpPr>
            <a:spLocks noGrp="1" noChangeArrowheads="1"/>
          </p:cNvSpPr>
          <p:nvPr>
            <p:ph type="title"/>
            <p:custDataLst>
              <p:tags r:id="rId3"/>
            </p:custDataLst>
          </p:nvPr>
        </p:nvSpPr>
        <p:spPr/>
        <p:txBody>
          <a:bodyPr/>
          <a:lstStyle/>
          <a:p>
            <a:pPr eaLnBrk="1" hangingPunct="1"/>
            <a:r>
              <a:rPr lang="en-US" smtClean="0"/>
              <a:t>More on String Equality (4)</a:t>
            </a:r>
          </a:p>
        </p:txBody>
      </p:sp>
      <p:sp>
        <p:nvSpPr>
          <p:cNvPr id="31749" name="Rectangle 3"/>
          <p:cNvSpPr>
            <a:spLocks noGrp="1" noChangeArrowheads="1"/>
          </p:cNvSpPr>
          <p:nvPr>
            <p:ph type="body" idx="1"/>
            <p:custDataLst>
              <p:tags r:id="rId4"/>
            </p:custDataLst>
          </p:nvPr>
        </p:nvSpPr>
        <p:spPr/>
        <p:txBody>
          <a:bodyPr/>
          <a:lstStyle/>
          <a:p>
            <a:pPr eaLnBrk="1" hangingPunct="1"/>
            <a:r>
              <a:rPr lang="en-US" smtClean="0"/>
              <a:t>The output </a:t>
            </a:r>
            <a:r>
              <a:rPr lang="en-US" dirty="0" smtClean="0"/>
              <a:t>of above program is</a:t>
            </a:r>
          </a:p>
          <a:p>
            <a:pPr lvl="1" eaLnBrk="1" hangingPunct="1">
              <a:buFont typeface="Wingdings" pitchFamily="2" charset="2"/>
              <a:buNone/>
            </a:pPr>
            <a:r>
              <a:rPr lang="en-US" sz="2400" b="1" dirty="0" smtClean="0">
                <a:latin typeface="Courier New" pitchFamily="49" charset="0"/>
              </a:rPr>
              <a:t>true</a:t>
            </a:r>
          </a:p>
          <a:p>
            <a:pPr lvl="1" eaLnBrk="1" hangingPunct="1">
              <a:buFont typeface="Wingdings" pitchFamily="2" charset="2"/>
              <a:buNone/>
            </a:pPr>
            <a:r>
              <a:rPr lang="en-US" sz="2400" b="1" dirty="0" smtClean="0">
                <a:latin typeface="Courier New" pitchFamily="49" charset="0"/>
              </a:rPr>
              <a:t>true</a:t>
            </a:r>
          </a:p>
          <a:p>
            <a:pPr lvl="1" eaLnBrk="1" hangingPunct="1">
              <a:buFont typeface="Wingdings" pitchFamily="2" charset="2"/>
              <a:buNone/>
            </a:pPr>
            <a:r>
              <a:rPr lang="en-US" sz="2400" b="1" dirty="0" smtClean="0">
                <a:latin typeface="Courier New" pitchFamily="49" charset="0"/>
              </a:rPr>
              <a:t>false</a:t>
            </a:r>
          </a:p>
          <a:p>
            <a:pPr lvl="1" eaLnBrk="1" hangingPunct="1">
              <a:buFont typeface="Wingdings" pitchFamily="2" charset="2"/>
              <a:buNone/>
            </a:pPr>
            <a:r>
              <a:rPr lang="en-US" sz="2400" b="1" dirty="0" smtClean="0">
                <a:latin typeface="Courier New" pitchFamily="49" charset="0"/>
              </a:rPr>
              <a:t>true</a:t>
            </a:r>
          </a:p>
          <a:p>
            <a:pPr lvl="1" eaLnBrk="1" hangingPunct="1">
              <a:buFont typeface="Wingdings" pitchFamily="2" charset="2"/>
              <a:buNone/>
            </a:pPr>
            <a:r>
              <a:rPr lang="en-US" sz="2400" b="1" dirty="0" smtClean="0">
                <a:latin typeface="Courier New" pitchFamily="49" charset="0"/>
              </a:rPr>
              <a:t>false</a:t>
            </a:r>
          </a:p>
          <a:p>
            <a:pPr lvl="1" eaLnBrk="1" hangingPunct="1">
              <a:buFont typeface="Wingdings" pitchFamily="2" charset="2"/>
              <a:buNone/>
            </a:pPr>
            <a:r>
              <a:rPr lang="en-US" sz="2400" b="1" dirty="0" smtClean="0">
                <a:latin typeface="Courier New" pitchFamily="49" charset="0"/>
              </a:rPr>
              <a:t>true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custDataLst>
              <p:tags r:id="rId1"/>
            </p:custDataLst>
          </p:nvPr>
        </p:nvSpPr>
        <p:spPr>
          <a:xfrm>
            <a:off x="685800" y="838200"/>
            <a:ext cx="7772400" cy="1143000"/>
          </a:xfrm>
          <a:noFill/>
        </p:spPr>
        <p:txBody>
          <a:bodyPr lIns="92075" tIns="46038" rIns="92075" bIns="46038" anchor="ctr"/>
          <a:lstStyle/>
          <a:p>
            <a:pPr algn="ctr" eaLnBrk="1" hangingPunct="1"/>
            <a:r>
              <a:rPr lang="en-US" smtClean="0"/>
              <a:t>Conditions</a:t>
            </a:r>
          </a:p>
        </p:txBody>
      </p:sp>
      <p:sp>
        <p:nvSpPr>
          <p:cNvPr id="32771" name="Rectangle 3"/>
          <p:cNvSpPr>
            <a:spLocks noGrp="1" noChangeArrowheads="1"/>
          </p:cNvSpPr>
          <p:nvPr>
            <p:ph type="subTitle" idx="1"/>
            <p:custDataLst>
              <p:tags r:id="rId2"/>
            </p:custDataLst>
          </p:nvPr>
        </p:nvSpPr>
        <p:spPr>
          <a:noFill/>
        </p:spPr>
        <p:txBody>
          <a:bodyPr lIns="92075" tIns="46038" rIns="92075" bIns="46038"/>
          <a:lstStyle/>
          <a:p>
            <a:pPr eaLnBrk="1" hangingPunct="1"/>
            <a:r>
              <a:rPr lang="en-US" smtClean="0"/>
              <a:t>The End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dirty="0"/>
              <a:t>Conditions</a:t>
            </a:r>
          </a:p>
        </p:txBody>
      </p:sp>
      <p:sp>
        <p:nvSpPr>
          <p:cNvPr id="5" name="Slide Number Placeholder 4"/>
          <p:cNvSpPr>
            <a:spLocks noGrp="1"/>
          </p:cNvSpPr>
          <p:nvPr>
            <p:ph type="sldNum" sz="quarter" idx="11"/>
            <p:custDataLst>
              <p:tags r:id="rId2"/>
            </p:custDataLst>
          </p:nvPr>
        </p:nvSpPr>
        <p:spPr/>
        <p:txBody>
          <a:bodyPr/>
          <a:lstStyle/>
          <a:p>
            <a:pPr>
              <a:defRPr/>
            </a:pPr>
            <a:fld id="{380714DE-893F-41A5-9618-0E1B1F9819A1}" type="slidenum">
              <a:rPr lang="en-US"/>
              <a:pPr>
                <a:defRPr/>
              </a:pPr>
              <a:t>4</a:t>
            </a:fld>
            <a:endParaRPr lang="en-US"/>
          </a:p>
        </p:txBody>
      </p:sp>
      <p:sp>
        <p:nvSpPr>
          <p:cNvPr id="7172" name="Rectangle 1026"/>
          <p:cNvSpPr>
            <a:spLocks noGrp="1" noChangeArrowheads="1"/>
          </p:cNvSpPr>
          <p:nvPr>
            <p:ph type="title"/>
            <p:custDataLst>
              <p:tags r:id="rId3"/>
            </p:custDataLst>
          </p:nvPr>
        </p:nvSpPr>
        <p:spPr/>
        <p:txBody>
          <a:bodyPr/>
          <a:lstStyle/>
          <a:p>
            <a:pPr eaLnBrk="1" hangingPunct="1"/>
            <a:r>
              <a:rPr lang="en-US" smtClean="0"/>
              <a:t>Relational Operators</a:t>
            </a:r>
          </a:p>
        </p:txBody>
      </p:sp>
      <p:sp>
        <p:nvSpPr>
          <p:cNvPr id="7173" name="Rectangle 1027"/>
          <p:cNvSpPr>
            <a:spLocks noGrp="1" noChangeArrowheads="1"/>
          </p:cNvSpPr>
          <p:nvPr>
            <p:ph type="body" idx="1"/>
            <p:custDataLst>
              <p:tags r:id="rId4"/>
            </p:custDataLst>
          </p:nvPr>
        </p:nvSpPr>
        <p:spPr/>
        <p:txBody>
          <a:bodyPr/>
          <a:lstStyle/>
          <a:p>
            <a:pPr eaLnBrk="1" hangingPunct="1">
              <a:lnSpc>
                <a:spcPct val="90000"/>
              </a:lnSpc>
              <a:spcBef>
                <a:spcPct val="10000"/>
              </a:spcBef>
              <a:buFont typeface="Wingdings" pitchFamily="2" charset="2"/>
              <a:buNone/>
            </a:pPr>
            <a:r>
              <a:rPr lang="en-US" dirty="0"/>
              <a:t>E</a:t>
            </a:r>
            <a:r>
              <a:rPr lang="en-US" dirty="0" smtClean="0"/>
              <a:t>valuate the following conditions</a:t>
            </a:r>
          </a:p>
          <a:p>
            <a:pPr eaLnBrk="1" hangingPunct="1">
              <a:lnSpc>
                <a:spcPct val="90000"/>
              </a:lnSpc>
              <a:spcBef>
                <a:spcPct val="10000"/>
              </a:spcBef>
              <a:buFont typeface="Wingdings" pitchFamily="2" charset="2"/>
              <a:buNone/>
            </a:pPr>
            <a:r>
              <a:rPr lang="en-US" dirty="0" smtClean="0"/>
              <a:t>given: a = 3, b = 4 and c = 10</a:t>
            </a:r>
          </a:p>
          <a:p>
            <a:pPr>
              <a:lnSpc>
                <a:spcPct val="90000"/>
              </a:lnSpc>
              <a:buClrTx/>
              <a:buSzTx/>
              <a:buFontTx/>
              <a:buNone/>
            </a:pPr>
            <a:endParaRPr lang="en-US" b="1" dirty="0" smtClean="0">
              <a:latin typeface="Courier New" pitchFamily="49" charset="0"/>
            </a:endParaRPr>
          </a:p>
          <a:p>
            <a:pPr>
              <a:lnSpc>
                <a:spcPct val="90000"/>
              </a:lnSpc>
              <a:buClrTx/>
              <a:buSzTx/>
              <a:buFontTx/>
              <a:buNone/>
            </a:pPr>
            <a:r>
              <a:rPr lang="en-US" b="1" dirty="0" smtClean="0">
                <a:latin typeface="Courier New" pitchFamily="49" charset="0"/>
              </a:rPr>
              <a:t>b + 1 &gt; 5  </a:t>
            </a:r>
          </a:p>
          <a:p>
            <a:pPr>
              <a:lnSpc>
                <a:spcPct val="90000"/>
              </a:lnSpc>
              <a:buClrTx/>
              <a:buSzTx/>
              <a:buFontTx/>
              <a:buNone/>
            </a:pPr>
            <a:r>
              <a:rPr lang="en-US" b="1" dirty="0" smtClean="0">
                <a:latin typeface="Courier New" pitchFamily="49" charset="0"/>
              </a:rPr>
              <a:t>c % a &lt; 2</a:t>
            </a:r>
          </a:p>
          <a:p>
            <a:pPr>
              <a:lnSpc>
                <a:spcPct val="90000"/>
              </a:lnSpc>
              <a:buClrTx/>
              <a:buSzTx/>
              <a:buFontTx/>
              <a:buNone/>
            </a:pPr>
            <a:r>
              <a:rPr lang="en-US" b="1" dirty="0" smtClean="0">
                <a:latin typeface="Courier New" pitchFamily="49" charset="0"/>
              </a:rPr>
              <a:t>c != 2		</a:t>
            </a:r>
          </a:p>
          <a:p>
            <a:pPr>
              <a:lnSpc>
                <a:spcPct val="90000"/>
              </a:lnSpc>
              <a:buClrTx/>
              <a:buSzTx/>
              <a:buFontTx/>
              <a:buNone/>
            </a:pPr>
            <a:r>
              <a:rPr lang="en-US" b="1" dirty="0" smtClean="0">
                <a:latin typeface="Courier New" pitchFamily="49" charset="0"/>
              </a:rPr>
              <a:t>a == 3		</a:t>
            </a:r>
          </a:p>
          <a:p>
            <a:pPr>
              <a:lnSpc>
                <a:spcPct val="90000"/>
              </a:lnSpc>
              <a:buClrTx/>
              <a:buSzTx/>
              <a:buFontTx/>
              <a:buNone/>
            </a:pPr>
            <a:r>
              <a:rPr lang="en-US" b="1" dirty="0" smtClean="0">
                <a:latin typeface="Courier New" pitchFamily="49" charset="0"/>
              </a:rPr>
              <a:t>a == c		</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custDataLst>
              <p:tags r:id="rId1"/>
            </p:custDataLst>
          </p:nvPr>
        </p:nvSpPr>
        <p:spPr/>
        <p:txBody>
          <a:bodyPr/>
          <a:lstStyle/>
          <a:p>
            <a:pPr>
              <a:defRPr/>
            </a:pPr>
            <a:r>
              <a:rPr lang="en-US"/>
              <a:t>Conditions</a:t>
            </a:r>
          </a:p>
        </p:txBody>
      </p:sp>
      <p:sp>
        <p:nvSpPr>
          <p:cNvPr id="5" name="Slide Number Placeholder 4"/>
          <p:cNvSpPr>
            <a:spLocks noGrp="1"/>
          </p:cNvSpPr>
          <p:nvPr>
            <p:ph type="sldNum" sz="quarter" idx="11"/>
            <p:custDataLst>
              <p:tags r:id="rId2"/>
            </p:custDataLst>
          </p:nvPr>
        </p:nvSpPr>
        <p:spPr/>
        <p:txBody>
          <a:bodyPr/>
          <a:lstStyle/>
          <a:p>
            <a:pPr>
              <a:defRPr/>
            </a:pPr>
            <a:fld id="{01612A7D-4674-4F2C-B49A-5995AD186E65}" type="slidenum">
              <a:rPr lang="en-US"/>
              <a:pPr>
                <a:defRPr/>
              </a:pPr>
              <a:t>5</a:t>
            </a:fld>
            <a:endParaRPr lang="en-US"/>
          </a:p>
        </p:txBody>
      </p:sp>
      <p:sp>
        <p:nvSpPr>
          <p:cNvPr id="8196" name="Rectangle 1026"/>
          <p:cNvSpPr>
            <a:spLocks noGrp="1" noChangeArrowheads="1"/>
          </p:cNvSpPr>
          <p:nvPr>
            <p:ph type="title"/>
            <p:custDataLst>
              <p:tags r:id="rId3"/>
            </p:custDataLst>
          </p:nvPr>
        </p:nvSpPr>
        <p:spPr/>
        <p:txBody>
          <a:bodyPr/>
          <a:lstStyle/>
          <a:p>
            <a:pPr eaLnBrk="1" hangingPunct="1"/>
            <a:r>
              <a:rPr lang="en-US" smtClean="0"/>
              <a:t>Relational Operators</a:t>
            </a:r>
          </a:p>
        </p:txBody>
      </p:sp>
      <p:sp>
        <p:nvSpPr>
          <p:cNvPr id="8197" name="Rectangle 1027"/>
          <p:cNvSpPr>
            <a:spLocks noGrp="1" noChangeArrowheads="1"/>
          </p:cNvSpPr>
          <p:nvPr>
            <p:ph type="body" idx="1"/>
            <p:custDataLst>
              <p:tags r:id="rId4"/>
            </p:custDataLst>
          </p:nvPr>
        </p:nvSpPr>
        <p:spPr/>
        <p:txBody>
          <a:bodyPr/>
          <a:lstStyle/>
          <a:p>
            <a:pPr eaLnBrk="1" hangingPunct="1">
              <a:lnSpc>
                <a:spcPct val="90000"/>
              </a:lnSpc>
              <a:spcBef>
                <a:spcPct val="10000"/>
              </a:spcBef>
              <a:buFont typeface="Wingdings" pitchFamily="2" charset="2"/>
              <a:buNone/>
            </a:pPr>
            <a:r>
              <a:rPr lang="en-US" smtClean="0"/>
              <a:t>Solution</a:t>
            </a:r>
          </a:p>
          <a:p>
            <a:pPr>
              <a:lnSpc>
                <a:spcPct val="90000"/>
              </a:lnSpc>
              <a:buClrTx/>
              <a:buSzTx/>
              <a:buFontTx/>
              <a:buNone/>
            </a:pPr>
            <a:endParaRPr lang="en-US" b="1" smtClean="0">
              <a:latin typeface="Courier New" pitchFamily="49" charset="0"/>
            </a:endParaRPr>
          </a:p>
          <a:p>
            <a:pPr>
              <a:lnSpc>
                <a:spcPct val="90000"/>
              </a:lnSpc>
              <a:buClrTx/>
              <a:buSzTx/>
              <a:buFontTx/>
              <a:buNone/>
            </a:pPr>
            <a:r>
              <a:rPr lang="en-US" b="1" smtClean="0">
                <a:latin typeface="Courier New" pitchFamily="49" charset="0"/>
              </a:rPr>
              <a:t>b + 1 &gt; 5  false</a:t>
            </a:r>
          </a:p>
          <a:p>
            <a:pPr>
              <a:lnSpc>
                <a:spcPct val="90000"/>
              </a:lnSpc>
              <a:buClrTx/>
              <a:buSzTx/>
              <a:buFontTx/>
              <a:buNone/>
            </a:pPr>
            <a:r>
              <a:rPr lang="en-US" b="1" smtClean="0">
                <a:latin typeface="Courier New" pitchFamily="49" charset="0"/>
              </a:rPr>
              <a:t>c % a &lt; 2  true</a:t>
            </a:r>
          </a:p>
          <a:p>
            <a:pPr>
              <a:lnSpc>
                <a:spcPct val="90000"/>
              </a:lnSpc>
              <a:buClrTx/>
              <a:buSzTx/>
              <a:buFontTx/>
              <a:buNone/>
            </a:pPr>
            <a:r>
              <a:rPr lang="en-US" b="1" smtClean="0">
                <a:latin typeface="Courier New" pitchFamily="49" charset="0"/>
              </a:rPr>
              <a:t>c != 2		true</a:t>
            </a:r>
          </a:p>
          <a:p>
            <a:pPr>
              <a:lnSpc>
                <a:spcPct val="90000"/>
              </a:lnSpc>
              <a:buClrTx/>
              <a:buSzTx/>
              <a:buFontTx/>
              <a:buNone/>
            </a:pPr>
            <a:r>
              <a:rPr lang="en-US" b="1" smtClean="0">
                <a:latin typeface="Courier New" pitchFamily="49" charset="0"/>
              </a:rPr>
              <a:t>a == 3		true</a:t>
            </a:r>
          </a:p>
          <a:p>
            <a:pPr>
              <a:lnSpc>
                <a:spcPct val="90000"/>
              </a:lnSpc>
              <a:buClrTx/>
              <a:buSzTx/>
              <a:buFontTx/>
              <a:buNone/>
            </a:pPr>
            <a:r>
              <a:rPr lang="en-US" b="1" smtClean="0">
                <a:latin typeface="Courier New" pitchFamily="49" charset="0"/>
              </a:rPr>
              <a:t>a == c		false</a:t>
            </a: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custDataLst>
              <p:tags r:id="rId1"/>
            </p:custDataLst>
          </p:nvPr>
        </p:nvSpPr>
        <p:spPr/>
        <p:txBody>
          <a:bodyPr/>
          <a:lstStyle/>
          <a:p>
            <a:pPr>
              <a:defRPr/>
            </a:pPr>
            <a:r>
              <a:rPr lang="en-US"/>
              <a:t>Conditions</a:t>
            </a:r>
          </a:p>
        </p:txBody>
      </p:sp>
      <p:sp>
        <p:nvSpPr>
          <p:cNvPr id="10" name="Slide Number Placeholder 4"/>
          <p:cNvSpPr>
            <a:spLocks noGrp="1"/>
          </p:cNvSpPr>
          <p:nvPr>
            <p:ph type="sldNum" sz="quarter" idx="11"/>
            <p:custDataLst>
              <p:tags r:id="rId2"/>
            </p:custDataLst>
          </p:nvPr>
        </p:nvSpPr>
        <p:spPr/>
        <p:txBody>
          <a:bodyPr/>
          <a:lstStyle/>
          <a:p>
            <a:pPr>
              <a:defRPr/>
            </a:pPr>
            <a:fld id="{6DD5D86D-F769-42A3-A40F-8B5890EF0C84}" type="slidenum">
              <a:rPr lang="en-US"/>
              <a:pPr>
                <a:defRPr/>
              </a:pPr>
              <a:t>6</a:t>
            </a:fld>
            <a:endParaRPr lang="en-US"/>
          </a:p>
        </p:txBody>
      </p:sp>
      <p:sp>
        <p:nvSpPr>
          <p:cNvPr id="9220" name="Rectangle 2"/>
          <p:cNvSpPr>
            <a:spLocks noGrp="1" noChangeArrowheads="1"/>
          </p:cNvSpPr>
          <p:nvPr>
            <p:ph type="title"/>
            <p:custDataLst>
              <p:tags r:id="rId3"/>
            </p:custDataLst>
          </p:nvPr>
        </p:nvSpPr>
        <p:spPr/>
        <p:txBody>
          <a:bodyPr/>
          <a:lstStyle/>
          <a:p>
            <a:pPr eaLnBrk="1" hangingPunct="1"/>
            <a:r>
              <a:rPr lang="en-US" smtClean="0"/>
              <a:t>Logical operators</a:t>
            </a:r>
          </a:p>
        </p:txBody>
      </p:sp>
      <p:sp>
        <p:nvSpPr>
          <p:cNvPr id="9221" name="Text Box 3"/>
          <p:cNvSpPr txBox="1">
            <a:spLocks noChangeArrowheads="1"/>
          </p:cNvSpPr>
          <p:nvPr>
            <p:custDataLst>
              <p:tags r:id="rId4"/>
            </p:custDataLst>
          </p:nvPr>
        </p:nvSpPr>
        <p:spPr bwMode="auto">
          <a:xfrm>
            <a:off x="914400" y="2209800"/>
            <a:ext cx="7467600" cy="831850"/>
          </a:xfrm>
          <a:prstGeom prst="rect">
            <a:avLst/>
          </a:prstGeom>
          <a:solidFill>
            <a:srgbClr val="CCFFFF"/>
          </a:solidFill>
          <a:ln w="9525">
            <a:solidFill>
              <a:schemeClr val="tx1"/>
            </a:solidFill>
            <a:miter lim="800000"/>
            <a:headEnd type="none" w="sm" len="sm"/>
            <a:tailEnd type="none" w="sm" len="sm"/>
          </a:ln>
        </p:spPr>
        <p:txBody>
          <a:bodyPr>
            <a:spAutoFit/>
          </a:bodyPr>
          <a:lstStyle/>
          <a:p>
            <a:pPr>
              <a:spcBef>
                <a:spcPct val="50000"/>
              </a:spcBef>
            </a:pPr>
            <a:r>
              <a:rPr lang="en-US" dirty="0" smtClean="0">
                <a:latin typeface="Arial" charset="0"/>
              </a:rPr>
              <a:t>A </a:t>
            </a:r>
            <a:r>
              <a:rPr lang="en-US" i="1" dirty="0" smtClean="0">
                <a:latin typeface="Arial" charset="0"/>
              </a:rPr>
              <a:t>logical </a:t>
            </a:r>
            <a:r>
              <a:rPr lang="en-US" i="1" dirty="0">
                <a:latin typeface="Arial" charset="0"/>
              </a:rPr>
              <a:t>operator</a:t>
            </a:r>
            <a:r>
              <a:rPr lang="en-US" b="1" dirty="0">
                <a:latin typeface="Arial" charset="0"/>
              </a:rPr>
              <a:t> </a:t>
            </a:r>
            <a:r>
              <a:rPr lang="en-US" dirty="0">
                <a:latin typeface="Arial" charset="0"/>
              </a:rPr>
              <a:t>combines </a:t>
            </a:r>
            <a:r>
              <a:rPr lang="en-US" dirty="0" err="1">
                <a:latin typeface="Arial" charset="0"/>
              </a:rPr>
              <a:t>boolean</a:t>
            </a:r>
            <a:r>
              <a:rPr lang="en-US" dirty="0">
                <a:latin typeface="Arial" charset="0"/>
              </a:rPr>
              <a:t> expressions, producing a </a:t>
            </a:r>
            <a:r>
              <a:rPr lang="en-US" dirty="0" err="1">
                <a:latin typeface="Arial" charset="0"/>
              </a:rPr>
              <a:t>boolean</a:t>
            </a:r>
            <a:r>
              <a:rPr lang="en-US" dirty="0">
                <a:latin typeface="Arial" charset="0"/>
              </a:rPr>
              <a:t> value as the result</a:t>
            </a:r>
          </a:p>
        </p:txBody>
      </p:sp>
      <p:grpSp>
        <p:nvGrpSpPr>
          <p:cNvPr id="9222" name="Group 4"/>
          <p:cNvGrpSpPr>
            <a:grpSpLocks/>
          </p:cNvGrpSpPr>
          <p:nvPr>
            <p:custDataLst>
              <p:tags r:id="rId5"/>
            </p:custDataLst>
          </p:nvPr>
        </p:nvGrpSpPr>
        <p:grpSpPr bwMode="auto">
          <a:xfrm>
            <a:off x="838200" y="3810000"/>
            <a:ext cx="7391400" cy="1841500"/>
            <a:chOff x="528" y="2592"/>
            <a:chExt cx="4656" cy="1160"/>
          </a:xfrm>
        </p:grpSpPr>
        <p:sp>
          <p:nvSpPr>
            <p:cNvPr id="9223" name="Text Box 5"/>
            <p:cNvSpPr txBox="1">
              <a:spLocks noChangeArrowheads="1"/>
            </p:cNvSpPr>
            <p:nvPr>
              <p:custDataLst>
                <p:tags r:id="rId6"/>
              </p:custDataLst>
            </p:nvPr>
          </p:nvSpPr>
          <p:spPr bwMode="auto">
            <a:xfrm>
              <a:off x="528" y="2592"/>
              <a:ext cx="4656" cy="1160"/>
            </a:xfrm>
            <a:prstGeom prst="rect">
              <a:avLst/>
            </a:prstGeom>
            <a:solidFill>
              <a:schemeClr val="bg1"/>
            </a:solidFill>
            <a:ln w="12700">
              <a:solidFill>
                <a:schemeClr val="tx1"/>
              </a:solidFill>
              <a:miter lim="800000"/>
              <a:headEnd type="none" w="sm" len="sm"/>
              <a:tailEnd type="none" w="sm" len="sm"/>
            </a:ln>
          </p:spPr>
          <p:txBody>
            <a:bodyPr>
              <a:spAutoFit/>
            </a:bodyPr>
            <a:lstStyle/>
            <a:p>
              <a:pPr>
                <a:spcBef>
                  <a:spcPct val="25000"/>
                </a:spcBef>
              </a:pPr>
              <a:r>
                <a:rPr lang="en-US" b="1" dirty="0">
                  <a:latin typeface="Arial" charset="0"/>
                </a:rPr>
                <a:t>Logical Operator          Meaning     Precedence</a:t>
              </a:r>
              <a:endParaRPr lang="en-US" dirty="0">
                <a:latin typeface="Arial" charset="0"/>
              </a:endParaRPr>
            </a:p>
            <a:p>
              <a:pPr>
                <a:spcBef>
                  <a:spcPct val="25000"/>
                </a:spcBef>
              </a:pPr>
              <a:r>
                <a:rPr lang="en-US" dirty="0">
                  <a:latin typeface="Courier New" pitchFamily="49" charset="0"/>
                </a:rPr>
                <a:t>       </a:t>
              </a:r>
              <a:r>
                <a:rPr lang="en-US" b="1" dirty="0">
                  <a:latin typeface="Courier New" pitchFamily="49" charset="0"/>
                </a:rPr>
                <a:t>!</a:t>
              </a:r>
              <a:r>
                <a:rPr lang="en-US" dirty="0">
                  <a:latin typeface="Courier New" pitchFamily="49" charset="0"/>
                </a:rPr>
                <a:t>           </a:t>
              </a:r>
              <a:r>
                <a:rPr lang="en-US" dirty="0">
                  <a:latin typeface="Arial" charset="0"/>
                </a:rPr>
                <a:t>NOT                  1 (highest)</a:t>
              </a:r>
            </a:p>
            <a:p>
              <a:pPr>
                <a:spcBef>
                  <a:spcPct val="25000"/>
                </a:spcBef>
              </a:pPr>
              <a:r>
                <a:rPr lang="en-US" dirty="0">
                  <a:latin typeface="Courier New" pitchFamily="49" charset="0"/>
                </a:rPr>
                <a:t>     </a:t>
              </a:r>
              <a:r>
                <a:rPr lang="en-US" b="1" dirty="0" smtClean="0">
                  <a:latin typeface="Courier New" pitchFamily="49" charset="0"/>
                </a:rPr>
                <a:t>&amp;</a:t>
              </a:r>
              <a:r>
                <a:rPr lang="en-US" dirty="0" smtClean="0">
                  <a:latin typeface="Courier New" pitchFamily="49" charset="0"/>
                </a:rPr>
                <a:t>, </a:t>
              </a:r>
              <a:r>
                <a:rPr lang="en-US" b="1" dirty="0" smtClean="0">
                  <a:latin typeface="Courier New" pitchFamily="49" charset="0"/>
                </a:rPr>
                <a:t>&amp;&amp;</a:t>
              </a:r>
              <a:r>
                <a:rPr lang="en-US" dirty="0" smtClean="0">
                  <a:latin typeface="Courier New" pitchFamily="49" charset="0"/>
                </a:rPr>
                <a:t>         </a:t>
              </a:r>
              <a:r>
                <a:rPr lang="en-US" dirty="0">
                  <a:latin typeface="Arial" charset="0"/>
                </a:rPr>
                <a:t>AND                  2</a:t>
              </a:r>
            </a:p>
            <a:p>
              <a:pPr>
                <a:spcBef>
                  <a:spcPct val="25000"/>
                </a:spcBef>
              </a:pPr>
              <a:r>
                <a:rPr lang="en-US" dirty="0">
                  <a:latin typeface="Courier New" pitchFamily="49" charset="0"/>
                </a:rPr>
                <a:t>     </a:t>
              </a:r>
              <a:r>
                <a:rPr lang="en-US" b="1" dirty="0" smtClean="0">
                  <a:latin typeface="Courier New" pitchFamily="49" charset="0"/>
                </a:rPr>
                <a:t>|</a:t>
              </a:r>
              <a:r>
                <a:rPr lang="en-US" dirty="0" smtClean="0">
                  <a:latin typeface="Courier New" pitchFamily="49" charset="0"/>
                </a:rPr>
                <a:t>, </a:t>
              </a:r>
              <a:r>
                <a:rPr lang="en-US" b="1" dirty="0" smtClean="0">
                  <a:latin typeface="Courier New" pitchFamily="49" charset="0"/>
                </a:rPr>
                <a:t>||</a:t>
              </a:r>
              <a:r>
                <a:rPr lang="en-US" dirty="0" smtClean="0">
                  <a:latin typeface="Courier New" pitchFamily="49" charset="0"/>
                </a:rPr>
                <a:t>         </a:t>
              </a:r>
              <a:r>
                <a:rPr lang="en-US" dirty="0">
                  <a:latin typeface="Arial" charset="0"/>
                </a:rPr>
                <a:t>OR                    3</a:t>
              </a:r>
            </a:p>
          </p:txBody>
        </p:sp>
        <p:sp>
          <p:nvSpPr>
            <p:cNvPr id="9224" name="Line 6"/>
            <p:cNvSpPr>
              <a:spLocks noChangeShapeType="1"/>
            </p:cNvSpPr>
            <p:nvPr>
              <p:custDataLst>
                <p:tags r:id="rId7"/>
              </p:custDataLst>
            </p:nvPr>
          </p:nvSpPr>
          <p:spPr bwMode="auto">
            <a:xfrm>
              <a:off x="528" y="2880"/>
              <a:ext cx="465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225" name="Line 7"/>
            <p:cNvSpPr>
              <a:spLocks noChangeShapeType="1"/>
            </p:cNvSpPr>
            <p:nvPr>
              <p:custDataLst>
                <p:tags r:id="rId8"/>
              </p:custDataLst>
            </p:nvPr>
          </p:nvSpPr>
          <p:spPr bwMode="auto">
            <a:xfrm>
              <a:off x="2544" y="2592"/>
              <a:ext cx="0" cy="115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226" name="Line 8"/>
            <p:cNvSpPr>
              <a:spLocks noChangeShapeType="1"/>
            </p:cNvSpPr>
            <p:nvPr>
              <p:custDataLst>
                <p:tags r:id="rId9"/>
              </p:custDataLst>
            </p:nvPr>
          </p:nvSpPr>
          <p:spPr bwMode="auto">
            <a:xfrm>
              <a:off x="3552" y="2592"/>
              <a:ext cx="0" cy="1152"/>
            </a:xfrm>
            <a:prstGeom prst="line">
              <a:avLst/>
            </a:prstGeom>
            <a:noFill/>
            <a:ln w="12700">
              <a:solidFill>
                <a:schemeClr val="tx1"/>
              </a:solidFill>
              <a:round/>
              <a:headEnd type="none" w="sm" len="sm"/>
              <a:tailEnd type="none" w="sm" len="sm"/>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2"/>
          <p:cNvSpPr>
            <a:spLocks noGrp="1"/>
          </p:cNvSpPr>
          <p:nvPr>
            <p:ph type="ftr" sz="quarter" idx="10"/>
            <p:custDataLst>
              <p:tags r:id="rId1"/>
            </p:custDataLst>
          </p:nvPr>
        </p:nvSpPr>
        <p:spPr/>
        <p:txBody>
          <a:bodyPr/>
          <a:lstStyle/>
          <a:p>
            <a:pPr>
              <a:defRPr/>
            </a:pPr>
            <a:r>
              <a:rPr lang="en-US"/>
              <a:t>Conditions</a:t>
            </a:r>
          </a:p>
        </p:txBody>
      </p:sp>
      <p:sp>
        <p:nvSpPr>
          <p:cNvPr id="18" name="Slide Number Placeholder 3"/>
          <p:cNvSpPr>
            <a:spLocks noGrp="1"/>
          </p:cNvSpPr>
          <p:nvPr>
            <p:ph type="sldNum" sz="quarter" idx="11"/>
            <p:custDataLst>
              <p:tags r:id="rId2"/>
            </p:custDataLst>
          </p:nvPr>
        </p:nvSpPr>
        <p:spPr/>
        <p:txBody>
          <a:bodyPr/>
          <a:lstStyle/>
          <a:p>
            <a:pPr>
              <a:defRPr/>
            </a:pPr>
            <a:fld id="{61654D04-EF3B-435D-B159-2B7C41B4374F}" type="slidenum">
              <a:rPr lang="en-US"/>
              <a:pPr>
                <a:defRPr/>
              </a:pPr>
              <a:t>7</a:t>
            </a:fld>
            <a:endParaRPr lang="en-US"/>
          </a:p>
        </p:txBody>
      </p:sp>
      <p:sp>
        <p:nvSpPr>
          <p:cNvPr id="10244" name="Rectangle 2"/>
          <p:cNvSpPr>
            <a:spLocks noGrp="1" noChangeArrowheads="1"/>
          </p:cNvSpPr>
          <p:nvPr>
            <p:ph type="title"/>
            <p:custDataLst>
              <p:tags r:id="rId3"/>
            </p:custDataLst>
          </p:nvPr>
        </p:nvSpPr>
        <p:spPr/>
        <p:txBody>
          <a:bodyPr/>
          <a:lstStyle/>
          <a:p>
            <a:pPr eaLnBrk="1" hangingPunct="1"/>
            <a:r>
              <a:rPr lang="en-US" smtClean="0"/>
              <a:t>Truth Table for ! (NOT)</a:t>
            </a:r>
          </a:p>
        </p:txBody>
      </p:sp>
      <p:graphicFrame>
        <p:nvGraphicFramePr>
          <p:cNvPr id="533519" name="Group 15"/>
          <p:cNvGraphicFramePr>
            <a:graphicFrameLocks noGrp="1"/>
          </p:cNvGraphicFramePr>
          <p:nvPr>
            <p:custDataLst>
              <p:tags r:id="rId4"/>
            </p:custDataLst>
          </p:nvPr>
        </p:nvGraphicFramePr>
        <p:xfrm>
          <a:off x="1981200" y="2133600"/>
          <a:ext cx="4953000" cy="1955801"/>
        </p:xfrm>
        <a:graphic>
          <a:graphicData uri="http://schemas.openxmlformats.org/drawingml/2006/table">
            <a:tbl>
              <a:tblPr/>
              <a:tblGrid>
                <a:gridCol w="2476500"/>
                <a:gridCol w="2476500"/>
              </a:tblGrid>
              <a:tr h="652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650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52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custDataLst>
              <p:tags r:id="rId1"/>
            </p:custDataLst>
          </p:nvPr>
        </p:nvSpPr>
        <p:spPr/>
        <p:txBody>
          <a:bodyPr/>
          <a:lstStyle/>
          <a:p>
            <a:pPr>
              <a:defRPr/>
            </a:pPr>
            <a:r>
              <a:rPr lang="en-US"/>
              <a:t>Conditions</a:t>
            </a:r>
          </a:p>
        </p:txBody>
      </p:sp>
      <p:sp>
        <p:nvSpPr>
          <p:cNvPr id="30" name="Slide Number Placeholder 3"/>
          <p:cNvSpPr>
            <a:spLocks noGrp="1"/>
          </p:cNvSpPr>
          <p:nvPr>
            <p:ph type="sldNum" sz="quarter" idx="11"/>
            <p:custDataLst>
              <p:tags r:id="rId2"/>
            </p:custDataLst>
          </p:nvPr>
        </p:nvSpPr>
        <p:spPr/>
        <p:txBody>
          <a:bodyPr/>
          <a:lstStyle/>
          <a:p>
            <a:pPr>
              <a:defRPr/>
            </a:pPr>
            <a:fld id="{F1B26173-DDEF-4E3C-99E3-424419D86180}" type="slidenum">
              <a:rPr lang="en-US"/>
              <a:pPr>
                <a:defRPr/>
              </a:pPr>
              <a:t>8</a:t>
            </a:fld>
            <a:endParaRPr lang="en-US"/>
          </a:p>
        </p:txBody>
      </p:sp>
      <p:sp>
        <p:nvSpPr>
          <p:cNvPr id="11268" name="Rectangle 2"/>
          <p:cNvSpPr>
            <a:spLocks noGrp="1" noChangeArrowheads="1"/>
          </p:cNvSpPr>
          <p:nvPr>
            <p:ph type="title"/>
            <p:custDataLst>
              <p:tags r:id="rId3"/>
            </p:custDataLst>
          </p:nvPr>
        </p:nvSpPr>
        <p:spPr/>
        <p:txBody>
          <a:bodyPr/>
          <a:lstStyle/>
          <a:p>
            <a:pPr eaLnBrk="1" hangingPunct="1"/>
            <a:r>
              <a:rPr lang="en-US" dirty="0" smtClean="0"/>
              <a:t>Truth Table for </a:t>
            </a:r>
            <a:r>
              <a:rPr lang="en-US" dirty="0" smtClean="0"/>
              <a:t>&amp;, &amp;&amp; </a:t>
            </a:r>
            <a:r>
              <a:rPr lang="en-US" dirty="0" smtClean="0"/>
              <a:t>(AND)</a:t>
            </a:r>
          </a:p>
        </p:txBody>
      </p:sp>
      <p:graphicFrame>
        <p:nvGraphicFramePr>
          <p:cNvPr id="534573" name="Group 45"/>
          <p:cNvGraphicFramePr>
            <a:graphicFrameLocks noGrp="1"/>
          </p:cNvGraphicFramePr>
          <p:nvPr>
            <p:custDataLst>
              <p:tags r:id="rId4"/>
            </p:custDataLst>
          </p:nvPr>
        </p:nvGraphicFramePr>
        <p:xfrm>
          <a:off x="1524000" y="2057400"/>
          <a:ext cx="6096000" cy="3175000"/>
        </p:xfrm>
        <a:graphic>
          <a:graphicData uri="http://schemas.openxmlformats.org/drawingml/2006/table">
            <a:tbl>
              <a:tblPr/>
              <a:tblGrid>
                <a:gridCol w="2032000"/>
                <a:gridCol w="2032000"/>
                <a:gridCol w="2032000"/>
              </a:tblGrid>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P &amp;&amp; Q</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2"/>
          <p:cNvSpPr>
            <a:spLocks noGrp="1"/>
          </p:cNvSpPr>
          <p:nvPr>
            <p:ph type="ftr" sz="quarter" idx="10"/>
            <p:custDataLst>
              <p:tags r:id="rId1"/>
            </p:custDataLst>
          </p:nvPr>
        </p:nvSpPr>
        <p:spPr/>
        <p:txBody>
          <a:bodyPr/>
          <a:lstStyle/>
          <a:p>
            <a:pPr>
              <a:defRPr/>
            </a:pPr>
            <a:r>
              <a:rPr lang="en-US"/>
              <a:t>Conditions</a:t>
            </a:r>
          </a:p>
        </p:txBody>
      </p:sp>
      <p:sp>
        <p:nvSpPr>
          <p:cNvPr id="30" name="Slide Number Placeholder 3"/>
          <p:cNvSpPr>
            <a:spLocks noGrp="1"/>
          </p:cNvSpPr>
          <p:nvPr>
            <p:ph type="sldNum" sz="quarter" idx="11"/>
            <p:custDataLst>
              <p:tags r:id="rId2"/>
            </p:custDataLst>
          </p:nvPr>
        </p:nvSpPr>
        <p:spPr/>
        <p:txBody>
          <a:bodyPr/>
          <a:lstStyle/>
          <a:p>
            <a:pPr>
              <a:defRPr/>
            </a:pPr>
            <a:fld id="{6683CBBE-1476-4983-ABF8-2BE92C734DDD}" type="slidenum">
              <a:rPr lang="en-US"/>
              <a:pPr>
                <a:defRPr/>
              </a:pPr>
              <a:t>9</a:t>
            </a:fld>
            <a:endParaRPr lang="en-US"/>
          </a:p>
        </p:txBody>
      </p:sp>
      <p:sp>
        <p:nvSpPr>
          <p:cNvPr id="12292" name="Rectangle 2"/>
          <p:cNvSpPr>
            <a:spLocks noGrp="1" noChangeArrowheads="1"/>
          </p:cNvSpPr>
          <p:nvPr>
            <p:ph type="title"/>
            <p:custDataLst>
              <p:tags r:id="rId3"/>
            </p:custDataLst>
          </p:nvPr>
        </p:nvSpPr>
        <p:spPr/>
        <p:txBody>
          <a:bodyPr/>
          <a:lstStyle/>
          <a:p>
            <a:pPr eaLnBrk="1" hangingPunct="1"/>
            <a:r>
              <a:rPr lang="en-US" dirty="0" smtClean="0"/>
              <a:t>Truth Table for </a:t>
            </a:r>
            <a:r>
              <a:rPr lang="en-US" dirty="0" smtClean="0"/>
              <a:t>|, || </a:t>
            </a:r>
            <a:r>
              <a:rPr lang="en-US" dirty="0" smtClean="0"/>
              <a:t>(OR)</a:t>
            </a:r>
          </a:p>
        </p:txBody>
      </p:sp>
      <p:graphicFrame>
        <p:nvGraphicFramePr>
          <p:cNvPr id="535583" name="Group 31"/>
          <p:cNvGraphicFramePr>
            <a:graphicFrameLocks noGrp="1"/>
          </p:cNvGraphicFramePr>
          <p:nvPr>
            <p:custDataLst>
              <p:tags r:id="rId4"/>
            </p:custDataLst>
          </p:nvPr>
        </p:nvGraphicFramePr>
        <p:xfrm>
          <a:off x="1524000" y="2057400"/>
          <a:ext cx="6096000" cy="3175000"/>
        </p:xfrm>
        <a:graphic>
          <a:graphicData uri="http://schemas.openxmlformats.org/drawingml/2006/table">
            <a:tbl>
              <a:tblPr/>
              <a:tblGrid>
                <a:gridCol w="2032000"/>
                <a:gridCol w="2032000"/>
                <a:gridCol w="2032000"/>
              </a:tblGrid>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Q</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P || Q</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rgbClr val="009900"/>
                          </a:solidFill>
                          <a:effectLst/>
                          <a:latin typeface="Tahoma" pitchFamily="34" charset="0"/>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5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smtClean="0">
                          <a:ln>
                            <a:noFill/>
                          </a:ln>
                          <a:solidFill>
                            <a:schemeClr val="hlink"/>
                          </a:solidFill>
                          <a:effectLst/>
                          <a:latin typeface="Tahoma" pitchFamily="34" charset="0"/>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GaryNew">
  <a:themeElements>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GaryNew">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aryNew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GaryNew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GaryNew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GaryNew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GaryNew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GaryNew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Designs\GaryNew.pot</Template>
  <TotalTime>4827</TotalTime>
  <Words>1437</Words>
  <Application>Microsoft Office PowerPoint</Application>
  <PresentationFormat>On-screen Show (4:3)</PresentationFormat>
  <Paragraphs>336</Paragraphs>
  <Slides>33</Slides>
  <Notes>31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Courier New</vt:lpstr>
      <vt:lpstr>Tahoma</vt:lpstr>
      <vt:lpstr>Times New Roman</vt:lpstr>
      <vt:lpstr>Wingdings</vt:lpstr>
      <vt:lpstr>GaryNew</vt:lpstr>
      <vt:lpstr>RFFlow</vt:lpstr>
      <vt:lpstr>Conditions</vt:lpstr>
      <vt:lpstr>Conditions</vt:lpstr>
      <vt:lpstr>Relational Operators</vt:lpstr>
      <vt:lpstr>Relational Operators</vt:lpstr>
      <vt:lpstr>Relational Operators</vt:lpstr>
      <vt:lpstr>Logical operators</vt:lpstr>
      <vt:lpstr>Truth Table for ! (NOT)</vt:lpstr>
      <vt:lpstr>Truth Table for &amp;, &amp;&amp; (AND)</vt:lpstr>
      <vt:lpstr>Truth Table for |, || (OR)</vt:lpstr>
      <vt:lpstr>Precedence - Mixed Operators</vt:lpstr>
      <vt:lpstr>Short Circuiting</vt:lpstr>
      <vt:lpstr>Short Circuiting</vt:lpstr>
      <vt:lpstr>Mixed Operators Example</vt:lpstr>
      <vt:lpstr>Mixed Operators Example</vt:lpstr>
      <vt:lpstr>Other Important Examples</vt:lpstr>
      <vt:lpstr>boolean Primitive Data Type</vt:lpstr>
      <vt:lpstr>boolean Method</vt:lpstr>
      <vt:lpstr>Example</vt:lpstr>
      <vt:lpstr>Comparing Numbers</vt:lpstr>
      <vt:lpstr>Comparing Numbers</vt:lpstr>
      <vt:lpstr>Comparing Numbers</vt:lpstr>
      <vt:lpstr>Comparing Strings </vt:lpstr>
      <vt:lpstr>Comparing Objects</vt:lpstr>
      <vt:lpstr>Comparing Objects</vt:lpstr>
      <vt:lpstr>Example</vt:lpstr>
      <vt:lpstr>Example</vt:lpstr>
      <vt:lpstr>Example</vt:lpstr>
      <vt:lpstr>Example – Solution </vt:lpstr>
      <vt:lpstr>More on String Equality (1)</vt:lpstr>
      <vt:lpstr>More on String Equality (2)</vt:lpstr>
      <vt:lpstr>More on String Equality (3)</vt:lpstr>
      <vt:lpstr>More on String Equality (4)</vt:lpstr>
      <vt:lpstr>Conditions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Merry &amp; Gary McDonald</dc:creator>
  <cp:lastModifiedBy>Hoot,Charles</cp:lastModifiedBy>
  <cp:revision>388</cp:revision>
  <cp:lastPrinted>2000-01-16T21:57:57Z</cp:lastPrinted>
  <dcterms:created xsi:type="dcterms:W3CDTF">1995-06-02T22:19:30Z</dcterms:created>
  <dcterms:modified xsi:type="dcterms:W3CDTF">2016-01-26T09:42:13Z</dcterms:modified>
</cp:coreProperties>
</file>