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4" r:id="rId9"/>
    <p:sldId id="285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7" d="100"/>
          <a:sy n="67" d="100"/>
        </p:scale>
        <p:origin x="7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BBCB408-D6A3-44D6-910C-85C49055F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2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247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14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a standard, but lots of groups use it in idiosyncratic ways.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896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2953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524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1821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9881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3872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7569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411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12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512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512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12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512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512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512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512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513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513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20204" name="Rectangle 513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0205" name="Rectangle 513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513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513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UML</a:t>
            </a:r>
          </a:p>
        </p:txBody>
      </p:sp>
      <p:sp>
        <p:nvSpPr>
          <p:cNvPr id="16" name="Rectangle 513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22E5FB9-341C-490C-92F8-ADBC33421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F04BD-7D05-4E8F-AA89-FBFE6FD03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FC85B-2D14-46D4-91A8-981222AB4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FBD94-283D-4F82-81C4-B7E141DD2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89D12-CBBC-44A5-9DE2-2846A7F3C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UML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F0C36-3C4B-460E-8C0D-FAB6F1EAD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UML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F566D-283A-4FBD-8EE1-96A0BBD6E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8483E-19E4-4BDC-ACC4-D3920E3A8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4AAC7-35B8-48CE-8C81-4EBB020DA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UML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0D400-A4CB-4C68-9C2D-950D5CA08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UML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FBFEC-604D-4B81-96C1-8A4717E5B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050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19171" name="Rectangle 2051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19172" name="Rectangle 2052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19173" name="Rectangle 2053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19174" name="Rectangle 2054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19175" name="Rectangle 2055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519176" name="Rectangle 2056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205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91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62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91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UML</a:t>
            </a:r>
          </a:p>
        </p:txBody>
      </p:sp>
      <p:sp>
        <p:nvSpPr>
          <p:cNvPr id="5191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941931C9-91CE-40A3-A596-3FF2A1652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0.xml"/><Relationship Id="rId7" Type="http://schemas.openxmlformats.org/officeDocument/2006/relationships/oleObject" Target="../embeddings/oleObject1.bin"/><Relationship Id="rId2" Type="http://schemas.openxmlformats.org/officeDocument/2006/relationships/tags" Target="../tags/tag19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43000"/>
            <a:ext cx="64770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mtClean="0"/>
              <a:t>UML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UML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9D9614-7DAC-46AB-9893-0F5B26B665F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UML?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</a:t>
            </a:r>
            <a:r>
              <a:rPr lang="en-US" dirty="0" smtClean="0"/>
              <a:t>tands </a:t>
            </a:r>
            <a:r>
              <a:rPr lang="en-US" dirty="0" smtClean="0"/>
              <a:t>for Unified Modeling </a:t>
            </a:r>
            <a:r>
              <a:rPr lang="en-US" dirty="0" smtClean="0"/>
              <a:t>Language.</a:t>
            </a:r>
            <a:endParaRPr lang="en-US" dirty="0" smtClean="0"/>
          </a:p>
          <a:p>
            <a:pPr eaLnBrk="1" hangingPunct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 smtClean="0"/>
              <a:t>a graphical representation of object-oriented design </a:t>
            </a:r>
            <a:r>
              <a:rPr lang="en-US" dirty="0" smtClean="0"/>
              <a:t>constructs.</a:t>
            </a:r>
            <a:endParaRPr lang="en-US" dirty="0" smtClean="0"/>
          </a:p>
          <a:p>
            <a:pPr eaLnBrk="1" hangingPunct="1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 smtClean="0"/>
              <a:t>industry standard that is widely </a:t>
            </a:r>
            <a:r>
              <a:rPr lang="en-US" dirty="0" smtClean="0"/>
              <a:t>used.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UML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98A79-585C-4911-A8EB-C25AB27308A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UML Class Design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 smtClean="0"/>
              <a:t>represent a class in UML use the following </a:t>
            </a:r>
            <a:r>
              <a:rPr lang="en-US" dirty="0" smtClean="0"/>
              <a:t>structure: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first letter of the class name is </a:t>
            </a:r>
            <a:r>
              <a:rPr lang="en-US" dirty="0" smtClean="0"/>
              <a:t>capitalized.</a:t>
            </a:r>
            <a:endParaRPr lang="en-US" dirty="0" smtClean="0"/>
          </a:p>
        </p:txBody>
      </p:sp>
      <p:sp>
        <p:nvSpPr>
          <p:cNvPr id="6150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43200" y="2971800"/>
            <a:ext cx="2209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Name of class</a:t>
            </a:r>
          </a:p>
        </p:txBody>
      </p:sp>
      <p:sp>
        <p:nvSpPr>
          <p:cNvPr id="6151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43200" y="3429000"/>
            <a:ext cx="2209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attributes</a:t>
            </a:r>
          </a:p>
        </p:txBody>
      </p:sp>
      <p:sp>
        <p:nvSpPr>
          <p:cNvPr id="6152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43200" y="3886200"/>
            <a:ext cx="2209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methods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UML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5DA8C-C53C-4502-ACE7-A1D326A6675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UML attributes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yntax </a:t>
            </a:r>
            <a:r>
              <a:rPr lang="en-US" dirty="0" smtClean="0"/>
              <a:t>for </a:t>
            </a:r>
            <a:r>
              <a:rPr lang="en-US" dirty="0" smtClean="0"/>
              <a:t>attributes: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 dirty="0" smtClean="0"/>
              <a:t>visibility </a:t>
            </a:r>
            <a:r>
              <a:rPr lang="en-US" sz="2800" i="1" dirty="0" err="1" smtClean="0"/>
              <a:t>attributeName</a:t>
            </a:r>
            <a:r>
              <a:rPr lang="en-US" sz="2800" i="1" dirty="0" smtClean="0"/>
              <a:t> : </a:t>
            </a:r>
            <a:r>
              <a:rPr lang="en-US" sz="2800" i="1" dirty="0" err="1" smtClean="0"/>
              <a:t>attributeType</a:t>
            </a:r>
            <a:endParaRPr lang="en-US" sz="2800" i="1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V</a:t>
            </a:r>
            <a:r>
              <a:rPr lang="en-US" dirty="0" smtClean="0"/>
              <a:t>isibility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+: public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-: private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#: protected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none: package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ttributes </a:t>
            </a:r>
            <a:r>
              <a:rPr lang="en-US" dirty="0" smtClean="0"/>
              <a:t>are usually private and therefore preceded by 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UML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67A956-6C4C-42CD-9955-3DAFE636C56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UML Methods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</a:t>
            </a:r>
            <a:r>
              <a:rPr lang="en-US" dirty="0" smtClean="0"/>
              <a:t>yntax </a:t>
            </a:r>
            <a:r>
              <a:rPr lang="en-US" dirty="0" smtClean="0"/>
              <a:t>for methods and constructors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i="1" dirty="0" smtClean="0"/>
              <a:t>visibility </a:t>
            </a:r>
            <a:r>
              <a:rPr lang="en-US" sz="2800" i="1" dirty="0" err="1" smtClean="0"/>
              <a:t>methodName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arglist</a:t>
            </a:r>
            <a:r>
              <a:rPr lang="en-US" sz="2800" i="1" dirty="0" smtClean="0"/>
              <a:t>) : </a:t>
            </a:r>
            <a:r>
              <a:rPr lang="en-US" sz="2800" i="1" dirty="0" err="1" smtClean="0"/>
              <a:t>returnType</a:t>
            </a:r>
            <a:endParaRPr lang="en-US" sz="2800" i="1" dirty="0" smtClean="0"/>
          </a:p>
          <a:p>
            <a:pPr eaLnBrk="1" hangingPunct="1"/>
            <a:r>
              <a:rPr lang="en-US" dirty="0"/>
              <a:t>V</a:t>
            </a:r>
            <a:r>
              <a:rPr lang="en-US" dirty="0" smtClean="0"/>
              <a:t>isibility </a:t>
            </a:r>
            <a:r>
              <a:rPr lang="en-US" dirty="0" smtClean="0"/>
              <a:t>indicators are the same as for </a:t>
            </a:r>
            <a:r>
              <a:rPr lang="en-US" dirty="0" smtClean="0"/>
              <a:t>attributes.</a:t>
            </a:r>
            <a:endParaRPr lang="en-US" dirty="0" smtClean="0"/>
          </a:p>
          <a:p>
            <a:pPr eaLnBrk="1" hangingPunct="1"/>
            <a:r>
              <a:rPr lang="en-US" dirty="0"/>
              <a:t>M</a:t>
            </a:r>
            <a:r>
              <a:rPr lang="en-US" dirty="0" smtClean="0"/>
              <a:t>ethods </a:t>
            </a:r>
            <a:r>
              <a:rPr lang="en-US" dirty="0" smtClean="0"/>
              <a:t>are usually public and therefore preceded by </a:t>
            </a:r>
            <a:r>
              <a:rPr lang="en-US" dirty="0" smtClean="0"/>
              <a:t>+.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UML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87BAA-1770-4AC0-BAAA-700E91990BF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UML Methods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dirty="0" err="1" smtClean="0">
                <a:latin typeface="Courier New" pitchFamily="49" charset="0"/>
              </a:rPr>
              <a:t>argList</a:t>
            </a:r>
            <a:r>
              <a:rPr lang="en-US" dirty="0" smtClean="0"/>
              <a:t> consists of expressions with syntax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argumentName</a:t>
            </a:r>
            <a:r>
              <a:rPr lang="en-US" b="1" dirty="0" smtClean="0">
                <a:latin typeface="Courier New" pitchFamily="49" charset="0"/>
              </a:rPr>
              <a:t> : </a:t>
            </a:r>
            <a:r>
              <a:rPr lang="en-US" b="1" dirty="0" err="1" smtClean="0">
                <a:latin typeface="Courier New" pitchFamily="49" charset="0"/>
              </a:rPr>
              <a:t>argumentType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 smtClean="0"/>
              <a:t>there is more than one argument, they are separated by </a:t>
            </a:r>
            <a:r>
              <a:rPr lang="en-US" dirty="0" smtClean="0"/>
              <a:t>commas.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UML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A3387-58E0-49B3-AC2B-F9F7638B91BD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</a:t>
            </a:r>
            <a:r>
              <a:rPr lang="en-US" sz="2800" dirty="0" smtClean="0"/>
              <a:t>ssume </a:t>
            </a:r>
            <a:r>
              <a:rPr lang="en-US" sz="2800" dirty="0" smtClean="0"/>
              <a:t>class </a:t>
            </a:r>
            <a:r>
              <a:rPr lang="en-US" sz="2800" b="1" dirty="0" smtClean="0">
                <a:latin typeface="Courier New" pitchFamily="49" charset="0"/>
              </a:rPr>
              <a:t>Poodle</a:t>
            </a:r>
            <a:r>
              <a:rPr lang="en-US" sz="2800" dirty="0" smtClean="0"/>
              <a:t> has three private instance </a:t>
            </a:r>
            <a:r>
              <a:rPr lang="en-US" sz="2800" dirty="0" smtClean="0"/>
              <a:t>variables:</a:t>
            </a:r>
            <a:endParaRPr lang="en-US" sz="2800" dirty="0" smtClean="0"/>
          </a:p>
          <a:p>
            <a:pPr lvl="1" eaLnBrk="1" hangingPunct="1"/>
            <a:r>
              <a:rPr lang="en-US" sz="2400" b="1" dirty="0" err="1" smtClean="0">
                <a:latin typeface="Courier New" pitchFamily="49" charset="0"/>
              </a:rPr>
              <a:t>birthYear</a:t>
            </a:r>
            <a:r>
              <a:rPr lang="en-US" sz="2400" dirty="0" smtClean="0"/>
              <a:t> of type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endParaRPr lang="en-US" sz="2400" b="1" dirty="0" smtClean="0">
              <a:latin typeface="Courier New" pitchFamily="49" charset="0"/>
            </a:endParaRPr>
          </a:p>
          <a:p>
            <a:pPr lvl="1" eaLnBrk="1" hangingPunct="1"/>
            <a:r>
              <a:rPr lang="en-US" sz="2400" b="1" dirty="0" err="1" smtClean="0">
                <a:latin typeface="Courier New" pitchFamily="49" charset="0"/>
              </a:rPr>
              <a:t>poodleName</a:t>
            </a:r>
            <a:r>
              <a:rPr lang="en-US" sz="2400" dirty="0" smtClean="0"/>
              <a:t> of type </a:t>
            </a:r>
            <a:r>
              <a:rPr lang="en-US" sz="2400" b="1" dirty="0" smtClean="0">
                <a:latin typeface="Courier New" pitchFamily="49" charset="0"/>
              </a:rPr>
              <a:t>String</a:t>
            </a:r>
            <a:r>
              <a:rPr lang="en-US" sz="2400" dirty="0" smtClean="0"/>
              <a:t> </a:t>
            </a:r>
          </a:p>
          <a:p>
            <a:pPr lvl="1" eaLnBrk="1" hangingPunct="1"/>
            <a:r>
              <a:rPr lang="en-US" sz="2400" b="1" dirty="0" err="1" smtClean="0">
                <a:latin typeface="Courier New" pitchFamily="49" charset="0"/>
              </a:rPr>
              <a:t>poodleColor</a:t>
            </a:r>
            <a:r>
              <a:rPr lang="en-US" sz="2400" dirty="0" smtClean="0"/>
              <a:t> of type </a:t>
            </a:r>
            <a:r>
              <a:rPr lang="en-US" sz="2400" b="1" dirty="0" smtClean="0">
                <a:latin typeface="Courier New" pitchFamily="49" charset="0"/>
              </a:rPr>
              <a:t>String</a:t>
            </a:r>
          </a:p>
          <a:p>
            <a:pPr eaLnBrk="1" hangingPunct="1"/>
            <a:r>
              <a:rPr lang="en-US" sz="2800" b="1" dirty="0" smtClean="0">
                <a:latin typeface="Courier New" pitchFamily="49" charset="0"/>
              </a:rPr>
              <a:t>Poodle</a:t>
            </a:r>
            <a:r>
              <a:rPr lang="en-US" sz="2800" dirty="0" smtClean="0"/>
              <a:t> has a constructor and one method: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Poodle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year, String name, 	String color);</a:t>
            </a:r>
            <a:endParaRPr lang="en-US" sz="2400" dirty="0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public String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2800" dirty="0" smtClean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CA84F8-F108-4016-802A-5D49B8646B6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T</a:t>
            </a:r>
            <a:r>
              <a:rPr lang="en-US" smtClean="0"/>
              <a:t>he </a:t>
            </a:r>
            <a:r>
              <a:rPr lang="en-US" smtClean="0"/>
              <a:t>UML class diagram for </a:t>
            </a:r>
            <a:r>
              <a:rPr lang="en-US" b="1" smtClean="0">
                <a:latin typeface="Courier New" pitchFamily="49" charset="0"/>
              </a:rPr>
              <a:t>Poodle</a:t>
            </a:r>
            <a:r>
              <a:rPr lang="en-US" smtClean="0"/>
              <a:t> is shown </a:t>
            </a:r>
            <a:r>
              <a:rPr lang="en-US" smtClean="0"/>
              <a:t>below.</a:t>
            </a:r>
            <a:endParaRPr lang="en-US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677988" y="2820988"/>
          <a:ext cx="6092825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RFFlow" r:id="rId7" imgW="2736000" imgH="1296000" progId="RFFlow4">
                  <p:embed/>
                </p:oleObj>
              </mc:Choice>
              <mc:Fallback>
                <p:oleObj name="RFFlow" r:id="rId7" imgW="2736000" imgH="1296000" progId="RFFlow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2820988"/>
                        <a:ext cx="6092825" cy="288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43000"/>
            <a:ext cx="64770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mtClean="0"/>
              <a:t>UML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The End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Designs\courseSlidesMM.pot</Template>
  <TotalTime>2680</TotalTime>
  <Words>214</Words>
  <Application>Microsoft Office PowerPoint</Application>
  <PresentationFormat>On-screen Show (4:3)</PresentationFormat>
  <Paragraphs>60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Courier New</vt:lpstr>
      <vt:lpstr>Tahoma</vt:lpstr>
      <vt:lpstr>Times New Roman</vt:lpstr>
      <vt:lpstr>Wingdings</vt:lpstr>
      <vt:lpstr>courseSlidesMM</vt:lpstr>
      <vt:lpstr>RFFlow</vt:lpstr>
      <vt:lpstr>UML</vt:lpstr>
      <vt:lpstr>What is UML?</vt:lpstr>
      <vt:lpstr>UML Class Design</vt:lpstr>
      <vt:lpstr>UML attributes</vt:lpstr>
      <vt:lpstr>UML Methods</vt:lpstr>
      <vt:lpstr>UML Methods</vt:lpstr>
      <vt:lpstr>Example</vt:lpstr>
      <vt:lpstr>Example</vt:lpstr>
      <vt:lpstr>UML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Hoot,Charles</cp:lastModifiedBy>
  <cp:revision>280</cp:revision>
  <cp:lastPrinted>1997-08-18T23:55:32Z</cp:lastPrinted>
  <dcterms:created xsi:type="dcterms:W3CDTF">1995-06-02T22:19:30Z</dcterms:created>
  <dcterms:modified xsi:type="dcterms:W3CDTF">2015-09-29T17:09:13Z</dcterms:modified>
</cp:coreProperties>
</file>