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19"/>
  </p:notesMasterIdLst>
  <p:handoutMasterIdLst>
    <p:handoutMasterId r:id="rId20"/>
  </p:handoutMasterIdLst>
  <p:sldIdLst>
    <p:sldId id="297" r:id="rId2"/>
    <p:sldId id="368" r:id="rId3"/>
    <p:sldId id="378" r:id="rId4"/>
    <p:sldId id="379" r:id="rId5"/>
    <p:sldId id="380" r:id="rId6"/>
    <p:sldId id="384" r:id="rId7"/>
    <p:sldId id="382" r:id="rId8"/>
    <p:sldId id="385" r:id="rId9"/>
    <p:sldId id="383" r:id="rId10"/>
    <p:sldId id="386" r:id="rId11"/>
    <p:sldId id="369" r:id="rId12"/>
    <p:sldId id="370" r:id="rId13"/>
    <p:sldId id="371" r:id="rId14"/>
    <p:sldId id="375" r:id="rId15"/>
    <p:sldId id="376" r:id="rId16"/>
    <p:sldId id="377" r:id="rId17"/>
    <p:sldId id="367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7097" autoAdjust="0"/>
  </p:normalViewPr>
  <p:slideViewPr>
    <p:cSldViewPr>
      <p:cViewPr varScale="1">
        <p:scale>
          <a:sx n="65" d="100"/>
          <a:sy n="65" d="100"/>
        </p:scale>
        <p:origin x="7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2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47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30F943B-00D6-4CA5-BA2A-A69F956633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4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121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699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9645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8999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670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8651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2959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4799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8018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5132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699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4789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2744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/>
              <a:t>Use</a:t>
            </a:r>
            <a:r>
              <a:rPr lang="en-US" baseline="0" dirty="0" smtClean="0"/>
              <a:t> whatever specific version notation is required by your organization.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2661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/>
              <a:t>Typing /** followed by return in NetBeans will get you</a:t>
            </a:r>
            <a:r>
              <a:rPr lang="en-US" baseline="0" dirty="0" smtClean="0"/>
              <a:t> a Javadoc comment with some tags already in place.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558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1754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0887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6782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5354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2001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4887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887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D10CB38-FAB5-47A5-A0A2-99F0E1A99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0628B-EF13-4ACA-84AD-99F321698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B28DB-965D-43B5-850A-26CA00E95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32465-5BE7-436F-8450-1F72EE9445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2F5F3-FED0-4106-87E5-AB0A120C6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DAD06-3B2B-4B34-950F-4B3121DE8B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7C49D-D9CC-4579-B2A0-FB07D0244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2B47E-0284-4E54-A54A-9A2D6AD329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83FB5-9EB7-497F-928F-536AAC20F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7FCE5-93CE-4E29-9322-80E424C526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C9059-22EE-4336-B0C8-28FE533BDD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47843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4784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4784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4784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47848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478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19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78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5478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B41C613A-0739-4C13-A483-D56CE47B0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609600"/>
            <a:ext cx="6477000" cy="1524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mtClean="0"/>
              <a:t>Annotations in Java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200400"/>
            <a:ext cx="6400800" cy="1752600"/>
          </a:xfrm>
        </p:spPr>
        <p:txBody>
          <a:bodyPr lIns="92075" tIns="46038" rIns="92075" bIns="46038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Required Javadoc Comments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</a:t>
            </a:r>
            <a:r>
              <a:rPr lang="en-US" dirty="0" smtClean="0"/>
              <a:t>n this class you are required to use</a:t>
            </a:r>
          </a:p>
          <a:p>
            <a:pPr lvl="1" eaLnBrk="1" hangingPunct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@author</a:t>
            </a:r>
            <a:r>
              <a:rPr lang="en-US" dirty="0" smtClean="0"/>
              <a:t> at the beginning of each program file you write.</a:t>
            </a:r>
          </a:p>
          <a:p>
            <a:pPr lvl="1" eaLnBrk="1" hangingPunct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for each parameter appearing in each method and constructor.</a:t>
            </a:r>
          </a:p>
          <a:p>
            <a:pPr lvl="1" eaLnBrk="1" hangingPunct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@return </a:t>
            </a:r>
            <a:r>
              <a:rPr lang="en-US" dirty="0" smtClean="0"/>
              <a:t>for methods that have a return value.</a:t>
            </a:r>
          </a:p>
          <a:p>
            <a:pPr eaLnBrk="1" hangingPunct="1"/>
            <a:r>
              <a:rPr lang="en-US" dirty="0"/>
              <a:t>E</a:t>
            </a:r>
            <a:r>
              <a:rPr lang="en-US" dirty="0" smtClean="0"/>
              <a:t>ach Javadoc comment </a:t>
            </a:r>
            <a:r>
              <a:rPr lang="en-US" i="1" dirty="0" smtClean="0"/>
              <a:t>must </a:t>
            </a:r>
            <a:r>
              <a:rPr lang="en-US" dirty="0" smtClean="0"/>
              <a:t>begin with a brief description of the class or method.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67F52F-FCB6-48AE-977F-F24464D7FA80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55725-77E6-4793-85E1-8CF0195F33C6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0"/>
            <a:ext cx="8021638" cy="1143000"/>
          </a:xfrm>
        </p:spPr>
        <p:txBody>
          <a:bodyPr/>
          <a:lstStyle/>
          <a:p>
            <a:pPr eaLnBrk="1" hangingPunct="1"/>
            <a:r>
              <a:rPr lang="en-US" smtClean="0"/>
              <a:t>General-Purpose Annotations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</a:t>
            </a:r>
            <a:r>
              <a:rPr lang="en-US" dirty="0" smtClean="0"/>
              <a:t>he general-purpose annotations introduced in J2SE 5.0 are </a:t>
            </a:r>
            <a:r>
              <a:rPr lang="en-US" i="1" dirty="0" smtClean="0"/>
              <a:t>not</a:t>
            </a:r>
            <a:r>
              <a:rPr lang="en-US" dirty="0" smtClean="0"/>
              <a:t> comments – they are part of the program code.</a:t>
            </a:r>
          </a:p>
          <a:p>
            <a:pPr lvl="1" eaLnBrk="1" hangingPunct="1"/>
            <a:r>
              <a:rPr lang="en-US" dirty="0"/>
              <a:t>A</a:t>
            </a:r>
            <a:r>
              <a:rPr lang="en-US" dirty="0" smtClean="0"/>
              <a:t>nnotations do not directly affect program semantics.</a:t>
            </a:r>
          </a:p>
          <a:p>
            <a:pPr lvl="1" eaLnBrk="1" hangingPunct="1"/>
            <a:r>
              <a:rPr lang="en-US" dirty="0"/>
              <a:t>H</a:t>
            </a:r>
            <a:r>
              <a:rPr lang="en-US" dirty="0" smtClean="0"/>
              <a:t>owever, they do affect how tools and libraries interact with the program, so they have an indirect effect on program semantics.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32177C-D1BA-4E7C-8FB4-DD905A5C001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0"/>
            <a:ext cx="8021638" cy="1143000"/>
          </a:xfrm>
        </p:spPr>
        <p:txBody>
          <a:bodyPr/>
          <a:lstStyle/>
          <a:p>
            <a:pPr eaLnBrk="1" hangingPunct="1"/>
            <a:r>
              <a:rPr lang="en-US" smtClean="0"/>
              <a:t>Using Annotations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</a:t>
            </a:r>
            <a:r>
              <a:rPr lang="en-US" dirty="0" smtClean="0"/>
              <a:t>n annotation is like a modifier (such as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 smtClean="0"/>
              <a:t>, for example.)</a:t>
            </a:r>
          </a:p>
          <a:p>
            <a:pPr eaLnBrk="1" hangingPunct="1"/>
            <a:r>
              <a:rPr lang="en-US" dirty="0"/>
              <a:t>B</a:t>
            </a:r>
            <a:r>
              <a:rPr lang="en-US" dirty="0" smtClean="0"/>
              <a:t>y convention it is listed as the first modifier and is on a separate line.</a:t>
            </a:r>
          </a:p>
          <a:p>
            <a:pPr eaLnBrk="1" hangingPunct="1"/>
            <a:r>
              <a:rPr lang="en-US" dirty="0"/>
              <a:t>A</a:t>
            </a:r>
            <a:r>
              <a:rPr lang="en-US" dirty="0" smtClean="0"/>
              <a:t>nnotations are preceded by an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/>
              <a:t>-sign.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CFB865-E0BB-4B4E-B56F-7F53BCB5EBF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0"/>
            <a:ext cx="8021638" cy="1143000"/>
          </a:xfrm>
        </p:spPr>
        <p:txBody>
          <a:bodyPr/>
          <a:lstStyle/>
          <a:p>
            <a:pPr eaLnBrk="1" hangingPunct="1"/>
            <a:r>
              <a:rPr lang="en-US" smtClean="0"/>
              <a:t>The Override Annotation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J2SE 5.0 has several built-in annotations.</a:t>
            </a:r>
          </a:p>
          <a:p>
            <a:pPr eaLnBrk="1" hangingPunct="1"/>
            <a:r>
              <a:rPr lang="en-US" dirty="0"/>
              <a:t>W</a:t>
            </a:r>
            <a:r>
              <a:rPr lang="en-US" dirty="0" smtClean="0"/>
              <a:t>e will look at an example of the </a:t>
            </a:r>
            <a:r>
              <a:rPr lang="en-US" b="1" dirty="0" smtClean="0">
                <a:latin typeface="Courier New" pitchFamily="49" charset="0"/>
              </a:rPr>
              <a:t>Override</a:t>
            </a:r>
            <a:r>
              <a:rPr lang="en-US" dirty="0" smtClean="0"/>
              <a:t> annotation in </a:t>
            </a:r>
            <a:r>
              <a:rPr lang="en-US" dirty="0" err="1" smtClean="0"/>
              <a:t>java.lang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</a:rPr>
              <a:t>Override</a:t>
            </a:r>
            <a:r>
              <a:rPr lang="en-US" dirty="0" smtClean="0"/>
              <a:t> annotation is used as a method modifier to indicate that the method is supposed to override a method from the superclass.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5C343-DA3D-495B-9F50-C325D99A02E4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– Override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class </a:t>
            </a:r>
            <a:r>
              <a:rPr lang="en-US" sz="2400" b="1" dirty="0" err="1" smtClean="0">
                <a:latin typeface="Courier New" pitchFamily="49" charset="0"/>
              </a:rPr>
              <a:t>MyClass</a:t>
            </a: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@Override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public String </a:t>
            </a:r>
            <a:r>
              <a:rPr lang="en-US" sz="2400" b="1" dirty="0" err="1" smtClean="0">
                <a:latin typeface="Courier New" pitchFamily="49" charset="0"/>
              </a:rPr>
              <a:t>toString</a:t>
            </a:r>
            <a:r>
              <a:rPr lang="en-US" sz="2400" b="1" dirty="0" smtClean="0">
                <a:latin typeface="Courier New" pitchFamily="49" charset="0"/>
              </a:rPr>
              <a:t>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	return 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6390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0" y="2057400"/>
            <a:ext cx="4953000" cy="83099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method overrides the </a:t>
            </a:r>
            <a:r>
              <a:rPr lang="en-US" b="1" dirty="0" err="1">
                <a:latin typeface="Courier New" pitchFamily="49" charset="0"/>
              </a:rPr>
              <a:t>toString</a:t>
            </a:r>
            <a:r>
              <a:rPr lang="en-US" dirty="0"/>
              <a:t> method in the </a:t>
            </a:r>
            <a:r>
              <a:rPr lang="en-US" b="1" dirty="0">
                <a:latin typeface="Courier New" pitchFamily="49" charset="0"/>
              </a:rPr>
              <a:t>Object</a:t>
            </a:r>
            <a:r>
              <a:rPr lang="en-US" dirty="0"/>
              <a:t> </a:t>
            </a:r>
            <a:r>
              <a:rPr lang="en-US" dirty="0" smtClean="0"/>
              <a:t>class.</a:t>
            </a:r>
            <a:endParaRPr lang="en-US" dirty="0"/>
          </a:p>
        </p:txBody>
      </p:sp>
      <p:sp>
        <p:nvSpPr>
          <p:cNvPr id="1639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4343400" y="28956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8CEA92-C43D-49B8-A1AF-D95A30808C3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Use Annotations? (1)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43000" y="1524000"/>
            <a:ext cx="7812088" cy="5029200"/>
          </a:xfrm>
        </p:spPr>
        <p:txBody>
          <a:bodyPr/>
          <a:lstStyle/>
          <a:p>
            <a:pPr eaLnBrk="1" hangingPunct="1"/>
            <a:r>
              <a:rPr lang="en-US" dirty="0"/>
              <a:t>I</a:t>
            </a:r>
            <a:r>
              <a:rPr lang="en-US" dirty="0" smtClean="0"/>
              <a:t>n the above example, if the header had been written as </a:t>
            </a:r>
          </a:p>
          <a:p>
            <a:pPr marL="0" indent="0" eaLnBrk="1" hangingPunct="1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@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Override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sz="2800" b="1" dirty="0" smtClean="0">
                <a:latin typeface="Courier New" pitchFamily="49" charset="0"/>
              </a:rPr>
              <a:t>public String </a:t>
            </a:r>
            <a:r>
              <a:rPr lang="en-US" sz="2800" b="1" dirty="0" err="1" smtClean="0">
                <a:latin typeface="Courier New" pitchFamily="49" charset="0"/>
              </a:rPr>
              <a:t>toString</a:t>
            </a:r>
            <a:r>
              <a:rPr lang="en-US" sz="2800" b="1" dirty="0" smtClean="0">
                <a:latin typeface="Courier New" pitchFamily="49" charset="0"/>
              </a:rPr>
              <a:t> (</a:t>
            </a:r>
            <a:r>
              <a:rPr lang="en-US" sz="2800" b="1" dirty="0" err="1" smtClean="0">
                <a:latin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</a:rPr>
              <a:t> x)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then the compiler would have recognized this as an error –Your annotation says that your </a:t>
            </a:r>
            <a:r>
              <a:rPr lang="en-US" b="1" dirty="0" err="1" smtClean="0">
                <a:latin typeface="Courier New" pitchFamily="49" charset="0"/>
              </a:rPr>
              <a:t>toString</a:t>
            </a:r>
            <a:r>
              <a:rPr lang="en-US" dirty="0" smtClean="0"/>
              <a:t> method is supposed to override the </a:t>
            </a:r>
            <a:r>
              <a:rPr lang="en-US" b="1" dirty="0" smtClean="0">
                <a:latin typeface="Courier New" pitchFamily="49" charset="0"/>
              </a:rPr>
              <a:t>Object</a:t>
            </a:r>
            <a:r>
              <a:rPr lang="en-US" dirty="0" smtClean="0"/>
              <a:t> class </a:t>
            </a:r>
            <a:r>
              <a:rPr lang="en-US" b="1" dirty="0" err="1" smtClean="0">
                <a:latin typeface="Courier New" pitchFamily="49" charset="0"/>
              </a:rPr>
              <a:t>toString</a:t>
            </a:r>
            <a:r>
              <a:rPr lang="en-US" dirty="0" smtClean="0"/>
              <a:t> method, but the method signature is incorrect.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01CB1-CF46-467B-8852-56F602B9DC0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Use Annotations? (2)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</a:t>
            </a:r>
            <a:r>
              <a:rPr lang="en-US" dirty="0" smtClean="0"/>
              <a:t>s mentioned previously, annotations can also affect how tools and libraries interact with a program.</a:t>
            </a:r>
          </a:p>
          <a:p>
            <a:pPr eaLnBrk="1" hangingPunct="1"/>
            <a:r>
              <a:rPr lang="en-US" dirty="0"/>
              <a:t>Y</a:t>
            </a:r>
            <a:r>
              <a:rPr lang="en-US" dirty="0" smtClean="0"/>
              <a:t>ou will see more examples of this type in other courses in the computer science curriculum.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609600"/>
            <a:ext cx="6477000" cy="1524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mtClean="0"/>
              <a:t>Annotations in Java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200400"/>
            <a:ext cx="6400800" cy="1752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4EAE8-7BEB-41A9-B37E-3F50C895928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0"/>
            <a:ext cx="8021638" cy="1143000"/>
          </a:xfrm>
        </p:spPr>
        <p:txBody>
          <a:bodyPr/>
          <a:lstStyle/>
          <a:p>
            <a:pPr eaLnBrk="1" hangingPunct="1"/>
            <a:r>
              <a:rPr lang="en-US" smtClean="0"/>
              <a:t>Annotations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J2SE 5.0 introduced general purpose </a:t>
            </a:r>
            <a:r>
              <a:rPr lang="en-US" i="1" dirty="0" smtClean="0"/>
              <a:t>annotations</a:t>
            </a:r>
            <a:r>
              <a:rPr lang="en-US" dirty="0" smtClean="0"/>
              <a:t> that can be used to provide </a:t>
            </a:r>
            <a:r>
              <a:rPr lang="en-US" i="1" dirty="0" smtClean="0"/>
              <a:t>metadata</a:t>
            </a:r>
            <a:r>
              <a:rPr lang="en-US" dirty="0" smtClean="0"/>
              <a:t> (data about the data).</a:t>
            </a:r>
          </a:p>
          <a:p>
            <a:pPr eaLnBrk="1" hangingPunct="1"/>
            <a:r>
              <a:rPr lang="en-US" dirty="0" smtClean="0"/>
              <a:t> Javadoc comments are an example of annotations; the new general-purpose annotations complement Javadoc tags.</a:t>
            </a:r>
          </a:p>
          <a:p>
            <a:pPr eaLnBrk="1" hangingPunct="1"/>
            <a:r>
              <a:rPr lang="en-US" dirty="0"/>
              <a:t>B</a:t>
            </a:r>
            <a:r>
              <a:rPr lang="en-US" dirty="0" smtClean="0"/>
              <a:t>efore discussing general purpose annotations, we will look at a few Javadoc tags.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Javadoc Tags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@author</a:t>
            </a:r>
            <a:r>
              <a:rPr lang="en-US" dirty="0" smtClean="0"/>
              <a:t> tag is used in a comment at the beginning of your program to identify who wrote the program.</a:t>
            </a:r>
          </a:p>
          <a:p>
            <a:pPr eaLnBrk="1" hangingPunct="1"/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@version</a:t>
            </a:r>
            <a:r>
              <a:rPr lang="en-US" dirty="0" smtClean="0"/>
              <a:t> tag can be included with the date the program was written or submitted.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35B4C-A389-4F93-A2B9-6D1A8D51E49C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</a:t>
            </a:r>
            <a:r>
              <a:rPr lang="en-US" dirty="0" smtClean="0"/>
              <a:t>xample of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@author</a:t>
            </a:r>
            <a:r>
              <a:rPr lang="en-US" dirty="0" smtClean="0"/>
              <a:t> 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@version</a:t>
            </a:r>
            <a:r>
              <a:rPr lang="en-US" dirty="0" smtClean="0"/>
              <a:t> </a:t>
            </a:r>
            <a:r>
              <a:rPr lang="en-US" dirty="0" err="1" smtClean="0"/>
              <a:t>Javadocs</a:t>
            </a:r>
            <a:r>
              <a:rPr lang="en-US" dirty="0" smtClean="0"/>
              <a:t>:</a:t>
            </a:r>
          </a:p>
          <a:p>
            <a:pPr indent="3175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/**</a:t>
            </a:r>
          </a:p>
          <a:p>
            <a:pPr indent="3175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 @author Juanita Martinez</a:t>
            </a:r>
          </a:p>
          <a:p>
            <a:pPr indent="3175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 @version March 21, 2008</a:t>
            </a:r>
          </a:p>
          <a:p>
            <a:pPr indent="3175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3EFA23-27DD-42FE-A688-04F16342B788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00" y="2667000"/>
            <a:ext cx="4572000" cy="46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/>
              <a:t>Javadoc</a:t>
            </a:r>
            <a:r>
              <a:rPr lang="en-US" dirty="0"/>
              <a:t> comments begin with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/**</a:t>
            </a:r>
          </a:p>
        </p:txBody>
      </p:sp>
      <p:cxnSp>
        <p:nvCxnSpPr>
          <p:cNvPr id="6151" name="Straight Arrow Connector 7"/>
          <p:cNvCxnSpPr>
            <a:cxnSpLocks noChangeShapeType="1"/>
            <a:stCxn id="6" idx="1"/>
          </p:cNvCxnSpPr>
          <p:nvPr/>
        </p:nvCxnSpPr>
        <p:spPr bwMode="auto">
          <a:xfrm rot="10800000">
            <a:off x="2438400" y="28956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2971800" y="4343400"/>
            <a:ext cx="4572000" cy="46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/>
              <a:t>Javadoc</a:t>
            </a:r>
            <a:r>
              <a:rPr lang="en-US" dirty="0"/>
              <a:t> comments end with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  <p:cxnSp>
        <p:nvCxnSpPr>
          <p:cNvPr id="6153" name="Straight Arrow Connector 9"/>
          <p:cNvCxnSpPr>
            <a:cxnSpLocks noChangeShapeType="1"/>
            <a:stCxn id="9" idx="1"/>
          </p:cNvCxnSpPr>
          <p:nvPr/>
        </p:nvCxnSpPr>
        <p:spPr bwMode="auto">
          <a:xfrm rot="10800000">
            <a:off x="2514600" y="45720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  <a:cs typeface="Courier New" pitchFamily="49" charset="0"/>
              </a:rPr>
              <a:t>@param</a:t>
            </a:r>
            <a:r>
              <a:rPr lang="en-US" smtClean="0"/>
              <a:t> Tag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 smtClean="0"/>
              <a:t> tag is used to identify parameters in a method header.</a:t>
            </a:r>
          </a:p>
          <a:p>
            <a:pPr eaLnBrk="1" hangingPunct="1"/>
            <a:r>
              <a:rPr lang="en-US" dirty="0" smtClean="0"/>
              <a:t>The next slide shows a method with one parameter, with the appropriate Javadoc comment.</a:t>
            </a:r>
          </a:p>
          <a:p>
            <a:pPr eaLnBrk="1" hangingPunct="1"/>
            <a:r>
              <a:rPr lang="en-US" dirty="0" smtClean="0"/>
              <a:t>The Javadoc comment for a method should begin with a brief description of the method, followed by any required tags.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9E50E-5B47-441E-8339-87AC2942860D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/**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	 * Sets the age of the student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	 * @param age Sets the age of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	 * the student to this value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	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  public void setAge(int age)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	  this.age = age;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62A98-2192-43F2-808E-0C1F3CFF9086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33600" y="5791200"/>
            <a:ext cx="67056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name of the parameter follows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/>
              <a:t> </a:t>
            </a:r>
            <a:r>
              <a:rPr lang="en-US" dirty="0" smtClean="0"/>
              <a:t>tag.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199" name="Straight Arrow Connector 8"/>
          <p:cNvCxnSpPr>
            <a:cxnSpLocks noChangeShapeType="1"/>
          </p:cNvCxnSpPr>
          <p:nvPr/>
        </p:nvCxnSpPr>
        <p:spPr bwMode="auto">
          <a:xfrm rot="16200000" flipV="1">
            <a:off x="3162300" y="3924300"/>
            <a:ext cx="27432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8200" name="Straight Arrow Connector 10"/>
          <p:cNvCxnSpPr>
            <a:cxnSpLocks noChangeShapeType="1"/>
          </p:cNvCxnSpPr>
          <p:nvPr/>
        </p:nvCxnSpPr>
        <p:spPr bwMode="auto">
          <a:xfrm flipV="1">
            <a:off x="5334000" y="4572000"/>
            <a:ext cx="1447800" cy="1219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3" name="TextBox 12"/>
          <p:cNvSpPr txBox="1"/>
          <p:nvPr/>
        </p:nvSpPr>
        <p:spPr>
          <a:xfrm>
            <a:off x="2133600" y="1143000"/>
            <a:ext cx="5486400" cy="46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Don’t forget the description of the method!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202" name="Straight Arrow Connector 14"/>
          <p:cNvCxnSpPr>
            <a:cxnSpLocks noChangeShapeType="1"/>
            <a:stCxn id="13" idx="2"/>
          </p:cNvCxnSpPr>
          <p:nvPr/>
        </p:nvCxnSpPr>
        <p:spPr bwMode="auto">
          <a:xfrm rot="5400000">
            <a:off x="4613275" y="1868488"/>
            <a:ext cx="5286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</a:t>
            </a:r>
            <a:r>
              <a:rPr lang="en-US" dirty="0" smtClean="0"/>
              <a:t>f a method has multiple parameters, multiple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 smtClean="0"/>
              <a:t> tags will be used.</a:t>
            </a:r>
          </a:p>
          <a:p>
            <a:pPr indent="3175" eaLnBrk="1" hangingPunct="1"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/**</a:t>
            </a:r>
          </a:p>
          <a:p>
            <a:pPr indent="3175" eaLnBrk="1" hangingPunct="1"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description of method</a:t>
            </a:r>
          </a:p>
          <a:p>
            <a:pPr indent="3175" eaLnBrk="1" hangingPunct="1">
              <a:buFont typeface="Wingdings" pitchFamily="2" charset="2"/>
              <a:buNone/>
              <a:defRPr/>
            </a:pP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 * @</a:t>
            </a:r>
            <a:r>
              <a:rPr lang="en-US" sz="2800" b="1" i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 param1 …</a:t>
            </a:r>
          </a:p>
          <a:p>
            <a:pPr indent="3175" eaLnBrk="1" hangingPunct="1">
              <a:buFont typeface="Wingdings" pitchFamily="2" charset="2"/>
              <a:buNone/>
              <a:defRPr/>
            </a:pP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 * @</a:t>
            </a:r>
            <a:r>
              <a:rPr lang="en-US" sz="2800" b="1" i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 param2 …</a:t>
            </a:r>
          </a:p>
          <a:p>
            <a:pPr indent="3175" eaLnBrk="1" hangingPunct="1">
              <a:buFont typeface="Wingdings" pitchFamily="2" charset="2"/>
              <a:buNone/>
              <a:defRPr/>
            </a:pP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pPr indent="3175" eaLnBrk="1" hangingPunct="1">
              <a:buFont typeface="Wingdings" pitchFamily="2" charset="2"/>
              <a:buNone/>
              <a:defRPr/>
            </a:pP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 */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88084F-D46B-4BB4-A3BC-72F289AA8FB7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  <a:cs typeface="Courier New" pitchFamily="49" charset="0"/>
              </a:rPr>
              <a:t>@return</a:t>
            </a:r>
            <a:r>
              <a:rPr lang="en-US" smtClean="0"/>
              <a:t> Tag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@return</a:t>
            </a:r>
            <a:r>
              <a:rPr lang="en-US" dirty="0" smtClean="0"/>
              <a:t> tag is used to describe the value returned by a method.</a:t>
            </a:r>
          </a:p>
          <a:p>
            <a:pPr eaLnBrk="1" hangingPunct="1"/>
            <a:r>
              <a:rPr lang="en-US" dirty="0"/>
              <a:t>T</a:t>
            </a:r>
            <a:r>
              <a:rPr lang="en-US" dirty="0" smtClean="0"/>
              <a:t>he next slide shows a method with a return value, with the appropriate Javadoc comment.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EAED8E-D5E5-4818-84E4-66F72B5E1A18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/**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 * Returns the age of the student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 * @return The age of the student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getAge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 return age;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EFED81-7F2B-480D-A836-27D4BFE20FFE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Designs\courseSlidesMM.pot</Template>
  <TotalTime>3934</TotalTime>
  <Words>661</Words>
  <Application>Microsoft Office PowerPoint</Application>
  <PresentationFormat>On-screen Show (4:3)</PresentationFormat>
  <Paragraphs>123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Courier New</vt:lpstr>
      <vt:lpstr>Tahoma</vt:lpstr>
      <vt:lpstr>Times New Roman</vt:lpstr>
      <vt:lpstr>Wingdings</vt:lpstr>
      <vt:lpstr>courseSlidesMM</vt:lpstr>
      <vt:lpstr>Annotations in Java</vt:lpstr>
      <vt:lpstr>Annotations</vt:lpstr>
      <vt:lpstr>Javadoc Tags</vt:lpstr>
      <vt:lpstr>Example</vt:lpstr>
      <vt:lpstr>@param Tag</vt:lpstr>
      <vt:lpstr>Example</vt:lpstr>
      <vt:lpstr>Multiple Parameters</vt:lpstr>
      <vt:lpstr>@return Tag</vt:lpstr>
      <vt:lpstr>Example</vt:lpstr>
      <vt:lpstr>Required Javadoc Comments</vt:lpstr>
      <vt:lpstr>General-Purpose Annotations</vt:lpstr>
      <vt:lpstr>Using Annotations</vt:lpstr>
      <vt:lpstr>The Override Annotation</vt:lpstr>
      <vt:lpstr>Example – Override</vt:lpstr>
      <vt:lpstr>Why Use Annotations? (1)</vt:lpstr>
      <vt:lpstr>Why Use Annotations? (2)</vt:lpstr>
      <vt:lpstr>Annotations in Java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Services</dc:title>
  <dc:creator>Merry McDonald</dc:creator>
  <cp:lastModifiedBy>Hoot,Charles</cp:lastModifiedBy>
  <cp:revision>234</cp:revision>
  <cp:lastPrinted>2000-02-11T17:05:28Z</cp:lastPrinted>
  <dcterms:created xsi:type="dcterms:W3CDTF">1997-01-23T02:39:06Z</dcterms:created>
  <dcterms:modified xsi:type="dcterms:W3CDTF">2016-02-08T20:54:31Z</dcterms:modified>
</cp:coreProperties>
</file>