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3.bin" ContentType="application/vnd.openxmlformats-officedocument.oleObject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4.bin" ContentType="application/vnd.openxmlformats-officedocument.oleObject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1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3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5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6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9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0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1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22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3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2" r:id="rId3"/>
    <p:sldId id="273" r:id="rId4"/>
    <p:sldId id="294" r:id="rId5"/>
    <p:sldId id="295" r:id="rId6"/>
    <p:sldId id="296" r:id="rId7"/>
    <p:sldId id="302" r:id="rId8"/>
    <p:sldId id="304" r:id="rId9"/>
    <p:sldId id="309" r:id="rId10"/>
    <p:sldId id="310" r:id="rId11"/>
    <p:sldId id="297" r:id="rId12"/>
    <p:sldId id="324" r:id="rId13"/>
    <p:sldId id="277" r:id="rId14"/>
    <p:sldId id="290" r:id="rId15"/>
    <p:sldId id="329" r:id="rId16"/>
    <p:sldId id="291" r:id="rId17"/>
    <p:sldId id="299" r:id="rId18"/>
    <p:sldId id="300" r:id="rId19"/>
    <p:sldId id="301" r:id="rId20"/>
    <p:sldId id="311" r:id="rId21"/>
    <p:sldId id="328" r:id="rId22"/>
    <p:sldId id="326" r:id="rId23"/>
    <p:sldId id="327" r:id="rId24"/>
    <p:sldId id="331" r:id="rId25"/>
    <p:sldId id="318" r:id="rId26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>
      <p:cViewPr varScale="1">
        <p:scale>
          <a:sx n="117" d="100"/>
          <a:sy n="117" d="100"/>
        </p:scale>
        <p:origin x="-1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8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tags" Target="tags/tag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5E43DD5-9C30-4FB1-BEC0-9271CBAD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280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tags" Target="../tags/tag25.xml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tags" Target="../tags/tag27.xml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tags" Target="../tags/tag13.xml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tags" Target="../tags/tag15.xml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34938" y="1600200"/>
            <a:ext cx="9009062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987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87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9E19FD0-9DBA-4427-9AE1-C14F0DCF07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A4773-C0B5-4DE8-9BF2-CCAF42604F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2463" y="0"/>
            <a:ext cx="1952625" cy="6132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0"/>
            <a:ext cx="5707063" cy="6132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12FF-79BB-4848-828C-F5692FC86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B6CF6-DA14-46AF-8EBB-14DFD47970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793038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1524000"/>
            <a:ext cx="3810000" cy="2227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3903663"/>
            <a:ext cx="3810000" cy="2228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00DBE-4ED4-4166-B612-8CC2F5432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C768F-F860-49C5-A282-5A4EC1E062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C9913-CF50-423B-B39A-6B90A666C5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D6D20-A11B-4ECB-9C9E-68C2D3F668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A8DC7-52D8-4B98-9483-FF0C5C7C4C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19691-B305-45F7-9D51-03B68F0017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C6874-6410-411A-9190-E5501C329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8174F-B519-4273-8F78-FB7C6A7EBD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97BC4-4EF0-4D91-80D6-DE0403FF9E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tags" Target="../tags/tag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ChangeArrowheads="1"/>
          </p:cNvSpPr>
          <p:nvPr/>
        </p:nvSpPr>
        <p:spPr bwMode="ltGray">
          <a:xfrm>
            <a:off x="381000" y="1066800"/>
            <a:ext cx="43815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699" name="Rectangle 3"/>
          <p:cNvSpPr>
            <a:spLocks noChangeArrowheads="1"/>
          </p:cNvSpPr>
          <p:nvPr/>
        </p:nvSpPr>
        <p:spPr bwMode="ltGray">
          <a:xfrm>
            <a:off x="762000" y="10668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97704" name="Rectangle 8"/>
          <p:cNvSpPr>
            <a:spLocks noChangeArrowheads="1"/>
          </p:cNvSpPr>
          <p:nvPr/>
        </p:nvSpPr>
        <p:spPr bwMode="gray">
          <a:xfrm>
            <a:off x="4572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dirty="0">
              <a:latin typeface="Tahoma" pitchFamily="34" charset="0"/>
            </a:endParaRPr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24000"/>
            <a:ext cx="77724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97707" name="Rectangle 11"/>
          <p:cNvSpPr>
            <a:spLocks noGrp="1" noChangeArrowheads="1"/>
          </p:cNvSpPr>
          <p:nvPr>
            <p:ph type="dt" sz="half" idx="2"/>
            <p:custDataLst>
              <p:tags r:id="rId15"/>
            </p:custDataLst>
          </p:nvPr>
        </p:nvSpPr>
        <p:spPr bwMode="auto">
          <a:xfrm>
            <a:off x="388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97708" name="Rectangle 12"/>
          <p:cNvSpPr>
            <a:spLocks noGrp="1" noChangeArrowheads="1"/>
          </p:cNvSpPr>
          <p:nvPr>
            <p:ph type="ftr" sz="quarter" idx="3"/>
            <p:custDataLst>
              <p:tags r:id="rId16"/>
            </p:custDataLst>
          </p:nvPr>
        </p:nvSpPr>
        <p:spPr bwMode="auto">
          <a:xfrm>
            <a:off x="762000" y="63246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977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pPr>
              <a:defRPr/>
            </a:pPr>
            <a:fld id="{1BAAE06C-A97F-4FCA-9232-D35FDDB1AB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.bin"/><Relationship Id="rId12" Type="http://schemas.openxmlformats.org/officeDocument/2006/relationships/image" Target="../media/image4.wmf"/><Relationship Id="rId1" Type="http://schemas.openxmlformats.org/officeDocument/2006/relationships/vmlDrawing" Target="../drawings/vmlDrawing4.vml"/><Relationship Id="rId2" Type="http://schemas.openxmlformats.org/officeDocument/2006/relationships/tags" Target="../tags/tag58.xml"/><Relationship Id="rId3" Type="http://schemas.openxmlformats.org/officeDocument/2006/relationships/tags" Target="../tags/tag59.xml"/><Relationship Id="rId4" Type="http://schemas.openxmlformats.org/officeDocument/2006/relationships/tags" Target="../tags/tag60.xml"/><Relationship Id="rId5" Type="http://schemas.openxmlformats.org/officeDocument/2006/relationships/tags" Target="../tags/tag61.xml"/><Relationship Id="rId6" Type="http://schemas.openxmlformats.org/officeDocument/2006/relationships/tags" Target="../tags/tag62.xml"/><Relationship Id="rId7" Type="http://schemas.openxmlformats.org/officeDocument/2006/relationships/tags" Target="../tags/tag63.xml"/><Relationship Id="rId8" Type="http://schemas.openxmlformats.org/officeDocument/2006/relationships/tags" Target="../tags/tag64.xml"/><Relationship Id="rId9" Type="http://schemas.openxmlformats.org/officeDocument/2006/relationships/slideLayout" Target="../slideLayouts/slideLayout12.xml"/><Relationship Id="rId10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1" Type="http://schemas.openxmlformats.org/officeDocument/2006/relationships/tags" Target="../tags/tag65.xml"/><Relationship Id="rId2" Type="http://schemas.openxmlformats.org/officeDocument/2006/relationships/tags" Target="../tags/tag6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1" Type="http://schemas.openxmlformats.org/officeDocument/2006/relationships/tags" Target="../tags/tag67.xml"/><Relationship Id="rId2" Type="http://schemas.openxmlformats.org/officeDocument/2006/relationships/tags" Target="../tags/tag6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<Relationship Id="rId1" Type="http://schemas.openxmlformats.org/officeDocument/2006/relationships/tags" Target="../tags/tag69.xml"/><Relationship Id="rId2" Type="http://schemas.openxmlformats.org/officeDocument/2006/relationships/tags" Target="../tags/tag7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1" Type="http://schemas.openxmlformats.org/officeDocument/2006/relationships/tags" Target="../tags/tag71.xml"/><Relationship Id="rId2" Type="http://schemas.openxmlformats.org/officeDocument/2006/relationships/tags" Target="../tags/tag7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<Relationship Id="rId1" Type="http://schemas.openxmlformats.org/officeDocument/2006/relationships/tags" Target="../tags/tag73.xml"/><Relationship Id="rId2" Type="http://schemas.openxmlformats.org/officeDocument/2006/relationships/tags" Target="../tags/tag7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6.xml"/><Relationship Id="rId1" Type="http://schemas.openxmlformats.org/officeDocument/2006/relationships/tags" Target="../tags/tag75.xml"/><Relationship Id="rId2" Type="http://schemas.openxmlformats.org/officeDocument/2006/relationships/tags" Target="../tags/tag76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17.xml"/><Relationship Id="rId13" Type="http://schemas.openxmlformats.org/officeDocument/2006/relationships/oleObject" Target="../embeddings/oleObject5.bin"/><Relationship Id="rId14" Type="http://schemas.openxmlformats.org/officeDocument/2006/relationships/image" Target="../media/image5.wmf"/><Relationship Id="rId15" Type="http://schemas.openxmlformats.org/officeDocument/2006/relationships/oleObject" Target="../embeddings/oleObject6.bin"/><Relationship Id="rId1" Type="http://schemas.openxmlformats.org/officeDocument/2006/relationships/vmlDrawing" Target="../drawings/vmlDrawing5.vml"/><Relationship Id="rId2" Type="http://schemas.openxmlformats.org/officeDocument/2006/relationships/tags" Target="../tags/tag77.xml"/><Relationship Id="rId3" Type="http://schemas.openxmlformats.org/officeDocument/2006/relationships/tags" Target="../tags/tag78.xml"/><Relationship Id="rId4" Type="http://schemas.openxmlformats.org/officeDocument/2006/relationships/tags" Target="../tags/tag79.xml"/><Relationship Id="rId5" Type="http://schemas.openxmlformats.org/officeDocument/2006/relationships/tags" Target="../tags/tag80.xml"/><Relationship Id="rId6" Type="http://schemas.openxmlformats.org/officeDocument/2006/relationships/tags" Target="../tags/tag81.xml"/><Relationship Id="rId7" Type="http://schemas.openxmlformats.org/officeDocument/2006/relationships/tags" Target="../tags/tag82.xml"/><Relationship Id="rId8" Type="http://schemas.openxmlformats.org/officeDocument/2006/relationships/tags" Target="../tags/tag83.xml"/><Relationship Id="rId9" Type="http://schemas.openxmlformats.org/officeDocument/2006/relationships/tags" Target="../tags/tag84.xml"/><Relationship Id="rId10" Type="http://schemas.openxmlformats.org/officeDocument/2006/relationships/tags" Target="../tags/tag85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18.xml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5.wmf"/><Relationship Id="rId15" Type="http://schemas.openxmlformats.org/officeDocument/2006/relationships/oleObject" Target="../embeddings/oleObject8.bin"/><Relationship Id="rId1" Type="http://schemas.openxmlformats.org/officeDocument/2006/relationships/vmlDrawing" Target="../drawings/vmlDrawing6.vml"/><Relationship Id="rId2" Type="http://schemas.openxmlformats.org/officeDocument/2006/relationships/tags" Target="../tags/tag86.xml"/><Relationship Id="rId3" Type="http://schemas.openxmlformats.org/officeDocument/2006/relationships/tags" Target="../tags/tag87.xml"/><Relationship Id="rId4" Type="http://schemas.openxmlformats.org/officeDocument/2006/relationships/tags" Target="../tags/tag88.xml"/><Relationship Id="rId5" Type="http://schemas.openxmlformats.org/officeDocument/2006/relationships/tags" Target="../tags/tag89.xml"/><Relationship Id="rId6" Type="http://schemas.openxmlformats.org/officeDocument/2006/relationships/tags" Target="../tags/tag90.xml"/><Relationship Id="rId7" Type="http://schemas.openxmlformats.org/officeDocument/2006/relationships/tags" Target="../tags/tag91.xml"/><Relationship Id="rId8" Type="http://schemas.openxmlformats.org/officeDocument/2006/relationships/tags" Target="../tags/tag92.xml"/><Relationship Id="rId9" Type="http://schemas.openxmlformats.org/officeDocument/2006/relationships/tags" Target="../tags/tag93.xml"/><Relationship Id="rId10" Type="http://schemas.openxmlformats.org/officeDocument/2006/relationships/tags" Target="../tags/tag9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9.xml"/><Relationship Id="rId1" Type="http://schemas.openxmlformats.org/officeDocument/2006/relationships/tags" Target="../tags/tag95.xml"/><Relationship Id="rId2" Type="http://schemas.openxmlformats.org/officeDocument/2006/relationships/tags" Target="../tags/tag9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20.xml"/><Relationship Id="rId1" Type="http://schemas.openxmlformats.org/officeDocument/2006/relationships/tags" Target="../tags/tag97.xml"/><Relationship Id="rId2" Type="http://schemas.openxmlformats.org/officeDocument/2006/relationships/tags" Target="../tags/tag9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1.xml"/><Relationship Id="rId1" Type="http://schemas.openxmlformats.org/officeDocument/2006/relationships/tags" Target="../tags/tag99.xml"/><Relationship Id="rId2" Type="http://schemas.openxmlformats.org/officeDocument/2006/relationships/tags" Target="../tags/tag10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2.xml"/><Relationship Id="rId1" Type="http://schemas.openxmlformats.org/officeDocument/2006/relationships/tags" Target="../tags/tag101.xml"/><Relationship Id="rId2" Type="http://schemas.openxmlformats.org/officeDocument/2006/relationships/tags" Target="../tags/tag10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3.xml"/><Relationship Id="rId1" Type="http://schemas.openxmlformats.org/officeDocument/2006/relationships/tags" Target="../tags/tag103.xml"/><Relationship Id="rId2" Type="http://schemas.openxmlformats.org/officeDocument/2006/relationships/tags" Target="../tags/tag10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4.xml"/><Relationship Id="rId1" Type="http://schemas.openxmlformats.org/officeDocument/2006/relationships/tags" Target="../tags/tag105.xml"/><Relationship Id="rId2" Type="http://schemas.openxmlformats.org/officeDocument/2006/relationships/tags" Target="../tags/tag10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4" Type="http://schemas.openxmlformats.org/officeDocument/2006/relationships/tags" Target="../tags/tag34.xml"/><Relationship Id="rId5" Type="http://schemas.openxmlformats.org/officeDocument/2006/relationships/tags" Target="../tags/tag35.xml"/><Relationship Id="rId6" Type="http://schemas.openxmlformats.org/officeDocument/2006/relationships/slideLayout" Target="../slideLayouts/slideLayout12.xml"/><Relationship Id="rId7" Type="http://schemas.openxmlformats.org/officeDocument/2006/relationships/notesSlide" Target="../notesSlides/notesSlide3.xml"/><Relationship Id="rId8" Type="http://schemas.openxmlformats.org/officeDocument/2006/relationships/oleObject" Target="../embeddings/oleObject1.bin"/><Relationship Id="rId9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tags" Target="../tags/tag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4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4" Type="http://schemas.openxmlformats.org/officeDocument/2006/relationships/tags" Target="../tags/tag41.xml"/><Relationship Id="rId5" Type="http://schemas.openxmlformats.org/officeDocument/2006/relationships/tags" Target="../tags/tag42.xml"/><Relationship Id="rId6" Type="http://schemas.openxmlformats.org/officeDocument/2006/relationships/tags" Target="../tags/tag43.xml"/><Relationship Id="rId7" Type="http://schemas.openxmlformats.org/officeDocument/2006/relationships/tags" Target="../tags/tag44.xml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5.xml"/><Relationship Id="rId10" Type="http://schemas.openxmlformats.org/officeDocument/2006/relationships/oleObject" Target="../embeddings/oleObject2.bin"/><Relationship Id="rId11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1" Type="http://schemas.openxmlformats.org/officeDocument/2006/relationships/tags" Target="../tags/tag45.xml"/><Relationship Id="rId2" Type="http://schemas.openxmlformats.org/officeDocument/2006/relationships/tags" Target="../tags/tag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1" Type="http://schemas.openxmlformats.org/officeDocument/2006/relationships/tags" Target="../tags/tag47.xml"/><Relationship Id="rId2" Type="http://schemas.openxmlformats.org/officeDocument/2006/relationships/tags" Target="../tags/tag48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.bin"/><Relationship Id="rId12" Type="http://schemas.openxmlformats.org/officeDocument/2006/relationships/image" Target="../media/image3.wmf"/><Relationship Id="rId1" Type="http://schemas.openxmlformats.org/officeDocument/2006/relationships/vmlDrawing" Target="../drawings/vmlDrawing3.vml"/><Relationship Id="rId2" Type="http://schemas.openxmlformats.org/officeDocument/2006/relationships/tags" Target="../tags/tag49.xml"/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tags" Target="../tags/tag53.xml"/><Relationship Id="rId7" Type="http://schemas.openxmlformats.org/officeDocument/2006/relationships/tags" Target="../tags/tag54.xml"/><Relationship Id="rId8" Type="http://schemas.openxmlformats.org/officeDocument/2006/relationships/tags" Target="../tags/tag55.xml"/><Relationship Id="rId9" Type="http://schemas.openxmlformats.org/officeDocument/2006/relationships/slideLayout" Target="../slideLayouts/slideLayout12.xml"/><Relationship Id="rId10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524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 smtClean="0"/>
              <a:t>Linked Lists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lIns="92075" tIns="46038" rIns="92075" bIns="46038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56D78B-98E6-4172-9E63-4B361D00F07C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Singly and Doubly Linked Lists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1182688" y="1524000"/>
            <a:ext cx="7123112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here is a graphical representation of a singly-linked list and a doubly-linked list</a:t>
            </a:r>
          </a:p>
        </p:txBody>
      </p:sp>
      <p:sp>
        <p:nvSpPr>
          <p:cNvPr id="4103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477000" y="2590800"/>
            <a:ext cx="22860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singly-linked list</a:t>
            </a:r>
          </a:p>
        </p:txBody>
      </p:sp>
      <p:sp>
        <p:nvSpPr>
          <p:cNvPr id="4104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5486400" y="2743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4105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096000" y="4572000"/>
            <a:ext cx="25146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doubly-linked list</a:t>
            </a:r>
          </a:p>
        </p:txBody>
      </p:sp>
      <p:sp>
        <p:nvSpPr>
          <p:cNvPr id="4106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4876800" y="4800600"/>
            <a:ext cx="1193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graphicFrame>
        <p:nvGraphicFramePr>
          <p:cNvPr id="4098" name="Object 10"/>
          <p:cNvGraphicFramePr>
            <a:graphicFrameLocks noGrp="1" noChangeAspect="1"/>
          </p:cNvGraphicFramePr>
          <p:nvPr>
            <p:ph sz="half" idx="2"/>
            <p:custDataLst>
              <p:tags r:id="rId8"/>
            </p:custDataLst>
          </p:nvPr>
        </p:nvGraphicFramePr>
        <p:xfrm>
          <a:off x="533400" y="3657600"/>
          <a:ext cx="739140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SmartDraw" r:id="rId11" imgW="5086800" imgH="1631880" progId="">
                  <p:embed/>
                </p:oleObj>
              </mc:Choice>
              <mc:Fallback>
                <p:oleObj name="SmartDraw" r:id="rId11" imgW="5086800" imgH="163188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657600"/>
                        <a:ext cx="7391400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87CA03-CD90-4AAA-B077-BAB39DD4BBB6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</a:rPr>
              <a:t>LinkedList</a:t>
            </a:r>
            <a:r>
              <a:rPr lang="en-US" dirty="0" smtClean="0"/>
              <a:t> Class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524000"/>
            <a:ext cx="77724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Java provides linked lists with the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</a:rPr>
              <a:t>LinkedList&lt;E&gt;</a:t>
            </a:r>
            <a:r>
              <a:rPr lang="en-US" dirty="0" smtClean="0"/>
              <a:t> class in the </a:t>
            </a:r>
            <a:r>
              <a:rPr lang="en-US" b="1" dirty="0" smtClean="0">
                <a:latin typeface="Courier New" pitchFamily="49" charset="0"/>
              </a:rPr>
              <a:t>java.util</a:t>
            </a:r>
            <a:r>
              <a:rPr lang="en-US" dirty="0" smtClean="0"/>
              <a:t> package </a:t>
            </a:r>
          </a:p>
          <a:p>
            <a:pPr eaLnBrk="1" hangingPunct="1"/>
            <a:r>
              <a:rPr lang="en-US" dirty="0" smtClean="0"/>
              <a:t>this class implements the </a:t>
            </a:r>
            <a:r>
              <a:rPr lang="en-US" b="1" dirty="0" smtClean="0">
                <a:latin typeface="Courier New" pitchFamily="49" charset="0"/>
              </a:rPr>
              <a:t>List&lt;E&gt;</a:t>
            </a:r>
            <a:r>
              <a:rPr lang="en-US" dirty="0" smtClean="0"/>
              <a:t> interface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b="1" dirty="0" smtClean="0">
                <a:latin typeface="Courier New" pitchFamily="49" charset="0"/>
              </a:rPr>
              <a:t>LinkedList</a:t>
            </a:r>
            <a:r>
              <a:rPr lang="en-US" dirty="0" smtClean="0"/>
              <a:t> object can be traversed in both directions, so they behave like doubly-linked lists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A03EE-3256-44E3-8837-BFD866BC1DC9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no-</a:t>
            </a:r>
            <a:r>
              <a:rPr lang="en-US" dirty="0" err="1" smtClean="0"/>
              <a:t>arg</a:t>
            </a:r>
            <a:r>
              <a:rPr lang="en-US" dirty="0" smtClean="0"/>
              <a:t> constructor allows you to create a new </a:t>
            </a:r>
            <a:r>
              <a:rPr lang="en-US" b="1" dirty="0" smtClean="0">
                <a:latin typeface="Courier New" pitchFamily="49" charset="0"/>
              </a:rPr>
              <a:t>LinkedList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    LinkedList&lt;String&gt; list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 smtClean="0">
                <a:latin typeface="Courier New" pitchFamily="49" charset="0"/>
              </a:rPr>
              <a:t>    = new </a:t>
            </a:r>
            <a:r>
              <a:rPr lang="en-US" sz="2800" b="1" dirty="0" err="1" smtClean="0">
                <a:latin typeface="Courier New" pitchFamily="49" charset="0"/>
              </a:rPr>
              <a:t>LinkedList</a:t>
            </a:r>
            <a:r>
              <a:rPr lang="en-US" sz="2800" b="1" dirty="0" smtClean="0">
                <a:latin typeface="Courier New" pitchFamily="49" charset="0"/>
              </a:rPr>
              <a:t>&lt;&gt;();</a:t>
            </a:r>
          </a:p>
          <a:p>
            <a:pPr eaLnBrk="1" hangingPunct="1"/>
            <a:r>
              <a:rPr lang="en-US" dirty="0" smtClean="0"/>
              <a:t>this is what the linked list looks like initially 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list </a:t>
            </a:r>
            <a:r>
              <a:rPr lang="en-US" sz="2400" b="1" dirty="0" smtClean="0">
                <a:latin typeface="Courier New" pitchFamily="49" charset="0"/>
                <a:sym typeface="Wingdings" pitchFamily="2" charset="2"/>
              </a:rPr>
              <a:t> null</a:t>
            </a:r>
            <a:endParaRPr lang="en-US" sz="2400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6F0398-37A2-49CB-A979-AB4292B2CB45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Some</a:t>
            </a:r>
            <a:r>
              <a:rPr lang="en-US" b="1" dirty="0" smtClean="0">
                <a:latin typeface="Courier New" pitchFamily="49" charset="0"/>
              </a:rPr>
              <a:t> LinkedList</a:t>
            </a:r>
            <a:r>
              <a:rPr lang="en-US" dirty="0" smtClean="0"/>
              <a:t> Methods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lvl="1" eaLnBrk="1" hangingPunct="1"/>
            <a:r>
              <a:rPr lang="en-US" b="1" dirty="0" smtClean="0">
                <a:latin typeface="Courier New" pitchFamily="49" charset="0"/>
              </a:rPr>
              <a:t>isEmpty</a:t>
            </a:r>
            <a:endParaRPr lang="en-US" dirty="0" smtClean="0"/>
          </a:p>
          <a:p>
            <a:pPr lvl="1" eaLnBrk="1" hangingPunct="1"/>
            <a:r>
              <a:rPr lang="en-US" b="1" dirty="0" smtClean="0">
                <a:latin typeface="Courier New" pitchFamily="49" charset="0"/>
              </a:rPr>
              <a:t>size</a:t>
            </a:r>
          </a:p>
          <a:p>
            <a:pPr lvl="1" eaLnBrk="1" hangingPunct="1"/>
            <a:r>
              <a:rPr lang="en-US" b="1" dirty="0" smtClean="0">
                <a:latin typeface="Courier New" pitchFamily="49" charset="0"/>
              </a:rPr>
              <a:t>add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latin typeface="Courier New" pitchFamily="49" charset="0"/>
              </a:rPr>
              <a:t>addFirst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latin typeface="Courier New" pitchFamily="49" charset="0"/>
              </a:rPr>
              <a:t>addLast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latin typeface="Courier New" pitchFamily="49" charset="0"/>
              </a:rPr>
              <a:t>getFirst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latin typeface="Courier New" pitchFamily="49" charset="0"/>
              </a:rPr>
              <a:t>getLast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latin typeface="Courier New" pitchFamily="49" charset="0"/>
              </a:rPr>
              <a:t>removeFirst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smtClean="0">
                <a:latin typeface="Courier New" pitchFamily="49" charset="0"/>
              </a:rPr>
              <a:t>removeLast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48334-5F57-4BB1-BC69-213E41F76438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Accessing Middle Elements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914400" y="1447800"/>
            <a:ext cx="8229600" cy="4648200"/>
          </a:xfrm>
        </p:spPr>
        <p:txBody>
          <a:bodyPr/>
          <a:lstStyle/>
          <a:p>
            <a:pPr eaLnBrk="1" hangingPunct="1"/>
            <a:r>
              <a:rPr lang="en-US" dirty="0" smtClean="0"/>
              <a:t>to access middle elements, you must traverse the list</a:t>
            </a:r>
          </a:p>
          <a:p>
            <a:pPr eaLnBrk="1" hangingPunct="1"/>
            <a:r>
              <a:rPr lang="en-US" dirty="0" smtClean="0"/>
              <a:t>Java provides a </a:t>
            </a:r>
            <a:r>
              <a:rPr lang="en-US" b="1" dirty="0" smtClean="0">
                <a:latin typeface="Courier New" pitchFamily="49" charset="0"/>
              </a:rPr>
              <a:t>ListIterator</a:t>
            </a:r>
            <a:r>
              <a:rPr lang="en-US" dirty="0" smtClean="0"/>
              <a:t> object to allow access to a position in a linked list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b="1" dirty="0" smtClean="0">
                <a:latin typeface="Courier New" pitchFamily="49" charset="0"/>
              </a:rPr>
              <a:t>ListIterator</a:t>
            </a:r>
            <a:r>
              <a:rPr lang="en-US" dirty="0" smtClean="0"/>
              <a:t> can iterate in either direction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6586B1-C895-43D3-B62F-FA96636615F5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List Iterators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create a list iterator as follows: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LinkedList&lt;String&gt; list =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	new </a:t>
            </a:r>
            <a:r>
              <a:rPr lang="en-US" sz="2400" b="1" dirty="0" err="1" smtClean="0">
                <a:latin typeface="Courier New" pitchFamily="49" charset="0"/>
              </a:rPr>
              <a:t>LinkedList</a:t>
            </a:r>
            <a:r>
              <a:rPr lang="en-US" sz="2400" b="1" dirty="0" smtClean="0">
                <a:latin typeface="Courier New" pitchFamily="49" charset="0"/>
              </a:rPr>
              <a:t>&lt;&gt;();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// add some elements to the list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	...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ListIterator&lt;String&gt; iterator =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		list.listIterator();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B11F83-2BC0-470A-822B-6E4A2E9048C0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  <p:custDataLst>
              <p:tags r:id="rId1"/>
            </p:custDataLst>
          </p:nvPr>
        </p:nvSpPr>
        <p:spPr>
          <a:xfrm>
            <a:off x="1182688" y="1524000"/>
            <a:ext cx="7624762" cy="4608513"/>
          </a:xfrm>
        </p:spPr>
        <p:txBody>
          <a:bodyPr/>
          <a:lstStyle/>
          <a:p>
            <a:pPr eaLnBrk="1" hangingPunct="1"/>
            <a:r>
              <a:rPr lang="en-US" dirty="0" smtClean="0"/>
              <a:t>think of the list iterator as pointing between two links</a:t>
            </a:r>
          </a:p>
          <a:p>
            <a:pPr eaLnBrk="1" hangingPunct="1"/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</a:rPr>
              <a:t>next</a:t>
            </a:r>
            <a:r>
              <a:rPr lang="en-US" dirty="0" smtClean="0"/>
              <a:t> method and the </a:t>
            </a:r>
            <a:r>
              <a:rPr lang="en-US" b="1" dirty="0" smtClean="0">
                <a:latin typeface="Courier New" pitchFamily="49" charset="0"/>
              </a:rPr>
              <a:t>previous</a:t>
            </a:r>
            <a:r>
              <a:rPr lang="en-US" dirty="0" smtClean="0"/>
              <a:t> method can be used to access the nodes on either side of the list iterator</a:t>
            </a:r>
          </a:p>
          <a:p>
            <a:pPr eaLnBrk="1" hangingPunct="1"/>
            <a:r>
              <a:rPr lang="en-US" dirty="0" smtClean="0"/>
              <a:t>initially, the list iterator’s position is before the first element</a:t>
            </a: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a List Iterator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DDFEB5-1142-4B74-AA98-166D39EDDF46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Traversing A List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1182688" y="1524000"/>
            <a:ext cx="7123112" cy="460851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initial position</a:t>
            </a:r>
            <a:endParaRPr lang="en-US" sz="2800" b="1" dirty="0" smtClean="0"/>
          </a:p>
        </p:txBody>
      </p:sp>
      <p:grpSp>
        <p:nvGrpSpPr>
          <p:cNvPr id="5128" name="Group 14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066800" y="2514600"/>
            <a:ext cx="7467600" cy="1295400"/>
            <a:chOff x="672" y="1584"/>
            <a:chExt cx="4704" cy="816"/>
          </a:xfrm>
        </p:grpSpPr>
        <p:graphicFrame>
          <p:nvGraphicFramePr>
            <p:cNvPr id="5123" name="Object 7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768" y="1584"/>
            <a:ext cx="4608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" name="SmartDraw" r:id="rId13" imgW="5059440" imgH="690120" progId="">
                    <p:embed/>
                  </p:oleObj>
                </mc:Choice>
                <mc:Fallback>
                  <p:oleObj name="SmartDraw" r:id="rId13" imgW="5059440" imgH="69012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584"/>
                          <a:ext cx="4608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2" name="Line 9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672" y="1584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129" name="Rectangle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6800" y="3962400"/>
            <a:ext cx="7848600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3200" dirty="0">
                <a:latin typeface="Tahoma" pitchFamily="34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iterator.next()</a:t>
            </a:r>
            <a:r>
              <a:rPr lang="en-US" sz="2800" dirty="0">
                <a:latin typeface="Tahoma" pitchFamily="34" charset="0"/>
              </a:rPr>
              <a:t>returns </a:t>
            </a:r>
            <a:r>
              <a:rPr lang="en-US" sz="2800" b="1" dirty="0">
                <a:latin typeface="Courier New" pitchFamily="49" charset="0"/>
              </a:rPr>
              <a:t>Audrey</a:t>
            </a:r>
            <a:r>
              <a:rPr lang="en-US" sz="2800" dirty="0">
                <a:latin typeface="Tahoma" pitchFamily="34" charset="0"/>
              </a:rPr>
              <a:t> and advances the iterator</a:t>
            </a:r>
          </a:p>
          <a:p>
            <a:pPr lvl="2" eaLnBrk="1" hangingPunct="1">
              <a:spcBef>
                <a:spcPct val="5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endParaRPr lang="en-US" sz="3200" dirty="0">
              <a:latin typeface="Tahoma" pitchFamily="34" charset="0"/>
            </a:endParaRPr>
          </a:p>
        </p:txBody>
      </p:sp>
      <p:grpSp>
        <p:nvGrpSpPr>
          <p:cNvPr id="5130" name="Group 1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371600" y="5029200"/>
            <a:ext cx="7239000" cy="1295400"/>
            <a:chOff x="816" y="2880"/>
            <a:chExt cx="4560" cy="816"/>
          </a:xfrm>
        </p:grpSpPr>
        <p:graphicFrame>
          <p:nvGraphicFramePr>
            <p:cNvPr id="5122" name="Object 11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816" y="2976"/>
            <a:ext cx="4560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" name="SmartDraw" r:id="rId15" imgW="5059440" imgH="690120" progId="">
                    <p:embed/>
                  </p:oleObj>
                </mc:Choice>
                <mc:Fallback>
                  <p:oleObj name="SmartDraw" r:id="rId15" imgW="5059440" imgH="69012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976"/>
                          <a:ext cx="4560" cy="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" name="Line 13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872" y="2880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9D08C-C8DD-4B32-AA56-5C1A694F7504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Traversing A List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1182688" y="1524000"/>
            <a:ext cx="7427912" cy="4608513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latin typeface="Courier New" pitchFamily="49" charset="0"/>
              </a:rPr>
              <a:t>iterator.next()</a:t>
            </a:r>
            <a:r>
              <a:rPr lang="en-US" sz="2800" dirty="0" smtClean="0"/>
              <a:t>(returns Carmen)</a:t>
            </a:r>
          </a:p>
        </p:txBody>
      </p:sp>
      <p:grpSp>
        <p:nvGrpSpPr>
          <p:cNvPr id="6152" name="Group 11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219200" y="2438400"/>
            <a:ext cx="7315200" cy="1295400"/>
            <a:chOff x="768" y="1536"/>
            <a:chExt cx="4608" cy="816"/>
          </a:xfrm>
        </p:grpSpPr>
        <p:graphicFrame>
          <p:nvGraphicFramePr>
            <p:cNvPr id="6147" name="Object 5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768" y="1584"/>
            <a:ext cx="4608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" name="SmartDraw" r:id="rId13" imgW="5059440" imgH="690120" progId="">
                    <p:embed/>
                  </p:oleObj>
                </mc:Choice>
                <mc:Fallback>
                  <p:oleObj name="SmartDraw" r:id="rId13" imgW="5059440" imgH="69012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584"/>
                          <a:ext cx="4608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Line 6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3024" y="1536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6153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6800" y="3962400"/>
            <a:ext cx="7467600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1" dirty="0">
                <a:latin typeface="Courier New" pitchFamily="49" charset="0"/>
              </a:rPr>
              <a:t>iterator.previous()</a:t>
            </a:r>
            <a:r>
              <a:rPr lang="en-US" sz="2800" dirty="0">
                <a:latin typeface="Tahoma" pitchFamily="34" charset="0"/>
              </a:rPr>
              <a:t>(returns Carmen)</a:t>
            </a:r>
          </a:p>
          <a:p>
            <a:pPr lvl="2" eaLnBrk="1" hangingPunct="1">
              <a:spcBef>
                <a:spcPct val="5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endParaRPr lang="en-US" sz="3200" dirty="0">
              <a:latin typeface="Tahoma" pitchFamily="34" charset="0"/>
            </a:endParaRPr>
          </a:p>
        </p:txBody>
      </p:sp>
      <p:grpSp>
        <p:nvGrpSpPr>
          <p:cNvPr id="6154" name="Group 8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295400" y="4572000"/>
            <a:ext cx="7239000" cy="1295400"/>
            <a:chOff x="816" y="2880"/>
            <a:chExt cx="4560" cy="816"/>
          </a:xfrm>
        </p:grpSpPr>
        <p:graphicFrame>
          <p:nvGraphicFramePr>
            <p:cNvPr id="6146" name="Object 9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816" y="2976"/>
            <a:ext cx="4560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" name="SmartDraw" r:id="rId15" imgW="5059440" imgH="690120" progId="">
                    <p:embed/>
                  </p:oleObj>
                </mc:Choice>
                <mc:Fallback>
                  <p:oleObj name="SmartDraw" r:id="rId15" imgW="5059440" imgH="690120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976"/>
                          <a:ext cx="4560" cy="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5" name="Line 10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872" y="2880"/>
              <a:ext cx="0" cy="816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26B895-3CB5-4A86-A673-13DC616A6D76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 sz="half" idx="1"/>
            <p:custDataLst>
              <p:tags r:id="rId1"/>
            </p:custDataLst>
          </p:nvPr>
        </p:nvSpPr>
        <p:spPr>
          <a:xfrm>
            <a:off x="990600" y="1524000"/>
            <a:ext cx="7816850" cy="4608513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</a:rPr>
              <a:t>next</a:t>
            </a:r>
            <a:r>
              <a:rPr lang="en-US" dirty="0" smtClean="0"/>
              <a:t> returns the next element</a:t>
            </a:r>
          </a:p>
          <a:p>
            <a:pPr eaLnBrk="1" hangingPunct="1"/>
            <a:r>
              <a:rPr lang="en-US" b="1" dirty="0" smtClean="0">
                <a:latin typeface="Courier New" pitchFamily="49" charset="0"/>
              </a:rPr>
              <a:t>previous</a:t>
            </a:r>
            <a:r>
              <a:rPr lang="en-US" dirty="0" smtClean="0"/>
              <a:t> returns the previous element</a:t>
            </a:r>
          </a:p>
          <a:p>
            <a:pPr eaLnBrk="1" hangingPunct="1"/>
            <a:r>
              <a:rPr lang="en-US" b="1" dirty="0" smtClean="0">
                <a:latin typeface="Courier New" pitchFamily="49" charset="0"/>
              </a:rPr>
              <a:t>hasNext</a:t>
            </a:r>
            <a:r>
              <a:rPr lang="en-US" dirty="0" smtClean="0"/>
              <a:t> returns </a:t>
            </a:r>
            <a:r>
              <a:rPr lang="en-US" b="1" dirty="0" smtClean="0">
                <a:latin typeface="Courier New" pitchFamily="49" charset="0"/>
              </a:rPr>
              <a:t>true</a:t>
            </a:r>
            <a:r>
              <a:rPr lang="en-US" dirty="0" smtClean="0"/>
              <a:t> if there is another element in the list in the forward direction</a:t>
            </a:r>
          </a:p>
          <a:p>
            <a:pPr eaLnBrk="1" hangingPunct="1"/>
            <a:r>
              <a:rPr lang="en-US" b="1" dirty="0" smtClean="0">
                <a:latin typeface="Courier New" pitchFamily="49" charset="0"/>
              </a:rPr>
              <a:t>hasPrevious</a:t>
            </a:r>
            <a:r>
              <a:rPr lang="en-US" dirty="0" smtClean="0"/>
              <a:t> returns </a:t>
            </a:r>
            <a:r>
              <a:rPr lang="en-US" b="1" dirty="0" smtClean="0">
                <a:latin typeface="Courier New" pitchFamily="49" charset="0"/>
              </a:rPr>
              <a:t>true</a:t>
            </a:r>
            <a:r>
              <a:rPr lang="en-US" dirty="0" smtClean="0"/>
              <a:t> if there is another element in the list in the reverse direction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</a:rPr>
              <a:t>ListIterator</a:t>
            </a:r>
            <a:r>
              <a:rPr lang="en-US" dirty="0" smtClean="0"/>
              <a:t> Methods</a:t>
            </a: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46C7C-5AE9-4C40-A474-79C2984A70FF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Lists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list is a sequence of objects</a:t>
            </a:r>
          </a:p>
          <a:p>
            <a:pPr eaLnBrk="1" hangingPunct="1"/>
            <a:r>
              <a:rPr lang="en-US" dirty="0" smtClean="0"/>
              <a:t>arrays and </a:t>
            </a:r>
            <a:r>
              <a:rPr lang="en-US" b="1" dirty="0" smtClean="0">
                <a:latin typeface="Courier New" pitchFamily="49" charset="0"/>
              </a:rPr>
              <a:t>ArrayList</a:t>
            </a:r>
            <a:r>
              <a:rPr lang="en-US" dirty="0" smtClean="0"/>
              <a:t>s can be used to store lists of objects</a:t>
            </a:r>
          </a:p>
          <a:p>
            <a:pPr eaLnBrk="1" hangingPunct="1"/>
            <a:r>
              <a:rPr lang="en-US" dirty="0" smtClean="0"/>
              <a:t>another data structure that can be used to store lists is the linked list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0F7CD-7D1C-4C57-8F16-901662BAB4E0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 sz="half" idx="1"/>
            <p:custDataLst>
              <p:tags r:id="rId1"/>
            </p:custDataLst>
          </p:nvPr>
        </p:nvSpPr>
        <p:spPr>
          <a:xfrm>
            <a:off x="990600" y="1524000"/>
            <a:ext cx="7816850" cy="4608513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</a:rPr>
              <a:t>next </a:t>
            </a:r>
            <a:r>
              <a:rPr lang="en-US" dirty="0" smtClean="0"/>
              <a:t>throws a </a:t>
            </a:r>
            <a:r>
              <a:rPr lang="en-US" b="1" dirty="0" smtClean="0">
                <a:latin typeface="Courier New" pitchFamily="49" charset="0"/>
              </a:rPr>
              <a:t>NoSuchElementException</a:t>
            </a:r>
            <a:r>
              <a:rPr lang="en-US" dirty="0" smtClean="0"/>
              <a:t> if past the end of the list</a:t>
            </a:r>
          </a:p>
          <a:p>
            <a:pPr eaLnBrk="1" hangingPunct="1"/>
            <a:r>
              <a:rPr lang="en-US" dirty="0" smtClean="0"/>
              <a:t>always call </a:t>
            </a:r>
            <a:r>
              <a:rPr lang="en-US" b="1" dirty="0" smtClean="0">
                <a:latin typeface="Courier New" pitchFamily="49" charset="0"/>
              </a:rPr>
              <a:t>hasNext</a:t>
            </a:r>
            <a:r>
              <a:rPr lang="en-US" dirty="0" smtClean="0"/>
              <a:t> before calling </a:t>
            </a:r>
            <a:r>
              <a:rPr lang="en-US" b="1" dirty="0" smtClean="0">
                <a:latin typeface="Courier New" pitchFamily="49" charset="0"/>
              </a:rPr>
              <a:t>next</a:t>
            </a:r>
          </a:p>
          <a:p>
            <a:pPr eaLnBrk="1" hangingPunct="1"/>
            <a:r>
              <a:rPr lang="en-US" b="1" dirty="0" smtClean="0">
                <a:latin typeface="Courier New" pitchFamily="49" charset="0"/>
              </a:rPr>
              <a:t>hasNext</a:t>
            </a:r>
            <a:r>
              <a:rPr lang="en-US" dirty="0" smtClean="0"/>
              <a:t> returns </a:t>
            </a:r>
            <a:r>
              <a:rPr lang="en-US" b="1" dirty="0" smtClean="0">
                <a:latin typeface="Courier New" pitchFamily="49" charset="0"/>
              </a:rPr>
              <a:t>true</a:t>
            </a:r>
            <a:r>
              <a:rPr lang="en-US" dirty="0" smtClean="0"/>
              <a:t> if there is a next element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</a:t>
            </a:r>
            <a:r>
              <a:rPr lang="en-US" b="1" dirty="0" smtClean="0">
                <a:latin typeface="Courier New" pitchFamily="49" charset="0"/>
              </a:rPr>
              <a:t>next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</a:rPr>
              <a:t>previous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7FB21-38D8-4AF0-9D8E-CB8346A5986D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Indexed Operations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182688" y="1295400"/>
            <a:ext cx="7772400" cy="4837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technically, in a linked list, in order to access any element you must traverse the list from the beginning, or possibly from the end in the case of a doubly-linked list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as a convenience, Java provides some operations allowing us to use indexes on a linked list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two examples are shown on subsequent slides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CC736-1452-4F55-A8B4-D2C117AA11B3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Indexed Add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void add(int index, E element)</a:t>
            </a:r>
          </a:p>
          <a:p>
            <a:pPr eaLnBrk="1" hangingPunct="1"/>
            <a:r>
              <a:rPr lang="en-US" dirty="0" smtClean="0"/>
              <a:t>inserts the element at the specified index</a:t>
            </a:r>
          </a:p>
          <a:p>
            <a:pPr eaLnBrk="1" hangingPunct="1"/>
            <a:r>
              <a:rPr lang="en-US" dirty="0" smtClean="0"/>
              <a:t>the code that implements this method uses an iterator and traverses the list from the beginning or end, whichever is closer, to reach the desired position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2D1DA-DAD5-458B-9F6B-5A3F4B06126A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Indexed Remove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E remove(int index)</a:t>
            </a:r>
          </a:p>
          <a:p>
            <a:pPr eaLnBrk="1" hangingPunct="1"/>
            <a:r>
              <a:rPr lang="en-US" dirty="0" smtClean="0"/>
              <a:t>removes and returns the list element at the specified position</a:t>
            </a:r>
          </a:p>
          <a:p>
            <a:pPr eaLnBrk="1" hangingPunct="1"/>
            <a:r>
              <a:rPr lang="en-US" dirty="0" smtClean="0"/>
              <a:t>as for the indexed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 smtClean="0"/>
              <a:t>, this is implemented using a list </a:t>
            </a:r>
            <a:r>
              <a:rPr lang="en-US" dirty="0" smtClean="0"/>
              <a:t>traversal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ArrayLists</a:t>
            </a:r>
            <a:r>
              <a:rPr lang="en-US" dirty="0" smtClean="0"/>
              <a:t> Vs.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dirty="0" smtClean="0"/>
              <a:t>linked lists and </a:t>
            </a:r>
            <a:r>
              <a:rPr lang="en-US" dirty="0" err="1" smtClean="0"/>
              <a:t>arraylists</a:t>
            </a:r>
            <a:r>
              <a:rPr lang="en-US" baseline="0" dirty="0" smtClean="0"/>
              <a:t> </a:t>
            </a:r>
            <a:r>
              <a:rPr lang="en-US" dirty="0" smtClean="0"/>
              <a:t>allow </a:t>
            </a:r>
            <a:r>
              <a:rPr lang="en-US" dirty="0" smtClean="0"/>
              <a:t>for arbitrary insertions and deletions at any point in the list</a:t>
            </a:r>
          </a:p>
          <a:p>
            <a:pPr lvl="2" eaLnBrk="1" hangingPunct="1"/>
            <a:r>
              <a:rPr lang="en-US" dirty="0" smtClean="0"/>
              <a:t>elements in a linked lists are accessed sequentially, but insertions and deletions are easy and do not require moving other data elements</a:t>
            </a:r>
          </a:p>
          <a:p>
            <a:pPr lvl="2" eaLnBrk="1" hangingPunct="1"/>
            <a:r>
              <a:rPr lang="en-US" dirty="0" smtClean="0"/>
              <a:t>elements in an array or array list can be directly accessed by index, but insertions may require moving many other elements in the </a:t>
            </a:r>
            <a:r>
              <a:rPr lang="en-US" dirty="0" smtClean="0"/>
              <a:t>list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Linked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C768F-F860-49C5-A282-5A4EC1E0626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429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0" y="762000"/>
            <a:ext cx="8077200" cy="14478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dirty="0" smtClean="0"/>
              <a:t>Linked Lists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End</a:t>
            </a:r>
          </a:p>
        </p:txBody>
      </p:sp>
    </p:spTree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18929-7CC3-4976-AB8F-3D6260B2ECB2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Linked Lists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1066800" y="1524000"/>
            <a:ext cx="7772400" cy="3048000"/>
          </a:xfrm>
        </p:spPr>
        <p:txBody>
          <a:bodyPr/>
          <a:lstStyle/>
          <a:p>
            <a:pPr eaLnBrk="1" hangingPunct="1"/>
            <a:r>
              <a:rPr lang="en-US" dirty="0" smtClean="0"/>
              <a:t>a linked list consists of nodes</a:t>
            </a:r>
          </a:p>
          <a:p>
            <a:pPr eaLnBrk="1" hangingPunct="1"/>
            <a:r>
              <a:rPr lang="en-US" dirty="0" smtClean="0"/>
              <a:t>each node contains an object (the data element) and a reference to the next node in the list</a:t>
            </a:r>
          </a:p>
        </p:txBody>
      </p:sp>
      <p:sp>
        <p:nvSpPr>
          <p:cNvPr id="1031" name="Text Box 41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19200" y="41148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graphicFrame>
        <p:nvGraphicFramePr>
          <p:cNvPr id="1026" name="Object 51"/>
          <p:cNvGraphicFramePr>
            <a:graphicFrameLocks noGrp="1" noChangeAspect="1"/>
          </p:cNvGraphicFramePr>
          <p:nvPr>
            <p:ph sz="half" idx="2"/>
            <p:custDataLst>
              <p:tags r:id="rId5"/>
            </p:custDataLst>
          </p:nvPr>
        </p:nvGraphicFramePr>
        <p:xfrm>
          <a:off x="838200" y="4572000"/>
          <a:ext cx="74676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SmartDraw" r:id="rId8" imgW="4521600" imgH="603360" progId="">
                  <p:embed/>
                </p:oleObj>
              </mc:Choice>
              <mc:Fallback>
                <p:oleObj name="SmartDraw" r:id="rId8" imgW="4521600" imgH="603360" progId="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0"/>
                        <a:ext cx="74676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7652D-FC58-4F9F-A0CB-0F8505B68B65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Inserting Elements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1182688" y="1524000"/>
            <a:ext cx="7580312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inserting and deleting elements is easy in a linked list because only references from neighboring nodes need to be updated</a:t>
            </a:r>
          </a:p>
          <a:p>
            <a:pPr eaLnBrk="1" hangingPunct="1"/>
            <a:r>
              <a:rPr lang="en-US" dirty="0" smtClean="0"/>
              <a:t>the next slide shows how to insert “Carmen” into the linked list</a:t>
            </a:r>
          </a:p>
        </p:txBody>
      </p:sp>
      <p:sp>
        <p:nvSpPr>
          <p:cNvPr id="11270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71600" y="4114800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DCDA4-0D26-4339-955D-DB6FF35A1DA4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Inserting "Carmen"</a:t>
            </a:r>
          </a:p>
        </p:txBody>
      </p:sp>
      <p:sp>
        <p:nvSpPr>
          <p:cNvPr id="2054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4953000"/>
            <a:ext cx="7924800" cy="13795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add a node containing the data “Carmen” and a reference to the node containing “Midge”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hlink"/>
                </a:solidFill>
              </a:rPr>
              <a:t>DO THIS FIRST – otherwise you will lose the link to Midge</a:t>
            </a:r>
          </a:p>
        </p:txBody>
      </p:sp>
      <p:graphicFrame>
        <p:nvGraphicFramePr>
          <p:cNvPr id="2050" name="Object 8"/>
          <p:cNvGraphicFramePr>
            <a:graphicFrameLocks noGrp="1" noChangeAspect="1"/>
          </p:cNvGraphicFramePr>
          <p:nvPr>
            <p:ph idx="1"/>
            <p:custDataLst>
              <p:tags r:id="rId4"/>
            </p:custDataLst>
          </p:nvPr>
        </p:nvGraphicFramePr>
        <p:xfrm>
          <a:off x="1066800" y="1447800"/>
          <a:ext cx="7772400" cy="294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SmartDraw" r:id="rId10" imgW="4521600" imgH="1714320" progId="">
                  <p:embed/>
                </p:oleObj>
              </mc:Choice>
              <mc:Fallback>
                <p:oleObj name="SmartDraw" r:id="rId10" imgW="4521600" imgH="171432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47800"/>
                        <a:ext cx="7772400" cy="294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Line 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35814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2056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600" y="2438400"/>
            <a:ext cx="2057400" cy="15621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change this reference to point to the new node</a:t>
            </a:r>
          </a:p>
        </p:txBody>
      </p:sp>
      <p:sp>
        <p:nvSpPr>
          <p:cNvPr id="2057" name="Line 11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286000" y="2819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9D55C-BF2A-447C-ACF9-A3CD9E3E3BA1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Accessing Elements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 a linked list, accessing elements is slow if you need to access random elements</a:t>
            </a:r>
          </a:p>
          <a:p>
            <a:pPr eaLnBrk="1" hangingPunct="1"/>
            <a:r>
              <a:rPr lang="en-US" dirty="0" smtClean="0"/>
              <a:t>unlike arrays and array lists, linked lists do not allow for direct access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C62A4B-7095-46AB-9F32-A1ED3885A519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Traversing a Linked List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only way to get to the 10</a:t>
            </a:r>
            <a:r>
              <a:rPr lang="en-US" baseline="30000" dirty="0" smtClean="0"/>
              <a:t>th</a:t>
            </a:r>
            <a:r>
              <a:rPr lang="en-US" dirty="0" smtClean="0"/>
              <a:t> element in a linked list is to traverse the first 9 elements</a:t>
            </a:r>
          </a:p>
          <a:p>
            <a:pPr eaLnBrk="1" hangingPunct="1"/>
            <a:r>
              <a:rPr lang="en-US" dirty="0" smtClean="0"/>
              <a:t>this is one of the main differences between array lists and linked lists</a:t>
            </a:r>
          </a:p>
          <a:p>
            <a:pPr lvl="1" eaLnBrk="1" hangingPunct="1"/>
            <a:r>
              <a:rPr lang="en-US" dirty="0" smtClean="0"/>
              <a:t>array lists (and also arrays) provide direct access</a:t>
            </a:r>
          </a:p>
          <a:p>
            <a:pPr lvl="1" eaLnBrk="1" hangingPunct="1"/>
            <a:r>
              <a:rPr lang="en-US" dirty="0" smtClean="0"/>
              <a:t>linked lists are accessed sequentially; there is no direct access for linked lists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4013D3-45B6-4044-8F3D-E5C91D067BFE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Arrays Vs. Linked Lists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  <p:custDataLst>
              <p:tags r:id="rId3"/>
            </p:custDataLst>
          </p:nvPr>
        </p:nvSpPr>
        <p:spPr>
          <a:xfrm>
            <a:off x="1182688" y="1524000"/>
            <a:ext cx="7123112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here is a graphical representation of the abstract data types (ADTs) array and a linked list</a:t>
            </a: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2"/>
            <p:custDataLst>
              <p:tags r:id="rId4"/>
            </p:custDataLst>
          </p:nvPr>
        </p:nvGraphicFramePr>
        <p:xfrm>
          <a:off x="990600" y="3352800"/>
          <a:ext cx="70866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SmartDraw" r:id="rId11" imgW="5056560" imgH="1421640" progId="">
                  <p:embed/>
                </p:oleObj>
              </mc:Choice>
              <mc:Fallback>
                <p:oleObj name="SmartDraw" r:id="rId11" imgW="5056560" imgH="1421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52800"/>
                        <a:ext cx="7086600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29400" y="2819400"/>
            <a:ext cx="9144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array</a:t>
            </a:r>
          </a:p>
        </p:txBody>
      </p:sp>
      <p:sp>
        <p:nvSpPr>
          <p:cNvPr id="308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H="1">
            <a:off x="5715000" y="2971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3081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58000" y="3657600"/>
            <a:ext cx="1524000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linked list</a:t>
            </a:r>
          </a:p>
        </p:txBody>
      </p:sp>
      <p:sp>
        <p:nvSpPr>
          <p:cNvPr id="308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5638800" y="3962400"/>
            <a:ext cx="119380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Linked Lists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9A227-81FB-4779-9418-D184B80C384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Singly Vs. Doubly Linked Lists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linked list that only allows forward movement is called a </a:t>
            </a:r>
            <a:r>
              <a:rPr lang="en-US" i="1" dirty="0" smtClean="0"/>
              <a:t>singly-linked</a:t>
            </a:r>
            <a:r>
              <a:rPr lang="en-US" dirty="0" smtClean="0"/>
              <a:t> </a:t>
            </a:r>
            <a:r>
              <a:rPr lang="en-US" i="1" dirty="0" smtClean="0"/>
              <a:t>list</a:t>
            </a:r>
          </a:p>
          <a:p>
            <a:pPr eaLnBrk="1" hangingPunct="1"/>
            <a:r>
              <a:rPr lang="en-US" dirty="0" smtClean="0"/>
              <a:t>a linked list that allows movement in both the forward and the reverse direction is called a </a:t>
            </a:r>
            <a:r>
              <a:rPr lang="en-US" i="1" dirty="0" smtClean="0"/>
              <a:t>doubly-linked</a:t>
            </a:r>
            <a:r>
              <a:rPr lang="en-US" dirty="0" smtClean="0"/>
              <a:t> </a:t>
            </a:r>
            <a:r>
              <a:rPr lang="en-US" i="1" dirty="0" smtClean="0"/>
              <a:t>list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Student"/>
</p:tagLst>
</file>

<file path=ppt/theme/theme1.xml><?xml version="1.0" encoding="utf-8"?>
<a:theme xmlns:a="http://schemas.openxmlformats.org/drawingml/2006/main" name="courseSlidesMM">
  <a:themeElements>
    <a:clrScheme name="courseSlidesMM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ourseSlidesMM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urseSlidesMM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rseSlidesMM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rseSlidesMM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courseSlidesMM</Template>
  <TotalTime>4348</TotalTime>
  <Words>907</Words>
  <Application>Microsoft Macintosh PowerPoint</Application>
  <PresentationFormat>On-screen Show (4:3)</PresentationFormat>
  <Paragraphs>149</Paragraphs>
  <Slides>25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courseSlidesMM</vt:lpstr>
      <vt:lpstr>SmartDraw</vt:lpstr>
      <vt:lpstr>Linked Lists</vt:lpstr>
      <vt:lpstr>Lists</vt:lpstr>
      <vt:lpstr>Linked Lists</vt:lpstr>
      <vt:lpstr>Inserting Elements</vt:lpstr>
      <vt:lpstr>Inserting "Carmen"</vt:lpstr>
      <vt:lpstr>Accessing Elements</vt:lpstr>
      <vt:lpstr>Traversing a Linked List</vt:lpstr>
      <vt:lpstr>Arrays Vs. Linked Lists</vt:lpstr>
      <vt:lpstr>Singly Vs. Doubly Linked Lists</vt:lpstr>
      <vt:lpstr>Singly and Doubly Linked Lists</vt:lpstr>
      <vt:lpstr>The LinkedList Class</vt:lpstr>
      <vt:lpstr>Example</vt:lpstr>
      <vt:lpstr>Some LinkedList Methods</vt:lpstr>
      <vt:lpstr>Accessing Middle Elements</vt:lpstr>
      <vt:lpstr>List Iterators</vt:lpstr>
      <vt:lpstr>Using a List Iterator</vt:lpstr>
      <vt:lpstr>Traversing A List</vt:lpstr>
      <vt:lpstr>Traversing A List</vt:lpstr>
      <vt:lpstr>ListIterator Methods</vt:lpstr>
      <vt:lpstr>Using next and previous</vt:lpstr>
      <vt:lpstr>Indexed Operations</vt:lpstr>
      <vt:lpstr>Indexed Add</vt:lpstr>
      <vt:lpstr>Indexed Remove</vt:lpstr>
      <vt:lpstr>ArrayLists Vs. Linked Lists</vt:lpstr>
      <vt:lpstr>Linked Lists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Merry &amp; Gary McDonald</dc:creator>
  <cp:lastModifiedBy>Merry McDonald</cp:lastModifiedBy>
  <cp:revision>393</cp:revision>
  <cp:lastPrinted>2012-10-22T22:54:57Z</cp:lastPrinted>
  <dcterms:created xsi:type="dcterms:W3CDTF">1995-06-02T22:19:30Z</dcterms:created>
  <dcterms:modified xsi:type="dcterms:W3CDTF">2014-11-05T15:44:23Z</dcterms:modified>
</cp:coreProperties>
</file>