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9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4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6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7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8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4" r:id="rId6"/>
    <p:sldId id="266" r:id="rId7"/>
    <p:sldId id="267" r:id="rId8"/>
    <p:sldId id="268" r:id="rId9"/>
    <p:sldId id="276" r:id="rId10"/>
    <p:sldId id="269" r:id="rId11"/>
    <p:sldId id="272" r:id="rId12"/>
    <p:sldId id="274" r:id="rId13"/>
    <p:sldId id="277" r:id="rId14"/>
    <p:sldId id="273" r:id="rId15"/>
    <p:sldId id="292" r:id="rId16"/>
    <p:sldId id="279" r:id="rId17"/>
    <p:sldId id="293" r:id="rId18"/>
    <p:sldId id="284" r:id="rId19"/>
    <p:sldId id="286" r:id="rId20"/>
    <p:sldId id="291" r:id="rId21"/>
    <p:sldId id="289" r:id="rId22"/>
    <p:sldId id="290" r:id="rId23"/>
    <p:sldId id="295" r:id="rId24"/>
    <p:sldId id="296" r:id="rId25"/>
    <p:sldId id="297" r:id="rId26"/>
    <p:sldId id="298" r:id="rId27"/>
    <p:sldId id="299" r:id="rId28"/>
    <p:sldId id="300" r:id="rId29"/>
    <p:sldId id="282" r:id="rId30"/>
  </p:sldIdLst>
  <p:sldSz cx="9144000" cy="6858000" type="screen4x3"/>
  <p:notesSz cx="6858000" cy="9077325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0" autoAdjust="0"/>
  </p:normalViewPr>
  <p:slideViewPr>
    <p:cSldViewPr>
      <p:cViewPr varScale="1">
        <p:scale>
          <a:sx n="64" d="100"/>
          <a:sy n="64" d="100"/>
        </p:scale>
        <p:origin x="102" y="72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0" y="14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900F44-CDA7-4E54-A1E4-9FF830BA6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2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99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908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438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413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385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9463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6415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874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4773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045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1541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075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2800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7287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7975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3699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general, using this carry over from the C language is not recommended.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110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3324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harder to understand than the equivalent, but isn’t too bad.  If you start to nest ?: however, the situation is much worse.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9951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1487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100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624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467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438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35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40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918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575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685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628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13D1826-8D3C-4128-A51B-15C3B1C5A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2197-4628-44A1-97BC-E80D7CFF8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E143A-AB4F-40C7-9C73-672E89990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95D5E-0B43-4153-944D-92A333D1D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FEAC7-09BC-4998-825A-E8138344F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091F1-B1F6-46D0-95D4-7B74D2F3B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497E9-AD31-4A02-B876-CE4726562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C9A7A-B034-4A7E-B033-6B5ED780A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69A4-FF6B-4B4D-8EE1-57E863D17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84DBB-0CF6-4A97-99CD-5AE23CAFA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A6A2-5337-4296-90D3-8F2CFDB47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AA9EEB6-3650-4F73-B9C0-1E4D78938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Selection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48E73186-C3DC-4A1D-BA31-D05BE21CB30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050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Alternate Form Of </a:t>
            </a:r>
            <a:r>
              <a:rPr lang="en-US" b="1" smtClean="0">
                <a:latin typeface="Courier New" pitchFamily="49" charset="0"/>
              </a:rPr>
              <a:t>if</a:t>
            </a:r>
          </a:p>
        </p:txBody>
      </p:sp>
      <p:sp>
        <p:nvSpPr>
          <p:cNvPr id="12293" name="Rectangle 2051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if( condition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// simple statement</a:t>
            </a:r>
          </a:p>
        </p:txBody>
      </p:sp>
      <p:sp>
        <p:nvSpPr>
          <p:cNvPr id="12294" name="Text Box 205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3200400"/>
            <a:ext cx="6400800" cy="28400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the body of the if statement is a single statement, braces are not required; however, omitting the braces can create hard-to-find </a:t>
            </a:r>
            <a:r>
              <a:rPr lang="en-US" dirty="0" smtClean="0"/>
              <a:t>errors.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b="1" i="1" dirty="0"/>
              <a:t>DO NOT USE THIS FORM OF THE IF!  ALWAYS ENCLOSE THE BODY OF THE IF IN BRACES, EVEN IF IT CONSISTS OF A SINGLE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7F14E1F1-2B3C-405E-9C5F-6A5B4117308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if-else</a:t>
            </a:r>
            <a:r>
              <a:rPr lang="en-US" smtClean="0"/>
              <a:t> Structure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if( condition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// one or more statements that will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// be executed if condition is true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// one or more statements that will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// be executed if condition is false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B42454A7-66F9-4B05-B3E0-3C5369FE7BA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if-else</a:t>
            </a:r>
            <a:r>
              <a:rPr lang="en-US" smtClean="0"/>
              <a:t> Semantics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dirty="0" smtClean="0"/>
              <a:t>heck the condition</a:t>
            </a:r>
          </a:p>
          <a:p>
            <a:pPr lvl="1" eaLnBrk="1" hangingPunct="1"/>
            <a:r>
              <a:rPr lang="en-US" dirty="0" smtClean="0"/>
              <a:t>true – Execute true branch (first group of statements)</a:t>
            </a:r>
          </a:p>
          <a:p>
            <a:pPr lvl="1" eaLnBrk="1" hangingPunct="1"/>
            <a:r>
              <a:rPr lang="en-US" dirty="0" smtClean="0"/>
              <a:t>false – Execute false branch (second group of statements)</a:t>
            </a:r>
          </a:p>
          <a:p>
            <a:pPr eaLnBrk="1" hangingPunct="1"/>
            <a:r>
              <a:rPr lang="en-US" dirty="0"/>
              <a:t>N</a:t>
            </a:r>
            <a:r>
              <a:rPr lang="en-US" dirty="0" smtClean="0"/>
              <a:t>ote that</a:t>
            </a:r>
            <a:r>
              <a:rPr lang="en-US" i="1" dirty="0" smtClean="0"/>
              <a:t> exactly one</a:t>
            </a:r>
            <a:r>
              <a:rPr lang="en-US" dirty="0" smtClean="0"/>
              <a:t> of the two groups of statements is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78A55396-2E50-4549-9979-52FD345EBB2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if ( average &gt;= 60 )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status = "Pass";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status = "Fail";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1B35834A-EA0B-44A3-B6AD-1D080612B17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Alternate Form</a:t>
            </a:r>
          </a:p>
        </p:txBody>
      </p:sp>
      <p:sp>
        <p:nvSpPr>
          <p:cNvPr id="16389" name="Rectangle 1027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if( condition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// simple statement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// simple statement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3962400"/>
            <a:ext cx="7620000" cy="21097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with the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/>
              <a:t> statement, braces are not required for single statements, but again this can cause hard-to-find </a:t>
            </a:r>
            <a:r>
              <a:rPr lang="en-US" dirty="0" smtClean="0"/>
              <a:t>errors.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b="1" i="1" dirty="0"/>
              <a:t>DO NOT USE THIS FORM OF THE IF!  ALWAYS ENCLOSE THE BODY OF THE IF IN BRACES, EVEN IF IT CONSISTS OF A SINGLE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A1BE04B-3941-4B3F-BD1D-21B989C8D76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/>
              <a:t> Statement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hen an </a:t>
            </a:r>
            <a:r>
              <a:rPr lang="en-US" b="1" dirty="0" smtClean="0">
                <a:latin typeface="Courier New" pitchFamily="49" charset="0"/>
              </a:rPr>
              <a:t>if/else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 statement is used inside of another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</a:rPr>
              <a:t>if/else</a:t>
            </a:r>
            <a:r>
              <a:rPr lang="en-US" dirty="0" smtClean="0"/>
              <a:t> statement, it is called a </a:t>
            </a:r>
            <a:r>
              <a:rPr lang="en-US" i="1" dirty="0" smtClean="0"/>
              <a:t>nested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b="1" dirty="0" smtClean="0"/>
              <a:t> </a:t>
            </a:r>
            <a:r>
              <a:rPr lang="en-US" dirty="0" smtClean="0"/>
              <a:t>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6AFD8381-08CC-4F5B-A395-E5293532B2B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295400" y="1524000"/>
            <a:ext cx="69342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if (income &gt; 100000)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taxRate = .35;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if (income &gt; 50000)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 taxRate = .28;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taxRate = .20;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  <a:endParaRPr lang="en-US" sz="2000" b="1" smtClean="0"/>
          </a:p>
        </p:txBody>
      </p:sp>
      <p:sp>
        <p:nvSpPr>
          <p:cNvPr id="18438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53000" y="1600200"/>
            <a:ext cx="37338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the indentation increases for each level of </a:t>
            </a:r>
            <a:r>
              <a:rPr lang="en-US" dirty="0" smtClean="0"/>
              <a:t>nesting.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A54C6328-1BE7-4B85-BF54-326740A8FA2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Cascaded </a:t>
            </a:r>
            <a:r>
              <a:rPr lang="en-US" b="1" smtClean="0">
                <a:latin typeface="Courier New" pitchFamily="49" charset="0"/>
              </a:rPr>
              <a:t>if-else</a:t>
            </a:r>
            <a:r>
              <a:rPr lang="en-US" smtClean="0"/>
              <a:t> Statement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Cascaded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 pitchFamily="49" charset="0"/>
              </a:rPr>
              <a:t>if-else</a:t>
            </a:r>
            <a:r>
              <a:rPr lang="en-US" dirty="0" smtClean="0"/>
              <a:t> is a form of an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 statement in which the false portion of an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 statement is itself another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1164B205-D230-4A97-8211-2A572D81E27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335088" y="1600200"/>
            <a:ext cx="5675312" cy="4532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if (income &gt; 100000)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taxRate</a:t>
            </a:r>
            <a:r>
              <a:rPr lang="en-US" sz="2000" b="1" dirty="0" smtClean="0">
                <a:latin typeface="Courier New" pitchFamily="49" charset="0"/>
              </a:rPr>
              <a:t> = .35;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else if (income &gt; 50000)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taxRate</a:t>
            </a:r>
            <a:r>
              <a:rPr lang="en-US" sz="2000" b="1" dirty="0" smtClean="0">
                <a:latin typeface="Courier New" pitchFamily="49" charset="0"/>
              </a:rPr>
              <a:t> = .28;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</a:rPr>
              <a:t>taxRate</a:t>
            </a:r>
            <a:r>
              <a:rPr lang="en-US" sz="2000" b="1" dirty="0" smtClean="0">
                <a:latin typeface="Courier New" pitchFamily="49" charset="0"/>
              </a:rPr>
              <a:t> = .20;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0486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1600200"/>
            <a:ext cx="38862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the indentation does not increase for cascaded </a:t>
            </a:r>
            <a:r>
              <a:rPr lang="en-US" b="1" dirty="0">
                <a:latin typeface="Courier New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4026254-52DE-4BE5-A40C-7E5F39F63DE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switch</a:t>
            </a:r>
            <a:r>
              <a:rPr lang="en-US" smtClean="0"/>
              <a:t> Statements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n alternate structure to a series of nested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 statements is to use a </a:t>
            </a:r>
            <a:r>
              <a:rPr lang="en-US" b="1" dirty="0" smtClean="0">
                <a:latin typeface="Courier New" pitchFamily="49" charset="0"/>
              </a:rPr>
              <a:t>switch</a:t>
            </a:r>
            <a:r>
              <a:rPr lang="en-US" b="1" i="1" dirty="0" smtClean="0"/>
              <a:t> </a:t>
            </a:r>
            <a:r>
              <a:rPr lang="en-US" dirty="0" smtClean="0"/>
              <a:t>statement.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his structure is useful when there is a need to test a single variable against a series of </a:t>
            </a:r>
            <a:r>
              <a:rPr lang="en-US" i="1" dirty="0" smtClean="0"/>
              <a:t>exact</a:t>
            </a:r>
            <a:r>
              <a:rPr lang="en-US" dirty="0" smtClean="0"/>
              <a:t> integer or character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9DD25355-D4BA-4FFB-824C-C90C1F3806C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Control Structure?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smtClean="0"/>
              <a:t>control structure</a:t>
            </a:r>
            <a:r>
              <a:rPr lang="en-US" dirty="0" smtClean="0"/>
              <a:t> is a programming language feature that determines the order in which statements are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B3AA3245-6EB3-476F-A14D-04DD3F423C2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switch</a:t>
            </a:r>
            <a:r>
              <a:rPr lang="en-US" smtClean="0"/>
              <a:t> Statements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switch</a:t>
            </a:r>
            <a:r>
              <a:rPr lang="en-US" dirty="0" smtClean="0"/>
              <a:t> statements cannot cover conditions as general as nested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’s</a:t>
            </a:r>
          </a:p>
          <a:p>
            <a:pPr eaLnBrk="1" hangingPunct="1"/>
            <a:r>
              <a:rPr lang="en-US" dirty="0"/>
              <a:t>H</a:t>
            </a:r>
            <a:r>
              <a:rPr lang="en-US" dirty="0" smtClean="0"/>
              <a:t>owever, a </a:t>
            </a:r>
            <a:r>
              <a:rPr lang="en-US" b="1" dirty="0" smtClean="0">
                <a:latin typeface="Courier New" pitchFamily="49" charset="0"/>
              </a:rPr>
              <a:t>switch</a:t>
            </a:r>
            <a:r>
              <a:rPr lang="en-US" dirty="0" smtClean="0"/>
              <a:t> statement may be less cumbersome than an equivalent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FE2E8180-8890-4D93-9A4E-44925B0377E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Syntax</a:t>
            </a:r>
          </a:p>
        </p:txBody>
      </p:sp>
      <p:sp>
        <p:nvSpPr>
          <p:cNvPr id="23557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752600"/>
            <a:ext cx="4876800" cy="445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200" b="1">
                <a:latin typeface="Courier New" pitchFamily="49" charset="0"/>
              </a:rPr>
              <a:t>switch(</a:t>
            </a:r>
            <a:r>
              <a:rPr lang="en-US" sz="2200" i="1">
                <a:latin typeface="Courier New" pitchFamily="49" charset="0"/>
              </a:rPr>
              <a:t>test expression</a:t>
            </a:r>
            <a:r>
              <a:rPr lang="en-US" sz="2200" b="1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</a:t>
            </a:r>
            <a:r>
              <a:rPr lang="en-US" sz="2200" b="1">
                <a:latin typeface="Courier New" pitchFamily="49" charset="0"/>
              </a:rPr>
              <a:t>case</a:t>
            </a:r>
            <a:r>
              <a:rPr lang="en-US" sz="2200">
                <a:latin typeface="Courier New" pitchFamily="49" charset="0"/>
              </a:rPr>
              <a:t> </a:t>
            </a:r>
            <a:r>
              <a:rPr lang="en-US" sz="2200" i="1">
                <a:latin typeface="Courier New" pitchFamily="49" charset="0"/>
              </a:rPr>
              <a:t>literal 1</a:t>
            </a:r>
            <a:r>
              <a:rPr lang="en-US" sz="2200" b="1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</a:t>
            </a:r>
            <a:r>
              <a:rPr lang="en-US" sz="2200" i="1">
                <a:latin typeface="Courier New" pitchFamily="49" charset="0"/>
              </a:rPr>
              <a:t>group of statements</a:t>
            </a:r>
            <a:r>
              <a:rPr lang="en-US" sz="22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</a:t>
            </a:r>
            <a:r>
              <a:rPr lang="en-US" sz="2200" b="1">
                <a:latin typeface="Courier New" pitchFamily="49" charset="0"/>
              </a:rPr>
              <a:t>break;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	...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</a:t>
            </a:r>
            <a:r>
              <a:rPr lang="en-US" sz="2200" b="1">
                <a:latin typeface="Courier New" pitchFamily="49" charset="0"/>
              </a:rPr>
              <a:t>case</a:t>
            </a:r>
            <a:r>
              <a:rPr lang="en-US" sz="2200">
                <a:latin typeface="Courier New" pitchFamily="49" charset="0"/>
              </a:rPr>
              <a:t> </a:t>
            </a:r>
            <a:r>
              <a:rPr lang="en-US" sz="2200" i="1">
                <a:latin typeface="Courier New" pitchFamily="49" charset="0"/>
              </a:rPr>
              <a:t>literal n</a:t>
            </a:r>
            <a:r>
              <a:rPr lang="en-US" sz="2200" b="1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</a:t>
            </a:r>
            <a:r>
              <a:rPr lang="en-US" sz="2200" i="1">
                <a:latin typeface="Courier New" pitchFamily="49" charset="0"/>
              </a:rPr>
              <a:t>group of statements</a:t>
            </a:r>
            <a:r>
              <a:rPr lang="en-US" sz="220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</a:t>
            </a:r>
            <a:r>
              <a:rPr lang="en-US" sz="2200" b="1">
                <a:latin typeface="Courier New" pitchFamily="49" charset="0"/>
              </a:rPr>
              <a:t>break;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</a:t>
            </a:r>
            <a:r>
              <a:rPr lang="en-US" sz="2200" b="1">
                <a:latin typeface="Courier New" pitchFamily="49" charset="0"/>
              </a:rPr>
              <a:t>default: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group of statements</a:t>
            </a:r>
            <a:r>
              <a:rPr lang="en-US" sz="22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</a:t>
            </a:r>
            <a:r>
              <a:rPr lang="en-US" sz="2200" b="1">
                <a:latin typeface="Courier New" pitchFamily="49" charset="0"/>
              </a:rPr>
              <a:t>break;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}</a:t>
            </a:r>
            <a:endParaRPr lang="en-US" sz="220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228600"/>
            <a:ext cx="3200400" cy="1200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L</a:t>
            </a:r>
            <a:r>
              <a:rPr lang="en-US" dirty="0" smtClean="0"/>
              <a:t>iteral </a:t>
            </a:r>
            <a:r>
              <a:rPr lang="en-US" dirty="0"/>
              <a:t>values must be </a:t>
            </a:r>
            <a:r>
              <a:rPr lang="en-US" smtClean="0"/>
              <a:t>string or integer </a:t>
            </a:r>
            <a:r>
              <a:rPr lang="en-US" dirty="0"/>
              <a:t>values (includes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)</a:t>
            </a:r>
          </a:p>
        </p:txBody>
      </p:sp>
      <p:cxnSp>
        <p:nvCxnSpPr>
          <p:cNvPr id="23559" name="Straight Arrow Connector 7"/>
          <p:cNvCxnSpPr>
            <a:cxnSpLocks noChangeShapeType="1"/>
          </p:cNvCxnSpPr>
          <p:nvPr/>
        </p:nvCxnSpPr>
        <p:spPr bwMode="auto">
          <a:xfrm rot="10800000" flipV="1">
            <a:off x="4495800" y="1447800"/>
            <a:ext cx="20574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356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4419600" y="1447800"/>
            <a:ext cx="3505200" cy="2438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337F1C55-858A-49AB-89E1-46E640F625A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Example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295400" y="1447800"/>
            <a:ext cx="2743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num</a:t>
            </a:r>
            <a:r>
              <a:rPr lang="en-US" sz="1800" b="1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String message;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if(</a:t>
            </a:r>
            <a:r>
              <a:rPr lang="en-US" sz="1800" b="1" dirty="0" err="1" smtClean="0"/>
              <a:t>num</a:t>
            </a:r>
            <a:r>
              <a:rPr lang="en-US" sz="1800" b="1" dirty="0" smtClean="0"/>
              <a:t> ==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    message = “One”;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else if(</a:t>
            </a:r>
            <a:r>
              <a:rPr lang="en-US" sz="1800" b="1" dirty="0" err="1" smtClean="0"/>
              <a:t>num</a:t>
            </a:r>
            <a:r>
              <a:rPr lang="en-US" sz="1800" b="1" dirty="0" smtClean="0"/>
              <a:t> == 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   message = “Two”;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   message = “Other”;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}</a:t>
            </a:r>
          </a:p>
        </p:txBody>
      </p:sp>
      <p:sp>
        <p:nvSpPr>
          <p:cNvPr id="2458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95400" y="1371600"/>
            <a:ext cx="2743200" cy="479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447800"/>
            <a:ext cx="289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 err="1">
                <a:latin typeface="Tahoma" pitchFamily="34" charset="0"/>
              </a:rPr>
              <a:t>int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num</a:t>
            </a:r>
            <a:r>
              <a:rPr lang="en-US" sz="1800" b="1" dirty="0">
                <a:latin typeface="Tahoma" pitchFamily="34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String message</a:t>
            </a:r>
            <a:r>
              <a:rPr lang="en-US" sz="1800" b="1" dirty="0" smtClean="0">
                <a:latin typeface="Tahoma" pitchFamily="34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 smtClean="0">
                <a:latin typeface="Tahoma" pitchFamily="34" charset="0"/>
              </a:rPr>
              <a:t>…</a:t>
            </a:r>
            <a:endParaRPr lang="en-US" sz="1800" b="1" dirty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switch(</a:t>
            </a:r>
            <a:r>
              <a:rPr lang="en-US" sz="1800" b="1" dirty="0" err="1">
                <a:latin typeface="Tahoma" pitchFamily="34" charset="0"/>
              </a:rPr>
              <a:t>num</a:t>
            </a:r>
            <a:r>
              <a:rPr lang="en-US" sz="1800" b="1" dirty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   case 1: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      message = “One”;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      break;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   case 2: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      message = “Two”;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      break;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   default: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      message = “Other”;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      break;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}</a:t>
            </a:r>
          </a:p>
        </p:txBody>
      </p:sp>
      <p:sp>
        <p:nvSpPr>
          <p:cNvPr id="24584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76800" y="1371600"/>
            <a:ext cx="28956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C303E4D6-5036-46CD-B756-CF1CEE55119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? :</a:t>
            </a:r>
            <a:r>
              <a:rPr lang="en-US" smtClean="0"/>
              <a:t> Operator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provides an additional conditional operator, </a:t>
            </a:r>
            <a:r>
              <a:rPr lang="en-US" b="1" dirty="0" smtClean="0">
                <a:latin typeface="Courier New" pitchFamily="49" charset="0"/>
              </a:rPr>
              <a:t>? :</a:t>
            </a:r>
            <a:r>
              <a:rPr lang="en-US" dirty="0" smtClean="0"/>
              <a:t>, with the following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</a:rPr>
              <a:t>test ? value1 : value2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his represents a conditional expression, which, like all Java expressions, returns a value.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 operator is called a conditional operator, or a ternary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B125B683-6127-44EF-AA68-6D3EB1A106E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? :</a:t>
            </a:r>
            <a:r>
              <a:rPr lang="en-US" smtClean="0"/>
              <a:t> Operator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test</a:t>
            </a:r>
            <a:r>
              <a:rPr lang="en-US" dirty="0" smtClean="0"/>
              <a:t> is an expression that evaluates to true or false.</a:t>
            </a:r>
          </a:p>
          <a:p>
            <a:pPr eaLnBrk="1" hangingPunct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smtClean="0">
                <a:latin typeface="Courier New" pitchFamily="49" charset="0"/>
              </a:rPr>
              <a:t>test</a:t>
            </a:r>
            <a:r>
              <a:rPr lang="en-US" dirty="0" smtClean="0"/>
              <a:t> is true, the conditional expression evaluates to </a:t>
            </a:r>
            <a:r>
              <a:rPr lang="en-US" b="1" dirty="0" smtClean="0">
                <a:latin typeface="Courier New" pitchFamily="49" charset="0"/>
              </a:rPr>
              <a:t>value1</a:t>
            </a:r>
            <a:r>
              <a:rPr lang="en-US" dirty="0" smtClean="0"/>
              <a:t>; otherwise it is </a:t>
            </a:r>
            <a:r>
              <a:rPr lang="en-US" b="1" dirty="0" smtClean="0">
                <a:latin typeface="Courier New" pitchFamily="49" charset="0"/>
              </a:rPr>
              <a:t>value2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 ?: can be used anywhere its type is legal.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AE06F53F-8DEC-43C3-B85F-5AE80062581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following conditional expression evaluates to the larger of </a:t>
            </a:r>
            <a:r>
              <a:rPr lang="en-US" b="1" dirty="0" smtClean="0">
                <a:latin typeface="Courier New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b</a:t>
            </a:r>
            <a:r>
              <a:rPr lang="en-US" dirty="0" smtClean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a &gt; b ? a : b</a:t>
            </a:r>
          </a:p>
          <a:p>
            <a:pPr eaLnBrk="1" hangingPunct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smtClean="0">
                <a:latin typeface="Courier New" pitchFamily="49" charset="0"/>
              </a:rPr>
              <a:t>a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b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</a:rPr>
              <a:t>max</a:t>
            </a:r>
            <a:r>
              <a:rPr lang="en-US" dirty="0" smtClean="0"/>
              <a:t> are all of type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, the following statement assigns the maximum of </a:t>
            </a:r>
            <a:r>
              <a:rPr lang="en-US" b="1" dirty="0" smtClean="0">
                <a:latin typeface="Courier New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b</a:t>
            </a:r>
            <a:r>
              <a:rPr lang="en-US" dirty="0" smtClean="0"/>
              <a:t> to </a:t>
            </a:r>
            <a:r>
              <a:rPr lang="en-US" b="1" dirty="0" smtClean="0">
                <a:latin typeface="Courier New" pitchFamily="49" charset="0"/>
              </a:rPr>
              <a:t>max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max = a &gt; b ? a : 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ED5170A-6660-4479-8355-C515600EF9D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</a:t>
            </a:r>
            <a:r>
              <a:rPr lang="en-US" dirty="0" smtClean="0"/>
              <a:t>ote that this </a:t>
            </a:r>
            <a:r>
              <a:rPr lang="en-US" sz="3600" dirty="0" smtClean="0"/>
              <a:t>can be rewritten as an </a:t>
            </a:r>
            <a:r>
              <a:rPr lang="en-US" b="1" dirty="0" smtClean="0">
                <a:latin typeface="Courier New" pitchFamily="49" charset="0"/>
              </a:rPr>
              <a:t>if-else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if (a &gt; b)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max = a;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max =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6FE633C5-2250-4135-806E-767EC83631A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uppose we have an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 variable named </a:t>
            </a:r>
            <a:r>
              <a:rPr lang="en-US" b="1" dirty="0" err="1" smtClean="0">
                <a:latin typeface="Courier New" pitchFamily="49" charset="0"/>
              </a:rPr>
              <a:t>numHours</a:t>
            </a:r>
            <a:r>
              <a:rPr lang="en-US" b="1" dirty="0" smtClean="0">
                <a:latin typeface="Courier New" pitchFamily="49" charset="0"/>
              </a:rPr>
              <a:t>.</a:t>
            </a:r>
          </a:p>
          <a:p>
            <a:pPr eaLnBrk="1" hangingPunct="1"/>
            <a:r>
              <a:rPr lang="en-US" dirty="0"/>
              <a:t>W</a:t>
            </a:r>
            <a:r>
              <a:rPr lang="en-US" dirty="0" smtClean="0"/>
              <a:t>e wish to print out the value in </a:t>
            </a:r>
            <a:r>
              <a:rPr lang="en-US" b="1" dirty="0" err="1" smtClean="0">
                <a:latin typeface="Courier New" pitchFamily="49" charset="0"/>
              </a:rPr>
              <a:t>numHours</a:t>
            </a:r>
            <a:r>
              <a:rPr lang="en-US" dirty="0" smtClean="0"/>
              <a:t> followed by the word </a:t>
            </a:r>
            <a:r>
              <a:rPr lang="en-US" b="1" dirty="0" smtClean="0">
                <a:latin typeface="Courier New" pitchFamily="49" charset="0"/>
              </a:rPr>
              <a:t>hour</a:t>
            </a:r>
            <a:r>
              <a:rPr lang="en-US" dirty="0" smtClean="0"/>
              <a:t> if the value is 1, or the word </a:t>
            </a:r>
            <a:r>
              <a:rPr lang="en-US" b="1" dirty="0" smtClean="0">
                <a:latin typeface="Courier New" pitchFamily="49" charset="0"/>
              </a:rPr>
              <a:t>hours</a:t>
            </a:r>
            <a:r>
              <a:rPr lang="en-US" dirty="0" smtClean="0"/>
              <a:t> if the value of the variable </a:t>
            </a:r>
            <a:r>
              <a:rPr lang="en-US" b="1" dirty="0" err="1" smtClean="0">
                <a:latin typeface="Courier New" pitchFamily="49" charset="0"/>
              </a:rPr>
              <a:t>numHours</a:t>
            </a:r>
            <a:r>
              <a:rPr lang="en-US" dirty="0" smtClean="0"/>
              <a:t> is more than 1.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ADEB5009-CA5C-461B-895E-CC8DBA7F8A3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e can do this with the conditional operator </a:t>
            </a:r>
            <a:r>
              <a:rPr lang="en-US" b="1" dirty="0" smtClean="0">
                <a:latin typeface="Courier New" pitchFamily="49" charset="0"/>
              </a:rPr>
              <a:t>? :</a:t>
            </a:r>
            <a:r>
              <a:rPr lang="en-US" dirty="0" smtClean="0"/>
              <a:t> as follows.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System.out.print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numHours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</a:rPr>
              <a:t>(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numHours</a:t>
            </a:r>
            <a:r>
              <a:rPr lang="en-US" sz="2400" b="1" dirty="0" smtClean="0">
                <a:latin typeface="Courier New" pitchFamily="49" charset="0"/>
              </a:rPr>
              <a:t> == 1 ? " hour" : " hours");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Selection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47800" y="2667000"/>
            <a:ext cx="6400800" cy="1752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E7E0D2FB-CA36-481E-A0BF-4613054879C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Control Structures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equence</a:t>
            </a:r>
          </a:p>
          <a:p>
            <a:pPr eaLnBrk="1" hangingPunct="1"/>
            <a:r>
              <a:rPr lang="en-US" dirty="0"/>
              <a:t>S</a:t>
            </a:r>
            <a:r>
              <a:rPr lang="en-US" dirty="0" smtClean="0"/>
              <a:t>election</a:t>
            </a:r>
          </a:p>
          <a:p>
            <a:pPr eaLnBrk="1" hangingPunct="1"/>
            <a:r>
              <a:rPr lang="en-US" dirty="0"/>
              <a:t>R</a:t>
            </a:r>
            <a:r>
              <a:rPr lang="en-US" dirty="0" smtClean="0"/>
              <a:t>epetition</a:t>
            </a:r>
          </a:p>
          <a:p>
            <a:pPr eaLnBrk="1" hangingPunct="1"/>
            <a:r>
              <a:rPr lang="en-US" dirty="0"/>
              <a:t>W</a:t>
            </a:r>
            <a:r>
              <a:rPr lang="en-US" dirty="0" smtClean="0"/>
              <a:t>e will discuss sequence and selection control structures in this set of slides.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33995F14-C86B-45E2-A4C2-EB8569B0558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 Structure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tatements are executed in the order they appear in the source code.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his is the default control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5443F7E-FF42-4920-9A47-B21ED27B85D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smtClean="0"/>
              <a:t>simple statement</a:t>
            </a:r>
            <a:r>
              <a:rPr lang="en-US" dirty="0" smtClean="0"/>
              <a:t> consists of one statement followed by a semicolon.</a:t>
            </a:r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smtClean="0"/>
              <a:t>compound statement</a:t>
            </a:r>
            <a:r>
              <a:rPr lang="en-US" dirty="0" smtClean="0"/>
              <a:t> consists of one or more statements surrounded by braces.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C8D8C25B-D69C-4619-86D2-67FC167ACC2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Structure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</a:t>
            </a:r>
            <a:r>
              <a:rPr lang="en-US" dirty="0" smtClean="0"/>
              <a:t>efines alternate paths through the source code</a:t>
            </a:r>
          </a:p>
          <a:p>
            <a:pPr eaLnBrk="1" hangingPunct="1"/>
            <a:r>
              <a:rPr lang="en-US" dirty="0" smtClean="0"/>
              <a:t>Java supports three types of selection structures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if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if-else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DD4DB0C3-C359-409B-B484-B05F79C09ED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/>
              <a:t> Structure Syntax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if( condition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// one or more statements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9222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4267200"/>
            <a:ext cx="22098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braces aligned</a:t>
            </a:r>
          </a:p>
        </p:txBody>
      </p:sp>
      <p:sp>
        <p:nvSpPr>
          <p:cNvPr id="9223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762000" y="2438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4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20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5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620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6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00200" y="3581400"/>
            <a:ext cx="28194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statements indented</a:t>
            </a:r>
          </a:p>
        </p:txBody>
      </p:sp>
      <p:sp>
        <p:nvSpPr>
          <p:cNvPr id="9227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1752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8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7526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B33EF1F5-4AD6-4DA4-97A3-065554B58A2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/>
              <a:t> Structure Semantics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dirty="0" smtClean="0"/>
              <a:t>heck the condition</a:t>
            </a:r>
          </a:p>
          <a:p>
            <a:pPr lvl="1" eaLnBrk="1" hangingPunct="1"/>
            <a:r>
              <a:rPr lang="en-US" dirty="0" smtClean="0"/>
              <a:t>true – execute the statements once</a:t>
            </a:r>
          </a:p>
          <a:p>
            <a:pPr lvl="1" eaLnBrk="1" hangingPunct="1"/>
            <a:r>
              <a:rPr lang="en-US" dirty="0" smtClean="0"/>
              <a:t>false – skip the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9CC5B48B-FA9E-4E2F-8C6B-4393C37A993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1269" name="Rectangle 1027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if ( temperature &gt; 90 )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message = "It is hot!";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Designs\GaryNew.pot</Template>
  <TotalTime>8231</TotalTime>
  <Words>995</Words>
  <Application>Microsoft Office PowerPoint</Application>
  <PresentationFormat>On-screen Show (4:3)</PresentationFormat>
  <Paragraphs>251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Tahoma</vt:lpstr>
      <vt:lpstr>Times New Roman</vt:lpstr>
      <vt:lpstr>Wingdings</vt:lpstr>
      <vt:lpstr>GaryNew</vt:lpstr>
      <vt:lpstr>Selection</vt:lpstr>
      <vt:lpstr>What Is A Control Structure?</vt:lpstr>
      <vt:lpstr>Types Of Control Structures</vt:lpstr>
      <vt:lpstr>Sequence Structure</vt:lpstr>
      <vt:lpstr>Statements</vt:lpstr>
      <vt:lpstr>Selection Structure</vt:lpstr>
      <vt:lpstr>The if Structure Syntax</vt:lpstr>
      <vt:lpstr>The if Structure Semantics</vt:lpstr>
      <vt:lpstr>Example</vt:lpstr>
      <vt:lpstr>Alternate Form Of if</vt:lpstr>
      <vt:lpstr>The if-else Structure</vt:lpstr>
      <vt:lpstr>if-else Semantics</vt:lpstr>
      <vt:lpstr>Example</vt:lpstr>
      <vt:lpstr>Alternate Form</vt:lpstr>
      <vt:lpstr>Nested if Statement</vt:lpstr>
      <vt:lpstr>Example</vt:lpstr>
      <vt:lpstr>Cascaded if-else Statement</vt:lpstr>
      <vt:lpstr>Example</vt:lpstr>
      <vt:lpstr>switch Statements</vt:lpstr>
      <vt:lpstr>switch Statements</vt:lpstr>
      <vt:lpstr>Switch Syntax</vt:lpstr>
      <vt:lpstr>Switch Example</vt:lpstr>
      <vt:lpstr>The ? : Operator</vt:lpstr>
      <vt:lpstr>The ? : Operator</vt:lpstr>
      <vt:lpstr>Example 1</vt:lpstr>
      <vt:lpstr>Example 1</vt:lpstr>
      <vt:lpstr>Example 2</vt:lpstr>
      <vt:lpstr>Example 2</vt:lpstr>
      <vt:lpstr>Selection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347</cp:revision>
  <cp:lastPrinted>2000-01-16T21:57:57Z</cp:lastPrinted>
  <dcterms:created xsi:type="dcterms:W3CDTF">1995-06-02T22:19:30Z</dcterms:created>
  <dcterms:modified xsi:type="dcterms:W3CDTF">2016-01-26T19:31:03Z</dcterms:modified>
</cp:coreProperties>
</file>