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1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2.bin" ContentType="application/vnd.openxmlformats-officedocument.oleObject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6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7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8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9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0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1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2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3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4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5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6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7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8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0" r:id="rId3"/>
    <p:sldId id="302" r:id="rId4"/>
    <p:sldId id="303" r:id="rId5"/>
    <p:sldId id="304" r:id="rId6"/>
    <p:sldId id="305" r:id="rId7"/>
    <p:sldId id="306" r:id="rId8"/>
    <p:sldId id="308" r:id="rId9"/>
    <p:sldId id="309" r:id="rId10"/>
    <p:sldId id="262" r:id="rId11"/>
    <p:sldId id="296" r:id="rId12"/>
    <p:sldId id="297" r:id="rId13"/>
    <p:sldId id="270" r:id="rId14"/>
    <p:sldId id="272" r:id="rId15"/>
    <p:sldId id="290" r:id="rId16"/>
    <p:sldId id="291" r:id="rId17"/>
    <p:sldId id="293" r:id="rId18"/>
    <p:sldId id="310" r:id="rId19"/>
    <p:sldId id="311" r:id="rId20"/>
    <p:sldId id="273" r:id="rId21"/>
    <p:sldId id="275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4" r:id="rId30"/>
    <p:sldId id="286" r:id="rId31"/>
    <p:sldId id="312" r:id="rId32"/>
    <p:sldId id="287" r:id="rId33"/>
    <p:sldId id="288" r:id="rId34"/>
    <p:sldId id="266" r:id="rId35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7" autoAdjust="0"/>
    <p:restoredTop sz="86423" autoAdjust="0"/>
  </p:normalViewPr>
  <p:slideViewPr>
    <p:cSldViewPr>
      <p:cViewPr varScale="1">
        <p:scale>
          <a:sx n="133" d="100"/>
          <a:sy n="133" d="100"/>
        </p:scale>
        <p:origin x="-7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54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8FEAE9-2782-47D2-887E-3A2C88BB9C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42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565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826" name="Group 2050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461827" name="Group 2051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61828" name="Rectangle 2052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29" name="Rectangle 2053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1830" name="Group 2054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461831" name="Rectangle 2055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32" name="Rectangle 2056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833" name="Rectangle 2057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34" name="Rectangle 2058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35" name="Rectangle 2059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836" name="Rectangle 2060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1837" name="Rectangle 2061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61838" name="Rectangle 20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61839" name="Rectangle 2063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Constructors and this</a:t>
            </a:r>
          </a:p>
        </p:txBody>
      </p:sp>
      <p:sp>
        <p:nvSpPr>
          <p:cNvPr id="461840" name="Rectangle 206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046D35-E0BE-425D-8AC3-8A0217F194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Constructors and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74D6C7-9FFA-4517-B357-29D3A381E1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Constructors and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B4ECEC-4445-4FE0-A5C0-8218B4CE93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Using Objects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7F9A8-0C9A-4FEB-8A8B-5D52DC86D3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9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Constructors and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61F903-5AE1-48D1-8244-62D40A8284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Constructors and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37C2FA-CDFA-42B6-A131-1E3F07DECC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Constructors and this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A4FC08-D097-4AEE-9779-F8A2E80490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Constructors and this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8F7A23-98D0-4A65-9B49-91714F3F04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Constructors and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E900C6-BD2C-4A5E-9725-A75FC09972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Constructors and this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40CDC3-C6C9-4D56-9693-408421B874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Constructors and this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1CFBA8-B3F2-4D9D-946F-62A8723C26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Constructors and this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CCFD6A-1CA7-4333-958B-164BC0E40F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46080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6081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/>
              <a:t>Constructors and this</a:t>
            </a:r>
          </a:p>
        </p:txBody>
      </p:sp>
      <p:sp>
        <p:nvSpPr>
          <p:cNvPr id="4608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EFD112AE-B694-434F-8E13-8CBEC089CA8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1" Type="http://schemas.openxmlformats.org/officeDocument/2006/relationships/tags" Target="../tags/tag38.xml"/><Relationship Id="rId2" Type="http://schemas.openxmlformats.org/officeDocument/2006/relationships/tags" Target="../tags/tag3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4.xml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Relationship Id="rId6" Type="http://schemas.openxmlformats.org/officeDocument/2006/relationships/slideLayout" Target="../slideLayouts/slideLayout12.xml"/><Relationship Id="rId7" Type="http://schemas.openxmlformats.org/officeDocument/2006/relationships/notesSlide" Target="../notesSlides/notesSlide15.xml"/><Relationship Id="rId8" Type="http://schemas.openxmlformats.org/officeDocument/2006/relationships/oleObject" Target="../embeddings/oleObject2.bin"/><Relationship Id="rId9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7.xml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tags" Target="../tags/tag66.xml"/><Relationship Id="rId12" Type="http://schemas.openxmlformats.org/officeDocument/2006/relationships/slideLayout" Target="../slideLayouts/slideLayout2.xml"/><Relationship Id="rId13" Type="http://schemas.openxmlformats.org/officeDocument/2006/relationships/notesSlide" Target="../notesSlides/notesSlide18.xml"/><Relationship Id="rId1" Type="http://schemas.openxmlformats.org/officeDocument/2006/relationships/tags" Target="../tags/tag56.xml"/><Relationship Id="rId2" Type="http://schemas.openxmlformats.org/officeDocument/2006/relationships/tags" Target="../tags/tag57.xml"/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tags" Target="../tags/tag61.xml"/><Relationship Id="rId7" Type="http://schemas.openxmlformats.org/officeDocument/2006/relationships/tags" Target="../tags/tag62.xml"/><Relationship Id="rId8" Type="http://schemas.openxmlformats.org/officeDocument/2006/relationships/tags" Target="../tags/tag63.xml"/><Relationship Id="rId9" Type="http://schemas.openxmlformats.org/officeDocument/2006/relationships/tags" Target="../tags/tag64.xml"/><Relationship Id="rId10" Type="http://schemas.openxmlformats.org/officeDocument/2006/relationships/tags" Target="../tags/tag6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<Relationship Id="rId1" Type="http://schemas.openxmlformats.org/officeDocument/2006/relationships/tags" Target="../tags/tag67.xml"/><Relationship Id="rId2" Type="http://schemas.openxmlformats.org/officeDocument/2006/relationships/tags" Target="../tags/tag6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4" Type="http://schemas.openxmlformats.org/officeDocument/2006/relationships/tags" Target="../tags/tag72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0.xml"/><Relationship Id="rId1" Type="http://schemas.openxmlformats.org/officeDocument/2006/relationships/tags" Target="../tags/tag69.xml"/><Relationship Id="rId2" Type="http://schemas.openxmlformats.org/officeDocument/2006/relationships/tags" Target="../tags/tag7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4" Type="http://schemas.openxmlformats.org/officeDocument/2006/relationships/tags" Target="../tags/tag76.xml"/><Relationship Id="rId5" Type="http://schemas.openxmlformats.org/officeDocument/2006/relationships/tags" Target="../tags/tag77.xml"/><Relationship Id="rId6" Type="http://schemas.openxmlformats.org/officeDocument/2006/relationships/tags" Target="../tags/tag78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21.xml"/><Relationship Id="rId1" Type="http://schemas.openxmlformats.org/officeDocument/2006/relationships/tags" Target="../tags/tag73.xml"/><Relationship Id="rId2" Type="http://schemas.openxmlformats.org/officeDocument/2006/relationships/tags" Target="../tags/tag7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2.xml"/><Relationship Id="rId1" Type="http://schemas.openxmlformats.org/officeDocument/2006/relationships/tags" Target="../tags/tag79.xml"/><Relationship Id="rId2" Type="http://schemas.openxmlformats.org/officeDocument/2006/relationships/tags" Target="../tags/tag8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3.xml"/><Relationship Id="rId1" Type="http://schemas.openxmlformats.org/officeDocument/2006/relationships/tags" Target="../tags/tag81.xml"/><Relationship Id="rId2" Type="http://schemas.openxmlformats.org/officeDocument/2006/relationships/tags" Target="../tags/tag8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4.xml"/><Relationship Id="rId1" Type="http://schemas.openxmlformats.org/officeDocument/2006/relationships/tags" Target="../tags/tag83.xml"/><Relationship Id="rId2" Type="http://schemas.openxmlformats.org/officeDocument/2006/relationships/tags" Target="../tags/tag8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5.xml"/><Relationship Id="rId1" Type="http://schemas.openxmlformats.org/officeDocument/2006/relationships/tags" Target="../tags/tag85.xml"/><Relationship Id="rId2" Type="http://schemas.openxmlformats.org/officeDocument/2006/relationships/tags" Target="../tags/tag8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6.xml"/><Relationship Id="rId1" Type="http://schemas.openxmlformats.org/officeDocument/2006/relationships/tags" Target="../tags/tag87.xml"/><Relationship Id="rId2" Type="http://schemas.openxmlformats.org/officeDocument/2006/relationships/tags" Target="../tags/tag8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7.xml"/><Relationship Id="rId1" Type="http://schemas.openxmlformats.org/officeDocument/2006/relationships/tags" Target="../tags/tag89.xml"/><Relationship Id="rId2" Type="http://schemas.openxmlformats.org/officeDocument/2006/relationships/tags" Target="../tags/tag9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8.xml"/><Relationship Id="rId1" Type="http://schemas.openxmlformats.org/officeDocument/2006/relationships/tags" Target="../tags/tag91.xml"/><Relationship Id="rId2" Type="http://schemas.openxmlformats.org/officeDocument/2006/relationships/tags" Target="../tags/tag9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9.xml"/><Relationship Id="rId1" Type="http://schemas.openxmlformats.org/officeDocument/2006/relationships/tags" Target="../tags/tag93.xml"/><Relationship Id="rId2" Type="http://schemas.openxmlformats.org/officeDocument/2006/relationships/tags" Target="../tags/tag9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tags" Target="../tags/tag13.xml"/><Relationship Id="rId7" Type="http://schemas.openxmlformats.org/officeDocument/2006/relationships/tags" Target="../tags/tag14.xml"/><Relationship Id="rId8" Type="http://schemas.openxmlformats.org/officeDocument/2006/relationships/tags" Target="../tags/tag15.xml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5.xml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tags" Target="../tags/tag29.xml"/><Relationship Id="rId8" Type="http://schemas.openxmlformats.org/officeDocument/2006/relationships/slideLayout" Target="../slideLayouts/slideLayout12.xml"/><Relationship Id="rId9" Type="http://schemas.openxmlformats.org/officeDocument/2006/relationships/notesSlide" Target="../notesSlides/notesSlide6.xml"/><Relationship Id="rId10" Type="http://schemas.openxmlformats.org/officeDocument/2006/relationships/oleObject" Target="../embeddings/oleObject1.bin"/><Relationship Id="rId11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noFill/>
          <a:ln/>
        </p:spPr>
        <p:txBody>
          <a:bodyPr lIns="92075" tIns="46038" rIns="92075" bIns="46038" anchor="ctr"/>
          <a:lstStyle/>
          <a:p>
            <a:pPr algn="ctr"/>
            <a:r>
              <a:rPr lang="en-US" dirty="0"/>
              <a:t>Constructors and </a:t>
            </a:r>
            <a:r>
              <a:rPr lang="en-US" b="1" dirty="0">
                <a:latin typeface="Courier New" pitchFamily="49" charset="0"/>
              </a:rPr>
              <a:t>this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Constructors and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F13E3B-73C9-446D-8905-117479806546}" type="slidenum">
              <a:rPr lang="en-US"/>
              <a:pPr/>
              <a:t>10</a:t>
            </a:fld>
            <a:endParaRPr lang="en-US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constructing a specific object is called </a:t>
            </a:r>
            <a:r>
              <a:rPr lang="en-US" i="1" dirty="0" smtClean="0"/>
              <a:t>instantiation</a:t>
            </a:r>
          </a:p>
          <a:p>
            <a:r>
              <a:rPr lang="en-US" baseline="0" dirty="0" smtClean="0"/>
              <a:t>the constructor</a:t>
            </a:r>
            <a:r>
              <a:rPr lang="en-US" dirty="0" smtClean="0"/>
              <a:t> normally initializes the instance variables of the object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class may have more than one constructor</a:t>
            </a:r>
            <a:endParaRPr lang="en-US" sz="3200" dirty="0" smtClean="0"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dirty="0" smtClean="0"/>
              <a:t>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another look at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if you look at the Java API for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dirty="0" smtClean="0"/>
              <a:t> class, you will find several constructors, a couple of which are shown on the next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Constructors and this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61F903-5AE1-48D1-8244-62D40A8284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5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tx2"/>
                </a:solidFill>
                <a:effectLst/>
                <a:latin typeface="Courier New" pitchFamily="49" charset="0"/>
                <a:ea typeface="+mj-ea"/>
                <a:cs typeface="Courier New" pitchFamily="49" charset="0"/>
              </a:rPr>
              <a:t>Rectangle</a:t>
            </a:r>
            <a:r>
              <a:rPr lang="en-US" sz="44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Rectangle(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x,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y,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width,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height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  <a:cs typeface="Courier New" pitchFamily="49" charset="0"/>
              </a:rPr>
              <a:t>constructs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dirty="0" smtClean="0">
                <a:solidFill>
                  <a:schemeClr val="bg2"/>
                </a:solidFill>
                <a:cs typeface="Courier New" pitchFamily="49" charset="0"/>
              </a:rPr>
              <a:t> with upper-left corner at (x, y), with width and height as specified by the last two parameters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constructs a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 with upper-left corner at </a:t>
            </a:r>
            <a:r>
              <a:rPr lang="en-US" dirty="0" smtClean="0">
                <a:solidFill>
                  <a:schemeClr val="bg2"/>
                </a:solidFill>
                <a:cs typeface="Courier New" pitchFamily="49" charset="0"/>
              </a:rPr>
              <a:t>(0,0), and with width and height of 0</a:t>
            </a:r>
            <a:endParaRPr lang="en-US" dirty="0">
              <a:solidFill>
                <a:schemeClr val="bg2"/>
              </a:solidFill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Constructors and this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61F903-5AE1-48D1-8244-62D40A8284B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5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Constructors and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CCBAF4-1EC5-4F9C-B1FF-66F9F8F15129}" type="slidenum">
              <a:rPr lang="en-US"/>
              <a:pPr/>
              <a:t>13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No-</a:t>
            </a:r>
            <a:r>
              <a:rPr lang="en-US" dirty="0" err="1" smtClean="0"/>
              <a:t>arg</a:t>
            </a:r>
            <a:r>
              <a:rPr lang="en-US" dirty="0" smtClean="0"/>
              <a:t> Constructors</a:t>
            </a:r>
            <a:endParaRPr lang="en-US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the second constructor on the previous slide has no parameters</a:t>
            </a:r>
            <a:endParaRPr lang="en-US" dirty="0"/>
          </a:p>
          <a:p>
            <a:r>
              <a:rPr lang="en-US" dirty="0"/>
              <a:t>such a constructor is called a </a:t>
            </a:r>
            <a:r>
              <a:rPr lang="en-US" i="1" dirty="0"/>
              <a:t>no-</a:t>
            </a:r>
            <a:r>
              <a:rPr lang="en-US" i="1" dirty="0" err="1"/>
              <a:t>arg</a:t>
            </a:r>
            <a:r>
              <a:rPr lang="en-US" dirty="0"/>
              <a:t> constructor</a:t>
            </a:r>
          </a:p>
          <a:p>
            <a:r>
              <a:rPr lang="en-US" dirty="0"/>
              <a:t>no-</a:t>
            </a:r>
            <a:r>
              <a:rPr lang="en-US" dirty="0" err="1"/>
              <a:t>arg</a:t>
            </a:r>
            <a:r>
              <a:rPr lang="en-US" dirty="0"/>
              <a:t> constructors are frequently used to assign default values to the instance variables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Constructors and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E651BF-0063-4BAA-ADAE-8B8B03F5C804}" type="slidenum">
              <a:rPr lang="en-US"/>
              <a:pPr/>
              <a:t>14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No-</a:t>
            </a:r>
            <a:r>
              <a:rPr lang="en-US" dirty="0" err="1" smtClean="0"/>
              <a:t>arg</a:t>
            </a:r>
            <a:r>
              <a:rPr lang="en-US" dirty="0" smtClean="0"/>
              <a:t> Constructors </a:t>
            </a:r>
            <a:endParaRPr lang="en-US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although not required, it is generally advisable to supply a no-</a:t>
            </a:r>
            <a:r>
              <a:rPr lang="en-US" dirty="0" err="1"/>
              <a:t>arg</a:t>
            </a:r>
            <a:r>
              <a:rPr lang="en-US" dirty="0"/>
              <a:t> constructor for any class you define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Constructors and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63EBFA-9137-44F1-A7B4-A99E931D0401}" type="slidenum">
              <a:rPr lang="en-US"/>
              <a:pPr/>
              <a:t>15</a:t>
            </a:fld>
            <a:endParaRPr lang="en-US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The Default Constructor</a:t>
            </a:r>
            <a:endParaRPr lang="en-US" dirty="0"/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it is permissible to define a class without any constructors</a:t>
            </a:r>
          </a:p>
          <a:p>
            <a:r>
              <a:rPr lang="en-US" dirty="0"/>
              <a:t>for classes with no constructors Java provides a no-</a:t>
            </a:r>
            <a:r>
              <a:rPr lang="en-US" dirty="0" err="1"/>
              <a:t>arg</a:t>
            </a:r>
            <a:r>
              <a:rPr lang="en-US" dirty="0"/>
              <a:t> constructor, called the </a:t>
            </a:r>
            <a:r>
              <a:rPr lang="en-US" i="1" dirty="0"/>
              <a:t>default constructor</a:t>
            </a:r>
          </a:p>
          <a:p>
            <a:r>
              <a:rPr lang="en-US" dirty="0"/>
              <a:t>the default constructor does </a:t>
            </a:r>
            <a:r>
              <a:rPr lang="en-US" dirty="0" smtClean="0"/>
              <a:t>nothing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Constructors and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31170B-77C9-4B9D-BBF1-7A7279593B51}" type="slidenum">
              <a:rPr lang="en-US"/>
              <a:pPr/>
              <a:t>16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The Default Constructor</a:t>
            </a:r>
            <a:endParaRPr lang="en-US" dirty="0"/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if you provide some constructors with arguments, and you also want a no-</a:t>
            </a:r>
            <a:r>
              <a:rPr lang="en-US" dirty="0" err="1"/>
              <a:t>arg</a:t>
            </a:r>
            <a:r>
              <a:rPr lang="en-US" dirty="0"/>
              <a:t> constructor, you must provide it yourself</a:t>
            </a:r>
          </a:p>
          <a:p>
            <a:r>
              <a:rPr lang="en-US" dirty="0"/>
              <a:t>the default constructor provided by Java is only available if </a:t>
            </a:r>
            <a:r>
              <a:rPr lang="en-US" i="1" dirty="0"/>
              <a:t>no</a:t>
            </a:r>
            <a:r>
              <a:rPr lang="en-US" dirty="0"/>
              <a:t> constructors are provided in the class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Constructors and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8D5D2F-82F5-4BD4-996C-5B0818DA23E0}" type="slidenum">
              <a:rPr lang="en-US"/>
              <a:pPr/>
              <a:t>17</a:t>
            </a:fld>
            <a:endParaRPr 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new</a:t>
            </a:r>
            <a:r>
              <a:rPr lang="en-US" dirty="0"/>
              <a:t> </a:t>
            </a:r>
            <a:r>
              <a:rPr lang="en-US" dirty="0" smtClean="0"/>
              <a:t>Operator Revisited</a:t>
            </a:r>
            <a:endParaRPr lang="en-US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19200" y="1371600"/>
            <a:ext cx="7772400" cy="4800600"/>
          </a:xfrm>
        </p:spPr>
        <p:txBody>
          <a:bodyPr/>
          <a:lstStyle/>
          <a:p>
            <a:r>
              <a:rPr lang="en-US" dirty="0"/>
              <a:t>if no constructor is provided, except for the default constructor, the </a:t>
            </a:r>
            <a:r>
              <a:rPr lang="en-US" b="1" dirty="0">
                <a:latin typeface="Courier New" pitchFamily="49" charset="0"/>
              </a:rPr>
              <a:t>new</a:t>
            </a:r>
            <a:r>
              <a:rPr lang="en-US" dirty="0"/>
              <a:t> operator creates a new object </a:t>
            </a:r>
            <a:r>
              <a:rPr lang="en-US" dirty="0" smtClean="0"/>
              <a:t>with the </a:t>
            </a:r>
            <a:r>
              <a:rPr lang="en-US" dirty="0"/>
              <a:t>default values assigned to the </a:t>
            </a:r>
            <a:r>
              <a:rPr lang="en-US" dirty="0" smtClean="0"/>
              <a:t>attributes; then the default constructor is called</a:t>
            </a:r>
          </a:p>
          <a:p>
            <a:pPr lvl="1"/>
            <a:r>
              <a:rPr lang="en-US" dirty="0" smtClean="0"/>
              <a:t>the default constructor does nothing, but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 must invoke a constructor, so the default constructor will be used if there is no user-supplied constructor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E2146515-E9B3-47C2-85E0-EF80738D029C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Constructing Strings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there are some shortcuts for </a:t>
            </a:r>
            <a:r>
              <a:rPr lang="en-US" b="1" dirty="0" smtClean="0">
                <a:latin typeface="Courier New" pitchFamily="49" charset="0"/>
              </a:rPr>
              <a:t>String</a:t>
            </a:r>
            <a:r>
              <a:rPr lang="en-US" dirty="0" smtClean="0"/>
              <a:t> objects that enable us to create strings very easily</a:t>
            </a:r>
          </a:p>
          <a:p>
            <a:pPr lvl="1" eaLnBrk="1" hangingPunct="1"/>
            <a:r>
              <a:rPr lang="en-US" b="1" dirty="0" smtClean="0">
                <a:latin typeface="Courier New" pitchFamily="49" charset="0"/>
              </a:rPr>
              <a:t>String</a:t>
            </a:r>
            <a:r>
              <a:rPr lang="en-US" dirty="0" smtClean="0"/>
              <a:t>  </a:t>
            </a:r>
            <a:r>
              <a:rPr lang="en-US" b="1" dirty="0" smtClean="0">
                <a:latin typeface="Courier New" pitchFamily="49" charset="0"/>
              </a:rPr>
              <a:t>myString = "Hello World!"</a:t>
            </a:r>
          </a:p>
          <a:p>
            <a:pPr lvl="1" eaLnBrk="1" hangingPunct="1"/>
            <a:r>
              <a:rPr lang="en-US" b="1" dirty="0" smtClean="0">
                <a:latin typeface="Courier New" pitchFamily="49" charset="0"/>
              </a:rPr>
              <a:t>String myString2 = myString;</a:t>
            </a:r>
          </a:p>
          <a:p>
            <a:pPr eaLnBrk="1" hangingPunct="1"/>
            <a:r>
              <a:rPr lang="en-US" dirty="0" smtClean="0"/>
              <a:t>the previous statements result in two </a:t>
            </a:r>
            <a:r>
              <a:rPr lang="en-US" b="1" dirty="0" smtClean="0">
                <a:latin typeface="Courier New" pitchFamily="49" charset="0"/>
              </a:rPr>
              <a:t>String</a:t>
            </a:r>
            <a:r>
              <a:rPr lang="en-US" dirty="0" smtClean="0"/>
              <a:t> objects named </a:t>
            </a:r>
            <a:r>
              <a:rPr lang="en-US" b="1" dirty="0" smtClean="0">
                <a:latin typeface="Courier New" pitchFamily="49" charset="0"/>
              </a:rPr>
              <a:t>myString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</a:rPr>
              <a:t>myString2</a:t>
            </a:r>
            <a:r>
              <a:rPr lang="en-US" dirty="0" smtClean="0"/>
              <a:t>, both referencing the same </a:t>
            </a:r>
            <a:r>
              <a:rPr lang="en-US" b="1" dirty="0" smtClean="0">
                <a:latin typeface="Courier New" pitchFamily="49" charset="0"/>
              </a:rPr>
              <a:t>String</a:t>
            </a:r>
            <a:r>
              <a:rPr lang="en-US" dirty="0" smtClean="0"/>
              <a:t> object </a:t>
            </a:r>
            <a:r>
              <a:rPr lang="en-US" b="1" dirty="0" smtClean="0">
                <a:latin typeface="Courier New" pitchFamily="49" charset="0"/>
              </a:rPr>
              <a:t>"Hello World!"</a:t>
            </a:r>
          </a:p>
        </p:txBody>
      </p:sp>
    </p:spTree>
    <p:extLst>
      <p:ext uri="{BB962C8B-B14F-4D97-AF65-F5344CB8AC3E}">
        <p14:creationId xmlns:p14="http://schemas.microsoft.com/office/powerpoint/2010/main" val="368023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Objects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B0C8CDC0-6259-4EB4-8426-9F99C68F81E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</a:rPr>
              <a:t>myString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</a:rPr>
              <a:t>myString2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  <p:custDataLst>
              <p:tags r:id="rId5"/>
            </p:custDataLst>
          </p:nvPr>
        </p:nvGraphicFramePr>
        <p:xfrm>
          <a:off x="1905000" y="1524000"/>
          <a:ext cx="5257800" cy="431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RFFlow" r:id="rId8" imgW="2116800" imgH="1738800" progId="RFFlow4">
                  <p:embed/>
                </p:oleObj>
              </mc:Choice>
              <mc:Fallback>
                <p:oleObj name="RFFlow" r:id="rId8" imgW="2116800" imgH="1738800" progId="RFFlow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5257800" cy="431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90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discussing constructors, we need to look briefly</a:t>
            </a:r>
            <a:r>
              <a:rPr lang="en-US" baseline="0" dirty="0" smtClean="0"/>
              <a:t> at data types in Java</a:t>
            </a:r>
          </a:p>
          <a:p>
            <a:r>
              <a:rPr lang="en-US" baseline="0" dirty="0" smtClean="0"/>
              <a:t>in Java, every variable has a type</a:t>
            </a:r>
          </a:p>
          <a:p>
            <a:r>
              <a:rPr lang="en-US" baseline="0" dirty="0" smtClean="0"/>
              <a:t>the assignment operator (=) is used to assign values to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Constructors and this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61F903-5AE1-48D1-8244-62D40A8284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19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Constructors and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534033-90DE-4138-903A-8E1766432898}" type="slidenum">
              <a:rPr lang="en-US"/>
              <a:pPr/>
              <a:t>20</a:t>
            </a:fld>
            <a:endParaRPr lang="en-US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Invoking Methods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objects are normally</a:t>
            </a:r>
            <a:r>
              <a:rPr lang="en-US" baseline="0" dirty="0" smtClean="0"/>
              <a:t> created and used in a driver program</a:t>
            </a:r>
            <a:endParaRPr lang="en-US" dirty="0" smtClean="0"/>
          </a:p>
          <a:p>
            <a:r>
              <a:rPr lang="en-US" dirty="0" smtClean="0"/>
              <a:t>when invoking a </a:t>
            </a:r>
            <a:r>
              <a:rPr lang="en-US" dirty="0"/>
              <a:t>method from a driver program you must supply an object reference</a:t>
            </a:r>
          </a:p>
          <a:p>
            <a:r>
              <a:rPr lang="en-US" dirty="0"/>
              <a:t>otherwise the compiler will not be able to determine which object is the receiver object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Constructors and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FC26B5-9354-4DB5-B3E9-C4C3442B02C7}" type="slidenum">
              <a:rPr lang="en-US"/>
              <a:pPr/>
              <a:t>21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public class Driver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…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Dog </a:t>
            </a:r>
            <a:r>
              <a:rPr lang="en-US" b="1" dirty="0" err="1">
                <a:latin typeface="Courier New" pitchFamily="49" charset="0"/>
              </a:rPr>
              <a:t>zelda</a:t>
            </a:r>
            <a:r>
              <a:rPr lang="en-US" b="1" dirty="0">
                <a:latin typeface="Courier New" pitchFamily="49" charset="0"/>
              </a:rPr>
              <a:t> = new Dog( "Zelda",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"Standard Poodle", 7 );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Dog midge = new Dog( “Midge",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"Standard Poodle", 5 );</a:t>
            </a:r>
          </a:p>
          <a:p>
            <a:pPr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Constructors and this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CF738F-6EFE-4A10-9479-88C95BE9A512}" type="slidenum">
              <a:rPr lang="en-US"/>
              <a:pPr/>
              <a:t>22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3200" b="1" dirty="0" err="1">
                <a:latin typeface="Courier New" pitchFamily="49" charset="0"/>
              </a:rPr>
              <a:t>setAge</a:t>
            </a:r>
            <a:r>
              <a:rPr lang="en-US" sz="3200" b="1" dirty="0">
                <a:latin typeface="Courier New" pitchFamily="49" charset="0"/>
              </a:rPr>
              <a:t>( 9 );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getAge</a:t>
            </a:r>
            <a:r>
              <a:rPr lang="en-US" b="1" dirty="0">
                <a:latin typeface="Courier New" pitchFamily="49" charset="0"/>
              </a:rPr>
              <a:t>());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zelda.setAge</a:t>
            </a:r>
            <a:r>
              <a:rPr lang="en-US" b="1" dirty="0">
                <a:latin typeface="Courier New" pitchFamily="49" charset="0"/>
              </a:rPr>
              <a:t>( 9 );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</a:rPr>
              <a:t>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zelda.getAge</a:t>
            </a:r>
            <a:r>
              <a:rPr lang="en-US" b="1" dirty="0">
                <a:latin typeface="Courier New" pitchFamily="49" charset="0"/>
              </a:rPr>
              <a:t>());</a:t>
            </a:r>
          </a:p>
        </p:txBody>
      </p:sp>
      <p:sp>
        <p:nvSpPr>
          <p:cNvPr id="558086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2895600"/>
            <a:ext cx="7086600" cy="11969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b="1" i="1"/>
              <a:t>WRONG!</a:t>
            </a:r>
          </a:p>
          <a:p>
            <a:pPr eaLnBrk="1" hangingPunct="1"/>
            <a:r>
              <a:rPr lang="en-US"/>
              <a:t>these method calls have no object reference; are we trying to set and get the age for zelda or for midge?</a:t>
            </a:r>
          </a:p>
        </p:txBody>
      </p:sp>
      <p:sp>
        <p:nvSpPr>
          <p:cNvPr id="558088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2438400" y="1981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58089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67818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58090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867400" y="5661025"/>
            <a:ext cx="2895600" cy="8318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b="1" i="1"/>
              <a:t>Do this instead -- </a:t>
            </a:r>
            <a:r>
              <a:rPr lang="en-US"/>
              <a:t>use an object reference</a:t>
            </a:r>
          </a:p>
        </p:txBody>
      </p:sp>
      <p:sp>
        <p:nvSpPr>
          <p:cNvPr id="558091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7239000" y="4191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58092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2057400" y="41910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58093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057400" y="419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58094" name="Line 1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743200" y="64008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58095" name="Line 15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2743200" y="601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Constructors and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BD2579-44EE-49BA-BC9B-3C3C00DDB375}" type="slidenum">
              <a:rPr lang="en-US"/>
              <a:pPr/>
              <a:t>23</a:t>
            </a:fld>
            <a:endParaRPr lang="en-US"/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0"/>
            <a:ext cx="8402638" cy="1143000"/>
          </a:xfrm>
        </p:spPr>
        <p:txBody>
          <a:bodyPr/>
          <a:lstStyle/>
          <a:p>
            <a:r>
              <a:rPr lang="en-US" dirty="0"/>
              <a:t>Implicit and Explicit Parameters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 the example given above, </a:t>
            </a:r>
            <a:r>
              <a:rPr lang="en-US" b="1" dirty="0" err="1">
                <a:latin typeface="Courier New" pitchFamily="49" charset="0"/>
              </a:rPr>
              <a:t>zelda</a:t>
            </a:r>
            <a:r>
              <a:rPr lang="en-US" dirty="0"/>
              <a:t> is an explicit object reference to the object whose </a:t>
            </a:r>
            <a:r>
              <a:rPr lang="en-US" b="1" dirty="0" err="1">
                <a:latin typeface="Courier New" pitchFamily="49" charset="0"/>
              </a:rPr>
              <a:t>setAge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getAge</a:t>
            </a:r>
            <a:r>
              <a:rPr lang="en-US" dirty="0"/>
              <a:t> methods are being invoked</a:t>
            </a:r>
          </a:p>
          <a:p>
            <a:r>
              <a:rPr lang="en-US" dirty="0"/>
              <a:t>inside a class definition, </a:t>
            </a:r>
            <a:r>
              <a:rPr lang="en-US" dirty="0" smtClean="0"/>
              <a:t>implicit </a:t>
            </a:r>
            <a:r>
              <a:rPr lang="en-US" dirty="0"/>
              <a:t>parameters may be used to refer to instance variables and to invoke methods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Constructors and this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02A819-E47B-4A0B-8228-A5A823FEEE50}" type="slidenum">
              <a:rPr lang="en-US"/>
              <a:pPr/>
              <a:t>24</a:t>
            </a:fld>
            <a:endParaRPr lang="en-US"/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Implicit Parameters 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consider the following implementation of the </a:t>
            </a:r>
            <a:r>
              <a:rPr lang="en-US" b="1" dirty="0" err="1">
                <a:latin typeface="Courier New" pitchFamily="49" charset="0"/>
              </a:rPr>
              <a:t>setAge</a:t>
            </a:r>
            <a:r>
              <a:rPr lang="en-US" dirty="0"/>
              <a:t> method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public void </a:t>
            </a:r>
            <a:r>
              <a:rPr lang="en-US" b="1" dirty="0" err="1">
                <a:latin typeface="Courier New" pitchFamily="49" charset="0"/>
              </a:rPr>
              <a:t>setAge</a:t>
            </a:r>
            <a:r>
              <a:rPr lang="en-US" b="1" dirty="0">
                <a:latin typeface="Courier New" pitchFamily="49" charset="0"/>
              </a:rPr>
              <a:t>(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ageIn</a:t>
            </a:r>
            <a:r>
              <a:rPr lang="en-US" b="1" dirty="0">
                <a:latin typeface="Courier New" pitchFamily="49" charset="0"/>
              </a:rPr>
              <a:t> )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age = </a:t>
            </a:r>
            <a:r>
              <a:rPr lang="en-US" b="1" dirty="0" err="1">
                <a:latin typeface="Courier New" pitchFamily="49" charset="0"/>
              </a:rPr>
              <a:t>ageIn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56320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4953000"/>
            <a:ext cx="7086600" cy="11969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/>
              <a:t>The private instance variable </a:t>
            </a:r>
            <a:r>
              <a:rPr lang="en-US" b="1">
                <a:latin typeface="Courier New" pitchFamily="49" charset="0"/>
              </a:rPr>
              <a:t>age</a:t>
            </a:r>
            <a:r>
              <a:rPr lang="en-US"/>
              <a:t> must be associated with an object, but there is no object reference given.</a:t>
            </a:r>
          </a:p>
          <a:p>
            <a:pPr eaLnBrk="1" hangingPunct="1"/>
            <a:r>
              <a:rPr lang="en-US"/>
              <a:t>What object does </a:t>
            </a:r>
            <a:r>
              <a:rPr lang="en-US" b="1">
                <a:latin typeface="Courier New" pitchFamily="49" charset="0"/>
              </a:rPr>
              <a:t>age</a:t>
            </a:r>
            <a:r>
              <a:rPr lang="en-US"/>
              <a:t> belong to?  </a:t>
            </a:r>
          </a:p>
        </p:txBody>
      </p:sp>
      <p:sp>
        <p:nvSpPr>
          <p:cNvPr id="563205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2057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Constructors and this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F68D6-8130-40C2-9556-C45BCBA9E53C}" type="slidenum">
              <a:rPr lang="en-US"/>
              <a:pPr/>
              <a:t>25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let’s return to the call to </a:t>
            </a:r>
            <a:r>
              <a:rPr lang="en-US" b="1" dirty="0" err="1">
                <a:latin typeface="Courier New" pitchFamily="49" charset="0"/>
              </a:rPr>
              <a:t>setAge</a:t>
            </a:r>
            <a:r>
              <a:rPr lang="en-US" dirty="0"/>
              <a:t> from the driver program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zelda.setAge</a:t>
            </a:r>
            <a:r>
              <a:rPr lang="en-US" b="1" dirty="0">
                <a:latin typeface="Courier New" pitchFamily="49" charset="0"/>
              </a:rPr>
              <a:t>( 9 );</a:t>
            </a:r>
            <a:endParaRPr lang="en-US" dirty="0"/>
          </a:p>
        </p:txBody>
      </p:sp>
      <p:sp>
        <p:nvSpPr>
          <p:cNvPr id="56422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2000" y="3733800"/>
            <a:ext cx="2971800" cy="8318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b="1">
                <a:latin typeface="Courier New" pitchFamily="49" charset="0"/>
              </a:rPr>
              <a:t>zelda</a:t>
            </a:r>
            <a:r>
              <a:rPr lang="en-US"/>
              <a:t> is an </a:t>
            </a:r>
            <a:r>
              <a:rPr lang="en-US" i="1"/>
              <a:t>explicit object reference</a:t>
            </a:r>
          </a:p>
        </p:txBody>
      </p:sp>
      <p:sp>
        <p:nvSpPr>
          <p:cNvPr id="564229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20574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4230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91000" y="3886200"/>
            <a:ext cx="2971800" cy="8318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/>
              <a:t>the argument </a:t>
            </a:r>
            <a:r>
              <a:rPr lang="en-US" b="1">
                <a:latin typeface="Courier New" pitchFamily="49" charset="0"/>
              </a:rPr>
              <a:t>9</a:t>
            </a:r>
            <a:r>
              <a:rPr lang="en-US"/>
              <a:t> is an </a:t>
            </a:r>
            <a:r>
              <a:rPr lang="en-US" i="1"/>
              <a:t>explicit parameter</a:t>
            </a:r>
          </a:p>
        </p:txBody>
      </p:sp>
      <p:sp>
        <p:nvSpPr>
          <p:cNvPr id="564231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5181600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Constructors and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6151C1-B9F8-420F-AD76-B536DD73D72A}" type="slidenum">
              <a:rPr lang="en-US"/>
              <a:pPr/>
              <a:t>26</a:t>
            </a:fld>
            <a:endParaRPr lang="en-US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this call invokes </a:t>
            </a:r>
            <a:r>
              <a:rPr lang="en-US" dirty="0" err="1"/>
              <a:t>zelda’s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setAge</a:t>
            </a:r>
            <a:r>
              <a:rPr lang="en-US" dirty="0"/>
              <a:t> method in the </a:t>
            </a:r>
            <a:r>
              <a:rPr lang="en-US" b="1" dirty="0">
                <a:latin typeface="Courier New" pitchFamily="49" charset="0"/>
              </a:rPr>
              <a:t>Dog</a:t>
            </a:r>
            <a:r>
              <a:rPr lang="en-US" dirty="0"/>
              <a:t> class</a:t>
            </a:r>
          </a:p>
          <a:p>
            <a:r>
              <a:rPr lang="en-US" dirty="0"/>
              <a:t>inside the </a:t>
            </a:r>
            <a:r>
              <a:rPr lang="en-US" b="1" dirty="0" err="1">
                <a:latin typeface="Courier New" pitchFamily="49" charset="0"/>
              </a:rPr>
              <a:t>setAge</a:t>
            </a:r>
            <a:r>
              <a:rPr lang="en-US" dirty="0"/>
              <a:t> method the assignment statement is executed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 age = </a:t>
            </a:r>
            <a:r>
              <a:rPr lang="en-US" b="1" dirty="0" err="1">
                <a:latin typeface="Courier New" pitchFamily="49" charset="0"/>
              </a:rPr>
              <a:t>ageIn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r>
              <a:rPr lang="en-US" b="1" dirty="0" err="1">
                <a:latin typeface="Courier New" pitchFamily="49" charset="0"/>
              </a:rPr>
              <a:t>zelda</a:t>
            </a:r>
            <a:r>
              <a:rPr lang="en-US" dirty="0"/>
              <a:t> is the implicit parameter used</a:t>
            </a:r>
          </a:p>
          <a:p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age</a:t>
            </a:r>
            <a:r>
              <a:rPr lang="en-US" dirty="0"/>
              <a:t> field belonging to the object </a:t>
            </a:r>
            <a:r>
              <a:rPr lang="en-US" b="1" dirty="0" err="1">
                <a:latin typeface="Courier New" pitchFamily="49" charset="0"/>
              </a:rPr>
              <a:t>zelda</a:t>
            </a:r>
            <a:r>
              <a:rPr lang="en-US" dirty="0"/>
              <a:t> is updated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Constructors and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05361B-1838-4CDC-BFFE-C28F59313C91}" type="slidenum">
              <a:rPr lang="en-US"/>
              <a:pPr/>
              <a:t>27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when is it legal to use implicit parameters?</a:t>
            </a:r>
          </a:p>
          <a:p>
            <a:r>
              <a:rPr lang="en-US" dirty="0"/>
              <a:t>when a </a:t>
            </a:r>
            <a:r>
              <a:rPr lang="en-US" b="1" dirty="0">
                <a:latin typeface="Courier New" pitchFamily="49" charset="0"/>
              </a:rPr>
              <a:t>main</a:t>
            </a:r>
            <a:r>
              <a:rPr lang="en-US" dirty="0"/>
              <a:t> method creates an object and then calls one of that object’s methods, it must supply an object reference, as in 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zelda.setAge</a:t>
            </a:r>
            <a:r>
              <a:rPr lang="en-US" b="1" dirty="0">
                <a:latin typeface="Courier New" pitchFamily="49" charset="0"/>
              </a:rPr>
              <a:t>( 9 );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Constructors and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015605-01A7-410E-A7A1-6C46866E71B3}" type="slidenum">
              <a:rPr lang="en-US"/>
              <a:pPr/>
              <a:t>28</a:t>
            </a:fld>
            <a:endParaRPr lang="en-US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inside a class definition, if one method invokes another method, an implicit reference can be used</a:t>
            </a:r>
          </a:p>
          <a:p>
            <a:r>
              <a:rPr lang="en-US" dirty="0"/>
              <a:t>in this case, the implicit reference used by the first method will also be used for any method call made by the first method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Constructors and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2D1012-390E-4D6E-BD10-3B536EAB0DDD}" type="slidenum">
              <a:rPr lang="en-US"/>
              <a:pPr/>
              <a:t>29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this</a:t>
            </a:r>
            <a:r>
              <a:rPr lang="en-US" dirty="0"/>
              <a:t> Keyword 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the implicit parameter used with a method or private instance variable can be accessed with the keyword </a:t>
            </a:r>
            <a:r>
              <a:rPr lang="en-US" b="1" dirty="0">
                <a:latin typeface="Courier New" pitchFamily="49" charset="0"/>
              </a:rPr>
              <a:t>this</a:t>
            </a:r>
          </a:p>
          <a:p>
            <a:r>
              <a:rPr lang="en-US" dirty="0"/>
              <a:t>for example, the body of the </a:t>
            </a:r>
            <a:r>
              <a:rPr lang="en-US" b="1" dirty="0" err="1">
                <a:latin typeface="Courier New" pitchFamily="49" charset="0"/>
              </a:rPr>
              <a:t>setAge</a:t>
            </a:r>
            <a:r>
              <a:rPr lang="en-US" dirty="0"/>
              <a:t> method could be written as 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this.age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ageIn</a:t>
            </a:r>
            <a:r>
              <a:rPr lang="en-US" b="1" dirty="0" smtClean="0">
                <a:latin typeface="Courier New" pitchFamily="49" charset="0"/>
              </a:rPr>
              <a:t>;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6DF8BEA7-E06E-459F-895A-8FBA2BDEAE79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in Java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following statement declares </a:t>
            </a:r>
            <a:r>
              <a:rPr lang="en-US" b="1" dirty="0" smtClean="0">
                <a:latin typeface="Courier New" pitchFamily="49" charset="0"/>
              </a:rPr>
              <a:t>examGrade</a:t>
            </a:r>
            <a:r>
              <a:rPr lang="en-US" dirty="0" smtClean="0"/>
              <a:t> to be an </a:t>
            </a:r>
            <a:r>
              <a:rPr lang="en-US" b="1" dirty="0" smtClean="0">
                <a:latin typeface="Courier New" pitchFamily="49" charset="0"/>
              </a:rPr>
              <a:t>int</a:t>
            </a:r>
            <a:r>
              <a:rPr lang="en-US" dirty="0" smtClean="0"/>
              <a:t> variable and assigns </a:t>
            </a:r>
            <a:r>
              <a:rPr lang="en-US" b="1" dirty="0" smtClean="0">
                <a:latin typeface="Courier New" pitchFamily="49" charset="0"/>
              </a:rPr>
              <a:t>examGrade</a:t>
            </a:r>
            <a:r>
              <a:rPr lang="en-US" dirty="0" smtClean="0"/>
              <a:t> a value of </a:t>
            </a:r>
            <a:r>
              <a:rPr lang="en-US" b="1" dirty="0" smtClean="0">
                <a:latin typeface="Courier New" pitchFamily="49" charset="0"/>
              </a:rPr>
              <a:t>93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b="1" dirty="0" smtClean="0">
                <a:latin typeface="Courier New" pitchFamily="49" charset="0"/>
              </a:rPr>
              <a:t>int examGrade = 93;</a:t>
            </a:r>
          </a:p>
        </p:txBody>
      </p:sp>
    </p:spTree>
    <p:extLst>
      <p:ext uri="{BB962C8B-B14F-4D97-AF65-F5344CB8AC3E}">
        <p14:creationId xmlns:p14="http://schemas.microsoft.com/office/powerpoint/2010/main" val="288601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Constructors and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360935-AA01-4122-99D3-E726031FC71F}" type="slidenum">
              <a:rPr lang="en-US"/>
              <a:pPr/>
              <a:t>30</a:t>
            </a:fld>
            <a:endParaRPr lang="en-US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</a:rPr>
              <a:t>this </a:t>
            </a:r>
            <a:r>
              <a:rPr lang="en-US" dirty="0"/>
              <a:t>And Constructors 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permissible to have one constructor call another </a:t>
            </a:r>
            <a:r>
              <a:rPr lang="en-US" dirty="0" smtClean="0"/>
              <a:t>constructor</a:t>
            </a:r>
          </a:p>
          <a:p>
            <a:r>
              <a:rPr lang="en-US" dirty="0" smtClean="0"/>
              <a:t>suppose we have a Dog class with the two constructors</a:t>
            </a:r>
            <a:r>
              <a:rPr lang="en-US" baseline="0" dirty="0" smtClean="0"/>
              <a:t> shown on the next slide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 and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Dog(String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nameIn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breedIn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ageIn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name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nameIn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breed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breedIn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age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ageIn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Dog()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name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"unknown";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breed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"unknown";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age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Constructors and this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61F903-5AE1-48D1-8244-62D40A8284B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45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Constructors and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EE3373-CD7A-486E-8404-F50413635D29}" type="slidenum">
              <a:rPr lang="en-US"/>
              <a:pPr/>
              <a:t>32</a:t>
            </a:fld>
            <a:endParaRPr lang="en-US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</a:rPr>
              <a:t>this </a:t>
            </a:r>
            <a:r>
              <a:rPr lang="en-US" dirty="0"/>
              <a:t>And </a:t>
            </a:r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we can use the </a:t>
            </a:r>
            <a:r>
              <a:rPr lang="en-US" b="1" dirty="0">
                <a:latin typeface="Courier New" pitchFamily="49" charset="0"/>
              </a:rPr>
              <a:t>this</a:t>
            </a:r>
            <a:r>
              <a:rPr lang="en-US" dirty="0"/>
              <a:t> keyword to rewrite the no-</a:t>
            </a:r>
            <a:r>
              <a:rPr lang="en-US" dirty="0" err="1"/>
              <a:t>arg</a:t>
            </a:r>
            <a:r>
              <a:rPr lang="en-US" dirty="0"/>
              <a:t> constructor for the </a:t>
            </a:r>
            <a:r>
              <a:rPr lang="en-US" b="1" dirty="0">
                <a:latin typeface="Courier New" pitchFamily="49" charset="0"/>
              </a:rPr>
              <a:t>Dog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endParaRPr lang="en-US" dirty="0"/>
          </a:p>
          <a:p>
            <a:pPr indent="1588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// no-</a:t>
            </a:r>
            <a:r>
              <a:rPr lang="en-US" sz="2000" b="1" dirty="0" err="1">
                <a:latin typeface="Courier New" pitchFamily="49" charset="0"/>
              </a:rPr>
              <a:t>arg</a:t>
            </a:r>
            <a:r>
              <a:rPr lang="en-US" sz="2000" b="1" dirty="0">
                <a:latin typeface="Courier New" pitchFamily="49" charset="0"/>
              </a:rPr>
              <a:t> constructor</a:t>
            </a:r>
          </a:p>
          <a:p>
            <a:pPr indent="1588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public Dog()</a:t>
            </a:r>
          </a:p>
          <a:p>
            <a:pPr indent="1588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indent="1588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this(“unknown“, “unknown“, 0);</a:t>
            </a:r>
          </a:p>
          <a:p>
            <a:pPr indent="1588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Constructors and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AD5143-5D58-4494-A6D9-4F259A5D960B}" type="slidenum">
              <a:rPr lang="en-US"/>
              <a:pPr/>
              <a:t>33</a:t>
            </a:fld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</a:rPr>
              <a:t>this </a:t>
            </a:r>
            <a:r>
              <a:rPr lang="en-US" dirty="0"/>
              <a:t>And </a:t>
            </a:r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the command 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this(“unknown“, “unknown“, 0);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tells the compiler to call a constructor with the appropriate signature and supply the values of the arguments for the parameters in the called constructor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noFill/>
          <a:ln/>
        </p:spPr>
        <p:txBody>
          <a:bodyPr lIns="92075" tIns="46038" rIns="92075" bIns="46038" anchor="ctr"/>
          <a:lstStyle/>
          <a:p>
            <a:pPr algn="ctr"/>
            <a:r>
              <a:rPr lang="en-US" dirty="0"/>
              <a:t>Constructors and </a:t>
            </a:r>
            <a:r>
              <a:rPr lang="en-US" b="1" dirty="0">
                <a:latin typeface="Courier New" pitchFamily="49" charset="0"/>
              </a:rPr>
              <a:t>this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The End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Objects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F83445B2-97F1-44F4-A12F-A63B162FACDC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Declaring and Initializing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statement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b="1" dirty="0" smtClean="0">
                <a:latin typeface="Courier New" pitchFamily="49" charset="0"/>
              </a:rPr>
              <a:t>int examGrade = 93;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could also be written as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b="1" dirty="0" smtClean="0">
                <a:latin typeface="Courier New" pitchFamily="49" charset="0"/>
              </a:rPr>
              <a:t>int examGrade;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		examGrade = 93;</a:t>
            </a:r>
          </a:p>
        </p:txBody>
      </p:sp>
      <p:sp>
        <p:nvSpPr>
          <p:cNvPr id="7174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400800" y="3352800"/>
            <a:ext cx="16002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declaration</a:t>
            </a:r>
          </a:p>
        </p:txBody>
      </p:sp>
      <p:sp>
        <p:nvSpPr>
          <p:cNvPr id="7175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5638800" y="3581400"/>
            <a:ext cx="7620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7176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629400" y="3962400"/>
            <a:ext cx="17526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assign value</a:t>
            </a:r>
          </a:p>
        </p:txBody>
      </p:sp>
      <p:sp>
        <p:nvSpPr>
          <p:cNvPr id="7177" name="Line 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5867400" y="4191000"/>
            <a:ext cx="7620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7AB7BF59-E1AB-4317-B8B3-5888EB1AF24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Primitive Types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numbers in Java are examples of </a:t>
            </a:r>
            <a:r>
              <a:rPr lang="en-US" i="1" dirty="0" smtClean="0"/>
              <a:t>primitive types</a:t>
            </a:r>
          </a:p>
          <a:p>
            <a:pPr eaLnBrk="1" hangingPunct="1"/>
            <a:r>
              <a:rPr lang="en-US" dirty="0" smtClean="0"/>
              <a:t>the variable </a:t>
            </a:r>
            <a:r>
              <a:rPr lang="en-US" b="1" dirty="0" smtClean="0">
                <a:latin typeface="Courier New" pitchFamily="49" charset="0"/>
              </a:rPr>
              <a:t>examGrade</a:t>
            </a:r>
            <a:r>
              <a:rPr lang="en-US" dirty="0" smtClean="0"/>
              <a:t> does not represent an object</a:t>
            </a:r>
          </a:p>
          <a:p>
            <a:pPr lvl="1" eaLnBrk="1" hangingPunct="1"/>
            <a:r>
              <a:rPr lang="en-US" b="1" dirty="0" smtClean="0">
                <a:latin typeface="Courier New" pitchFamily="49" charset="0"/>
              </a:rPr>
              <a:t>int</a:t>
            </a:r>
            <a:r>
              <a:rPr lang="en-US" dirty="0" smtClean="0"/>
              <a:t> is not a class</a:t>
            </a:r>
          </a:p>
          <a:p>
            <a:pPr lvl="1" eaLnBrk="1" hangingPunct="1"/>
            <a:r>
              <a:rPr lang="en-US" b="1" dirty="0" smtClean="0">
                <a:latin typeface="Courier New" pitchFamily="49" charset="0"/>
              </a:rPr>
              <a:t>int</a:t>
            </a:r>
            <a:r>
              <a:rPr lang="en-US" dirty="0" smtClean="0"/>
              <a:t> is a primitive type</a:t>
            </a:r>
          </a:p>
        </p:txBody>
      </p:sp>
    </p:spTree>
    <p:extLst>
      <p:ext uri="{BB962C8B-B14F-4D97-AF65-F5344CB8AC3E}">
        <p14:creationId xmlns:p14="http://schemas.microsoft.com/office/powerpoint/2010/main" val="2827031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7329F03A-CF10-45FE-86AA-4B47F0F19B49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 Variables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object variables can be declared in the same way as variables for primitive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latin typeface="Courier New" pitchFamily="49" charset="0"/>
              </a:rPr>
              <a:t>Dog myDog;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latin typeface="Courier New" pitchFamily="49" charset="0"/>
              </a:rPr>
              <a:t>String myString</a:t>
            </a:r>
            <a:r>
              <a:rPr lang="en-US" dirty="0" smtClean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object variables differ from primitive values in that they hold a </a:t>
            </a:r>
            <a:r>
              <a:rPr lang="en-US" i="1" dirty="0" smtClean="0"/>
              <a:t>reference</a:t>
            </a:r>
            <a:r>
              <a:rPr lang="en-US" dirty="0" smtClean="0"/>
              <a:t> to an object, rather than the actual value of the object</a:t>
            </a:r>
          </a:p>
        </p:txBody>
      </p:sp>
    </p:spTree>
    <p:extLst>
      <p:ext uri="{BB962C8B-B14F-4D97-AF65-F5344CB8AC3E}">
        <p14:creationId xmlns:p14="http://schemas.microsoft.com/office/powerpoint/2010/main" val="3003146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2678FA88-3C51-416F-9A42-DD92052F07A3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 Variables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  <p:custDataLst>
              <p:tags r:id="rId5"/>
            </p:custDataLst>
          </p:nvPr>
        </p:nvSpPr>
        <p:spPr>
          <a:xfrm>
            <a:off x="1219200" y="1600200"/>
            <a:ext cx="7580313" cy="22860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</a:rPr>
              <a:t>examGrade</a:t>
            </a:r>
            <a:r>
              <a:rPr lang="en-US" dirty="0" smtClean="0"/>
              <a:t> is a variable that stores a primitive type</a:t>
            </a:r>
          </a:p>
          <a:p>
            <a:pPr eaLnBrk="1" hangingPunct="1"/>
            <a:r>
              <a:rPr lang="en-US" b="1" dirty="0" smtClean="0">
                <a:latin typeface="Courier New" pitchFamily="49" charset="0"/>
              </a:rPr>
              <a:t>myDog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</a:rPr>
              <a:t>myString</a:t>
            </a:r>
            <a:r>
              <a:rPr lang="en-US" dirty="0" smtClean="0"/>
              <a:t> are reference variables</a:t>
            </a:r>
          </a:p>
        </p:txBody>
      </p:sp>
      <p:sp>
        <p:nvSpPr>
          <p:cNvPr id="1031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47800" y="39624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sz="half" idx="2"/>
            <p:custDataLst>
              <p:tags r:id="rId7"/>
            </p:custDataLst>
          </p:nvPr>
        </p:nvGraphicFramePr>
        <p:xfrm>
          <a:off x="1905000" y="3505200"/>
          <a:ext cx="5867400" cy="275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RFFlow" r:id="rId10" imgW="3704400" imgH="1738800" progId="RFFlow4">
                  <p:embed/>
                </p:oleObj>
              </mc:Choice>
              <mc:Fallback>
                <p:oleObj name="RFFlow" r:id="rId10" imgW="3704400" imgH="1738800" progId="RFFlow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5867400" cy="275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01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Constructors and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D2825-81C8-4456-B315-304DB3240F4F}" type="slidenum">
              <a:rPr lang="en-US"/>
              <a:pPr/>
              <a:t>8</a:t>
            </a:fld>
            <a:endParaRPr lang="en-US"/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new</a:t>
            </a:r>
            <a:r>
              <a:rPr lang="en-US" dirty="0"/>
              <a:t>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latin typeface="Courier New" pitchFamily="49" charset="0"/>
              </a:rPr>
              <a:t>new</a:t>
            </a:r>
            <a:r>
              <a:rPr lang="en-US" dirty="0"/>
              <a:t> operator to create a new </a:t>
            </a:r>
            <a:r>
              <a:rPr lang="en-US" dirty="0" smtClean="0"/>
              <a:t>object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Rectangle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myBox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Rectangle();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 number and type of parameters determines the constructor to be </a:t>
            </a:r>
            <a:r>
              <a:rPr lang="en-US" dirty="0" smtClean="0"/>
              <a:t>called</a:t>
            </a:r>
          </a:p>
          <a:p>
            <a:r>
              <a:rPr lang="en-US" dirty="0" smtClean="0"/>
              <a:t>note: the</a:t>
            </a:r>
            <a:r>
              <a:rPr lang="en-US" baseline="0" dirty="0" smtClean="0"/>
              <a:t> above statement would be placed in a driver program; it would invoke a constructor from the </a:t>
            </a:r>
            <a:r>
              <a:rPr lang="en-US" b="1" baseline="0" dirty="0" smtClean="0"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baseline="0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2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the </a:t>
            </a:r>
            <a:r>
              <a:rPr lang="en-US" b="1" baseline="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aseline="0" dirty="0" smtClean="0"/>
              <a:t> operator is used</a:t>
            </a:r>
          </a:p>
          <a:p>
            <a:pPr lvl="1"/>
            <a:r>
              <a:rPr lang="en-US" dirty="0" smtClean="0"/>
              <a:t>memory is allocated for the object</a:t>
            </a:r>
          </a:p>
          <a:p>
            <a:pPr lvl="1"/>
            <a:r>
              <a:rPr lang="en-US" dirty="0" smtClean="0"/>
              <a:t>attributes</a:t>
            </a:r>
            <a:r>
              <a:rPr lang="en-US" baseline="0" dirty="0" smtClean="0"/>
              <a:t> are assigned default values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false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assigned to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fields</a:t>
            </a:r>
            <a:endParaRPr lang="en-US" dirty="0" smtClean="0">
              <a:effectLst/>
            </a:endParaRPr>
          </a:p>
          <a:p>
            <a:pPr lvl="2"/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assigned to numeric fields</a:t>
            </a:r>
            <a:endParaRPr lang="en-US" dirty="0" smtClean="0">
              <a:effectLst/>
            </a:endParaRPr>
          </a:p>
          <a:p>
            <a:pPr lvl="2"/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assigned to object references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the constructor is then called to do any user-specified initialization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Constructors and this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61F903-5AE1-48D1-8244-62D40A8284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9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GaryNew">
  <a:themeElements>
    <a:clrScheme name="GaryNew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aryNew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aryNew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Designs\GaryNew.pot</Template>
  <TotalTime>3331</TotalTime>
  <Words>1310</Words>
  <Application>Microsoft Macintosh PowerPoint</Application>
  <PresentationFormat>On-screen Show (4:3)</PresentationFormat>
  <Paragraphs>226</Paragraphs>
  <Slides>34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GaryNew</vt:lpstr>
      <vt:lpstr>RFFlow</vt:lpstr>
      <vt:lpstr>Constructors and this</vt:lpstr>
      <vt:lpstr>Types in Java</vt:lpstr>
      <vt:lpstr>Types in Java</vt:lpstr>
      <vt:lpstr>Declaring and Initializing</vt:lpstr>
      <vt:lpstr>Primitive Types</vt:lpstr>
      <vt:lpstr>Object Variables</vt:lpstr>
      <vt:lpstr>Reference Variables</vt:lpstr>
      <vt:lpstr>The new Operator</vt:lpstr>
      <vt:lpstr>The new Operator</vt:lpstr>
      <vt:lpstr>Constructors</vt:lpstr>
      <vt:lpstr>Rectangle Constructors</vt:lpstr>
      <vt:lpstr>Rectangle Constructors</vt:lpstr>
      <vt:lpstr>No-arg Constructors</vt:lpstr>
      <vt:lpstr>No-arg Constructors </vt:lpstr>
      <vt:lpstr>The Default Constructor</vt:lpstr>
      <vt:lpstr>The Default Constructor</vt:lpstr>
      <vt:lpstr>The new Operator Revisited</vt:lpstr>
      <vt:lpstr>Constructing Strings</vt:lpstr>
      <vt:lpstr>myString and myString2</vt:lpstr>
      <vt:lpstr>Invoking Methods</vt:lpstr>
      <vt:lpstr>Example</vt:lpstr>
      <vt:lpstr>Example</vt:lpstr>
      <vt:lpstr>Implicit and Explicit Parameters</vt:lpstr>
      <vt:lpstr>Implicit Parameters </vt:lpstr>
      <vt:lpstr>Implicit Parameters</vt:lpstr>
      <vt:lpstr>Implicit Parameters</vt:lpstr>
      <vt:lpstr>Implicit Parameters</vt:lpstr>
      <vt:lpstr>Implicit Parameters</vt:lpstr>
      <vt:lpstr>The this Keyword </vt:lpstr>
      <vt:lpstr>this And Constructors </vt:lpstr>
      <vt:lpstr>this and Constructors</vt:lpstr>
      <vt:lpstr>this And Constructors</vt:lpstr>
      <vt:lpstr>this And Constructors</vt:lpstr>
      <vt:lpstr>Constructors and this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McDonald</dc:creator>
  <cp:lastModifiedBy>Merry McDonald</cp:lastModifiedBy>
  <cp:revision>374</cp:revision>
  <cp:lastPrinted>2000-01-16T21:57:57Z</cp:lastPrinted>
  <dcterms:created xsi:type="dcterms:W3CDTF">1995-06-02T22:19:30Z</dcterms:created>
  <dcterms:modified xsi:type="dcterms:W3CDTF">2013-04-28T20:33:37Z</dcterms:modified>
</cp:coreProperties>
</file>