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1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4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5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6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7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8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9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0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1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2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4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5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6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7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76" r:id="rId4"/>
    <p:sldId id="258" r:id="rId5"/>
    <p:sldId id="262" r:id="rId6"/>
    <p:sldId id="263" r:id="rId7"/>
    <p:sldId id="295" r:id="rId8"/>
    <p:sldId id="265" r:id="rId9"/>
    <p:sldId id="296" r:id="rId10"/>
    <p:sldId id="267" r:id="rId11"/>
    <p:sldId id="266" r:id="rId12"/>
    <p:sldId id="278" r:id="rId13"/>
    <p:sldId id="297" r:id="rId14"/>
    <p:sldId id="298" r:id="rId15"/>
    <p:sldId id="299" r:id="rId16"/>
    <p:sldId id="279" r:id="rId17"/>
    <p:sldId id="272" r:id="rId18"/>
    <p:sldId id="273" r:id="rId19"/>
    <p:sldId id="281" r:id="rId20"/>
    <p:sldId id="282" r:id="rId21"/>
    <p:sldId id="283" r:id="rId22"/>
    <p:sldId id="284" r:id="rId23"/>
    <p:sldId id="285" r:id="rId24"/>
    <p:sldId id="286" r:id="rId25"/>
    <p:sldId id="289" r:id="rId26"/>
    <p:sldId id="290" r:id="rId27"/>
    <p:sldId id="291" r:id="rId28"/>
    <p:sldId id="293" r:id="rId29"/>
    <p:sldId id="275" r:id="rId30"/>
  </p:sldIdLst>
  <p:sldSz cx="9144000" cy="6858000" type="screen4x3"/>
  <p:notesSz cx="6858000" cy="9077325"/>
  <p:custDataLst>
    <p:tags r:id="rId3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20" autoAdjust="0"/>
  </p:normalViewPr>
  <p:slideViewPr>
    <p:cSldViewPr>
      <p:cViewPr varScale="1">
        <p:scale>
          <a:sx n="21" d="100"/>
          <a:sy n="21" d="100"/>
        </p:scale>
        <p:origin x="-1243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4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053" tIns="45526" rIns="91053" bIns="45526" numCol="1" anchor="t" anchorCtr="0" compatLnSpc="1">
            <a:prstTxWarp prst="textNoShape">
              <a:avLst/>
            </a:prstTxWarp>
          </a:bodyPr>
          <a:lstStyle>
            <a:lvl1pPr defTabSz="91122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053" tIns="45526" rIns="91053" bIns="45526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053" tIns="45526" rIns="91053" bIns="45526" numCol="1" anchor="b" anchorCtr="0" compatLnSpc="1">
            <a:prstTxWarp prst="textNoShape">
              <a:avLst/>
            </a:prstTxWarp>
          </a:bodyPr>
          <a:lstStyle>
            <a:lvl1pPr defTabSz="91122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053" tIns="45526" rIns="91053" bIns="45526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 smtClean="0"/>
            </a:lvl1pPr>
          </a:lstStyle>
          <a:p>
            <a:pPr>
              <a:defRPr/>
            </a:pPr>
            <a:fld id="{CA09DBE3-8701-4EC5-BB97-AC5A79804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13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8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02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2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18E5047-7533-485E-839E-6EC69F37D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5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66989-35EC-47C0-8F9A-ADEB2FF74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0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B2554-E921-4AD2-A129-A0DE61F3D6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9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BED16-77D5-4247-99ED-7DB8FBC93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4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A76AE-1FF5-4968-BF4F-9B39D6FB6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0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406DA-1FE9-4E64-B190-4980F8D17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9A5C1-18EC-4ECD-ADED-F443EF8B5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0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1585B-F6A9-4C48-93D5-AE79A7755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834CB-B28C-4816-B3B9-D9B87C133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17A3D-DB94-4D8D-AAAB-B6D47EDFC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0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846C3-7721-41D8-AC0E-CF8317A29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5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0176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0176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0176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01768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01771" name="Rectangle 11"/>
          <p:cNvSpPr>
            <a:spLocks noGrp="1" noChangeArrowheads="1"/>
          </p:cNvSpPr>
          <p:nvPr>
            <p:ph type="dt" sz="half" idx="2"/>
            <p:custDataLst>
              <p:tags r:id="rId13"/>
            </p:custDataLst>
          </p:nvPr>
        </p:nvSpPr>
        <p:spPr bwMode="auto">
          <a:xfrm>
            <a:off x="3886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72" name="Rectangle 12"/>
          <p:cNvSpPr>
            <a:spLocks noGrp="1" noChangeArrowheads="1"/>
          </p:cNvSpPr>
          <p:nvPr>
            <p:ph type="ftr" sz="quarter" idx="3"/>
            <p:custDataLst>
              <p:tags r:id="rId14"/>
            </p:custDataLst>
          </p:nvPr>
        </p:nvSpPr>
        <p:spPr bwMode="auto">
          <a:xfrm>
            <a:off x="685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5017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8BE19D75-4143-4E0C-866B-BD2EB507A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3.wmf"/><Relationship Id="rId2" Type="http://schemas.openxmlformats.org/officeDocument/2006/relationships/tags" Target="../tags/tag4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50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49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tags" Target="../tags/tag54.xml"/><Relationship Id="rId7" Type="http://schemas.openxmlformats.org/officeDocument/2006/relationships/oleObject" Target="../embeddings/oleObject5.bin"/><Relationship Id="rId2" Type="http://schemas.openxmlformats.org/officeDocument/2006/relationships/tags" Target="../tags/tag53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59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58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tags" Target="../tags/tag63.xml"/><Relationship Id="rId7" Type="http://schemas.openxmlformats.org/officeDocument/2006/relationships/oleObject" Target="../embeddings/oleObject7.bin"/><Relationship Id="rId2" Type="http://schemas.openxmlformats.org/officeDocument/2006/relationships/tags" Target="../tags/tag62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3" Type="http://schemas.openxmlformats.org/officeDocument/2006/relationships/tags" Target="../tags/tag6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1.wmf"/><Relationship Id="rId2" Type="http://schemas.openxmlformats.org/officeDocument/2006/relationships/tags" Target="../tags/tag3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2.wmf"/><Relationship Id="rId2" Type="http://schemas.openxmlformats.org/officeDocument/2006/relationships/tags" Target="../tags/tag4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762000" y="1447800"/>
            <a:ext cx="7772400" cy="8382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en-US" smtClean="0"/>
              <a:t>Recursion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0E27-DB25-4BC3-8098-751B56B280AE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Continued</a:t>
            </a:r>
            <a:endParaRPr lang="en-US" altLang="en-US" smtClean="0">
              <a:latin typeface="Courier New" pitchFamily="49" charset="0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since b is not equal to </a:t>
            </a:r>
            <a:r>
              <a:rPr lang="en-US" altLang="en-US" b="1" smtClean="0">
                <a:latin typeface="Courier New" pitchFamily="49" charset="0"/>
              </a:rPr>
              <a:t>0</a:t>
            </a:r>
            <a:r>
              <a:rPr lang="en-US" altLang="en-US" smtClean="0"/>
              <a:t>, the </a:t>
            </a:r>
            <a:r>
              <a:rPr lang="en-US" altLang="en-US" b="1" smtClean="0">
                <a:latin typeface="Courier New" pitchFamily="49" charset="0"/>
              </a:rPr>
              <a:t>power</a:t>
            </a:r>
            <a:r>
              <a:rPr lang="en-US" altLang="en-US" b="1" baseline="-25000" smtClean="0">
                <a:latin typeface="Courier New" pitchFamily="49" charset="0"/>
              </a:rPr>
              <a:t>2</a:t>
            </a:r>
            <a:r>
              <a:rPr lang="en-US" altLang="en-US" smtClean="0"/>
              <a:t> method calls itself, with arguments </a:t>
            </a:r>
            <a:r>
              <a:rPr lang="en-US" altLang="en-US" b="1" smtClean="0">
                <a:latin typeface="Courier New" pitchFamily="49" charset="0"/>
              </a:rPr>
              <a:t>a</a:t>
            </a:r>
            <a:r>
              <a:rPr lang="en-US" altLang="en-US" smtClean="0"/>
              <a:t> and </a:t>
            </a:r>
            <a:r>
              <a:rPr lang="en-US" altLang="en-US" b="1" smtClean="0">
                <a:latin typeface="Courier New" pitchFamily="49" charset="0"/>
              </a:rPr>
              <a:t>b – 1</a:t>
            </a:r>
          </a:p>
          <a:p>
            <a:pPr eaLnBrk="1" hangingPunct="1"/>
            <a:r>
              <a:rPr lang="en-US" altLang="en-US" smtClean="0"/>
              <a:t>a new version of </a:t>
            </a:r>
            <a:r>
              <a:rPr lang="en-US" altLang="en-US" b="1" smtClean="0">
                <a:latin typeface="Courier New" pitchFamily="49" charset="0"/>
              </a:rPr>
              <a:t>power</a:t>
            </a:r>
            <a:r>
              <a:rPr lang="en-US" altLang="en-US" smtClean="0"/>
              <a:t> begins executing </a:t>
            </a:r>
          </a:p>
          <a:p>
            <a:pPr eaLnBrk="1" hangingPunct="1"/>
            <a:r>
              <a:rPr lang="en-US" altLang="en-US" smtClean="0"/>
              <a:t>we will refer to this invocation of power as </a:t>
            </a:r>
            <a:r>
              <a:rPr lang="en-US" altLang="en-US" b="1" smtClean="0">
                <a:latin typeface="Courier New" pitchFamily="49" charset="0"/>
              </a:rPr>
              <a:t>power</a:t>
            </a:r>
            <a:r>
              <a:rPr lang="en-US" altLang="en-US" b="1" baseline="-25000" smtClean="0">
                <a:latin typeface="Courier New" pitchFamily="49" charset="0"/>
              </a:rPr>
              <a:t>3</a:t>
            </a:r>
          </a:p>
          <a:p>
            <a:pPr eaLnBrk="1" hangingPunct="1"/>
            <a:r>
              <a:rPr lang="en-US" altLang="en-US" b="1" smtClean="0">
                <a:latin typeface="Courier New" pitchFamily="49" charset="0"/>
              </a:rPr>
              <a:t>power</a:t>
            </a:r>
            <a:r>
              <a:rPr lang="en-US" altLang="en-US" b="1" baseline="-25000" smtClean="0">
                <a:latin typeface="Courier New" pitchFamily="49" charset="0"/>
              </a:rPr>
              <a:t>3</a:t>
            </a:r>
            <a:r>
              <a:rPr lang="en-US" altLang="en-US" smtClean="0"/>
              <a:t> has arguments </a:t>
            </a:r>
            <a:r>
              <a:rPr lang="en-US" altLang="en-US" b="1" smtClean="0">
                <a:latin typeface="Courier New" pitchFamily="49" charset="0"/>
              </a:rPr>
              <a:t>a == 3</a:t>
            </a:r>
            <a:r>
              <a:rPr lang="en-US" altLang="en-US" smtClean="0"/>
              <a:t> and </a:t>
            </a:r>
            <a:r>
              <a:rPr lang="en-US" altLang="en-US" b="1" smtClean="0">
                <a:latin typeface="Courier New" pitchFamily="49" charset="0"/>
              </a:rPr>
              <a:t>b ==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1B8E3E-1CED-4BDF-92C1-14A37CF24E1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mtClean="0"/>
              <a:t>A Second Recursive Call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type="body" idx="1"/>
            <p:custDataLst>
              <p:tags r:id="rId3"/>
            </p:custDataLst>
          </p:nvPr>
        </p:nvGraphicFramePr>
        <p:xfrm>
          <a:off x="3525838" y="1524000"/>
          <a:ext cx="3084512" cy="460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RFFlow" r:id="rId6" imgW="2880000" imgH="3384000" progId="RFFlow4">
                  <p:embed/>
                </p:oleObj>
              </mc:Choice>
              <mc:Fallback>
                <p:oleObj name="RFFlow" r:id="rId6" imgW="2880000" imgH="3384000" progId="RFFlow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1524000"/>
                        <a:ext cx="3084512" cy="460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028D7A-AF9C-48BC-8125-1DB3405FDE8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Continued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  In </a:t>
            </a:r>
            <a:r>
              <a:rPr lang="en-US" altLang="en-US" b="1" smtClean="0">
                <a:latin typeface="Courier New" pitchFamily="49" charset="0"/>
              </a:rPr>
              <a:t>power</a:t>
            </a:r>
            <a:r>
              <a:rPr lang="en-US" altLang="en-US" b="1" baseline="-25000" smtClean="0">
                <a:latin typeface="Courier New" pitchFamily="49" charset="0"/>
              </a:rPr>
              <a:t>3</a:t>
            </a:r>
            <a:r>
              <a:rPr lang="en-US" altLang="en-US" smtClean="0"/>
              <a:t> , b is equal to 0, so the method returns 1 to </a:t>
            </a:r>
            <a:r>
              <a:rPr lang="en-US" altLang="en-US" b="1" smtClean="0">
                <a:latin typeface="Courier New" pitchFamily="49" charset="0"/>
              </a:rPr>
              <a:t>power</a:t>
            </a:r>
            <a:r>
              <a:rPr lang="en-US" altLang="en-US" b="1" baseline="-25000" smtClean="0">
                <a:latin typeface="Courier New" pitchFamily="49" charset="0"/>
              </a:rPr>
              <a:t>2</a:t>
            </a:r>
            <a:r>
              <a:rPr lang="en-US" altLang="en-US" smtClean="0"/>
              <a:t> and halts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4DB48-4A80-4F5D-87BF-2202B248957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mtClean="0"/>
              <a:t>Returning the Values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ph type="body" idx="1"/>
            <p:custDataLst>
              <p:tags r:id="rId3"/>
            </p:custDataLst>
          </p:nvPr>
        </p:nvGraphicFramePr>
        <p:xfrm>
          <a:off x="3544888" y="1524000"/>
          <a:ext cx="3048000" cy="460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RFFlow" r:id="rId8" imgW="3024000" imgH="3600000" progId="RFFlow4">
                  <p:embed/>
                </p:oleObj>
              </mc:Choice>
              <mc:Fallback>
                <p:oleObj name="RFFlow" r:id="rId8" imgW="3024000" imgH="3600000" progId="RFFlow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1524000"/>
                        <a:ext cx="3048000" cy="460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4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219200" y="1524000"/>
            <a:ext cx="7772400" cy="4608513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4103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53200" y="4876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Continued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 	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power</a:t>
            </a:r>
            <a:r>
              <a:rPr lang="en-US" altLang="en-US" b="1" baseline="-2500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mtClean="0"/>
              <a:t> returns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     	a * value-returned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   which is 3 * 1, or 3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5622EA-2081-4880-98DC-7597989ECA8D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D678D-8F0B-4CAD-A5FF-5450030DCEB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mtClean="0"/>
              <a:t>Returning the Values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ph type="body" idx="1"/>
            <p:custDataLst>
              <p:tags r:id="rId3"/>
            </p:custDataLst>
          </p:nvPr>
        </p:nvGraphicFramePr>
        <p:xfrm>
          <a:off x="3052763" y="1524000"/>
          <a:ext cx="4030662" cy="460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RFFlow" r:id="rId7" imgW="2880000" imgH="2592000" progId="RFFlow4">
                  <p:embed/>
                </p:oleObj>
              </mc:Choice>
              <mc:Fallback>
                <p:oleObj name="RFFlow" r:id="rId7" imgW="2880000" imgH="2592000" progId="RFFlow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1524000"/>
                        <a:ext cx="4030662" cy="460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86600" y="4343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648E0-C12D-4D92-B90C-CCA83332D41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Continued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  </a:t>
            </a:r>
            <a:r>
              <a:rPr lang="en-US" altLang="en-US" b="1" smtClean="0">
                <a:latin typeface="Courier New" pitchFamily="49" charset="0"/>
              </a:rPr>
              <a:t>power</a:t>
            </a:r>
            <a:r>
              <a:rPr lang="en-US" altLang="en-US" b="1" baseline="-25000" smtClean="0">
                <a:latin typeface="Courier New" pitchFamily="49" charset="0"/>
              </a:rPr>
              <a:t>1</a:t>
            </a:r>
            <a:r>
              <a:rPr lang="en-US" altLang="en-US" smtClean="0"/>
              <a:t> returns a * the value returned to it, which is 3 * 3, or 9, to the method that made the original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04E7B-20AC-427E-AF75-AEEC092E6CD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mtClean="0"/>
              <a:t>Returning the Values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mtClean="0"/>
              <a:t> 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132138" y="2528888"/>
          <a:ext cx="4564062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RFFlow" r:id="rId8" imgW="2880000" imgH="1800000" progId="RFFlow4">
                  <p:embed/>
                </p:oleObj>
              </mc:Choice>
              <mc:Fallback>
                <p:oleObj name="RFFlow" r:id="rId8" imgW="2880000" imgH="1800000" progId="RFFlow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528888"/>
                        <a:ext cx="4564062" cy="285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467600" y="3886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E38A2-599B-4477-A12E-DEDBACD1A62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mtClean="0"/>
              <a:t>The Final Result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mtClean="0"/>
              <a:t>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362200" y="2924175"/>
          <a:ext cx="5105400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RFFlow" r:id="rId7" imgW="2592000" imgH="1008000" progId="RFFlow4">
                  <p:embed/>
                </p:oleObj>
              </mc:Choice>
              <mc:Fallback>
                <p:oleObj name="RFFlow" r:id="rId7" imgW="2592000" imgH="1008000" progId="RFFlow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24175"/>
                        <a:ext cx="5105400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5893A8-041E-45FB-BC30-FAE9D98051F0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Recursion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  If a recursive method continues to invoke itself repeatedly and there is no way to stop the recursive calls, </a:t>
            </a:r>
            <a:r>
              <a:rPr lang="en-US" altLang="en-US" i="1" smtClean="0"/>
              <a:t>infinite recursion </a:t>
            </a:r>
            <a:r>
              <a:rPr lang="en-US" altLang="en-US" smtClean="0"/>
              <a:t>occurs and a </a:t>
            </a:r>
            <a:r>
              <a:rPr lang="en-US" altLang="en-US" b="1" smtClean="0">
                <a:latin typeface="Courier New" pitchFamily="49" charset="0"/>
              </a:rPr>
              <a:t>StackOverflowError</a:t>
            </a:r>
            <a:r>
              <a:rPr lang="en-US" altLang="en-US" smtClean="0"/>
              <a:t> is thrown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E5B25-884B-4D79-9EF2-FA51F312A3A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/>
              <a:t>Compute a</a:t>
            </a:r>
            <a:r>
              <a:rPr lang="en-US" altLang="en-US" baseline="30000" smtClean="0"/>
              <a:t>b</a:t>
            </a:r>
            <a:r>
              <a:rPr lang="en-US" altLang="en-US" smtClean="0"/>
              <a:t>, where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and b are integers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 </a:t>
            </a:r>
            <a:r>
              <a:rPr lang="en-US" altLang="en-US" smtClean="0">
                <a:sym typeface="Symbol" pitchFamily="18" charset="2"/>
              </a:rPr>
              <a:t></a:t>
            </a:r>
            <a:r>
              <a:rPr lang="en-US" altLang="en-US" smtClean="0"/>
              <a:t> 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b == 0 then a </a:t>
            </a:r>
            <a:r>
              <a:rPr lang="en-US" altLang="en-US" smtClean="0">
                <a:sym typeface="Symbol" pitchFamily="18" charset="2"/>
              </a:rPr>
              <a:t></a:t>
            </a:r>
            <a:r>
              <a:rPr lang="en-US" altLang="en-US" smtClean="0"/>
              <a:t>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A8D0D-D2CE-4D6E-BB0A-D5A3E19870A8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Typical Recursive Method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2362200"/>
            <a:ext cx="7772400" cy="37703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b="1" smtClean="0">
                <a:latin typeface="Courier New" pitchFamily="49" charset="0"/>
              </a:rPr>
              <a:t>if (some simple case)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solve directly and return result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b="1" smtClean="0">
                <a:latin typeface="Courier New" pitchFamily="49" charset="0"/>
              </a:rPr>
              <a:t>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b="1" smtClean="0">
                <a:latin typeface="Courier New" pitchFamily="49" charset="0"/>
              </a:rPr>
              <a:t>	make another recursive call</a:t>
            </a:r>
          </a:p>
        </p:txBody>
      </p:sp>
      <p:sp>
        <p:nvSpPr>
          <p:cNvPr id="2253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47800" y="1371600"/>
            <a:ext cx="73914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terminating step – must have to avoid infinite recursion!</a:t>
            </a:r>
          </a:p>
        </p:txBody>
      </p:sp>
      <p:sp>
        <p:nvSpPr>
          <p:cNvPr id="22535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4343400" y="1828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6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6800" y="4953000"/>
            <a:ext cx="7391400" cy="11969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each time another recursive call is made, the call is for a simpler case that eventually leads to the simple case for the terminating step</a:t>
            </a:r>
          </a:p>
        </p:txBody>
      </p:sp>
      <p:sp>
        <p:nvSpPr>
          <p:cNvPr id="22537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4191000" y="4343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E919C-BDA2-497D-BF38-D3B5CC3816F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Factorials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0!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1!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2! = 2 *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3! = 3 * 2! = 3 * 2 * 1 = 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4! = 4 * 3! = 4 * 3 * 2 * 1 = 24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5! = 5 *4! = 5 * 4 * 3 * 2 * 1 = 120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8A04C-E313-401A-B09E-7541160F5FE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Factorials: Recursive Solution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i="1" smtClean="0"/>
              <a:t>pseudocode</a:t>
            </a:r>
            <a:r>
              <a:rPr lang="en-US" altLang="en-US" smtClean="0"/>
              <a:t> recursive method for calculating factorials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	</a:t>
            </a:r>
            <a:r>
              <a:rPr lang="en-US" altLang="en-US" sz="2400" b="1" smtClean="0">
                <a:latin typeface="Courier New" pitchFamily="49" charset="0"/>
              </a:rPr>
              <a:t>precondition: n is an integer; n &gt;=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	</a:t>
            </a:r>
            <a:r>
              <a:rPr lang="en-US" altLang="en-US" sz="2400" b="1" smtClean="0">
                <a:latin typeface="Courier New" pitchFamily="49" charset="0"/>
              </a:rPr>
              <a:t>factorial(n)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</a:rPr>
              <a:t>		if n &lt;=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</a:rPr>
              <a:t>			return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</a:rPr>
              <a:t>		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</a:rPr>
              <a:t>			return n * factorial(n - 1)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53135-086B-457A-B92F-032C3EE7E2C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Activation Records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 a method is called, information about the method (parameters and local variables for example) is stored in memory until the method terminates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stored information is called an </a:t>
            </a:r>
            <a:r>
              <a:rPr lang="en-US" altLang="en-US" i="1" smtClean="0"/>
              <a:t>activation record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with recursion, each copy of the method that is invoked has its own activation record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DB098-16C2-4661-BAD3-4B7E2F044313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Activation Records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activation records are stored in a stack data structure</a:t>
            </a:r>
          </a:p>
          <a:p>
            <a:pPr eaLnBrk="1" hangingPunct="1"/>
            <a:r>
              <a:rPr lang="en-US" altLang="en-US" smtClean="0"/>
              <a:t>if too many calls are made (as will happen with infinite recursion), a stack overflow error will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0725E5-296D-4652-A127-4EE92525DB66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Recursion Vs. Iteration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any problem that can be solved recursively can be solved iteratively</a:t>
            </a:r>
          </a:p>
          <a:p>
            <a:pPr eaLnBrk="1" hangingPunct="1"/>
            <a:r>
              <a:rPr lang="en-US" altLang="en-US" smtClean="0"/>
              <a:t>generally, iterative solutions are more efficient and should be used whenever efficiency is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40996-D34E-4C66-AF28-E582196734E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Use Recursion?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many problems are much more easily solved recursively than iteratively</a:t>
            </a:r>
          </a:p>
          <a:p>
            <a:pPr eaLnBrk="1" hangingPunct="1"/>
            <a:r>
              <a:rPr lang="en-US" altLang="en-US" smtClean="0"/>
              <a:t>in these cases, it may be easier to write a correct recursive solution, and the recursive solution might be easier to understand – i.e. recursion can offer simple, elegant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EA174D-5D50-4FB6-A608-3BC3E40326CD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Use Recursion?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certain types of recursive functions (called tail-recursive functions) can easily be converted to use iteration rather than recursion</a:t>
            </a:r>
          </a:p>
          <a:p>
            <a:pPr eaLnBrk="1" hangingPunct="1"/>
            <a:r>
              <a:rPr lang="en-US" altLang="en-US" sz="2800" smtClean="0"/>
              <a:t>some compilers (Lisp and Scheme for example) automatically do this conversion</a:t>
            </a:r>
          </a:p>
          <a:p>
            <a:pPr eaLnBrk="1" hangingPunct="1"/>
            <a:r>
              <a:rPr lang="en-US" altLang="en-US" sz="2800" smtClean="0"/>
              <a:t>this gives us the best of both worlds – an elegant recursive solution and an efficient executable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92AB9-F87C-4005-B0DE-D895F7CC0723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Algorithms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mergesort and quicksort are widely used sorting algorithms</a:t>
            </a:r>
          </a:p>
          <a:p>
            <a:pPr eaLnBrk="1" hangingPunct="1"/>
            <a:r>
              <a:rPr lang="en-US" altLang="en-US" smtClean="0"/>
              <a:t>both are defined recursively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762000" y="1447800"/>
            <a:ext cx="7772400" cy="8382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en-US" smtClean="0"/>
              <a:t>Recursion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174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66800" y="2895600"/>
            <a:ext cx="701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>
                <a:latin typeface="Tahoma" pitchFamily="34" charset="0"/>
              </a:rPr>
              <a:t>The End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41977B-E528-45A5-AAC3-A2167347D0E8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Solution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smtClean="0"/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altLang="en-US" sz="2400" smtClean="0"/>
              <a:t>	</a:t>
            </a:r>
            <a:r>
              <a:rPr lang="en-US" altLang="en-US" sz="2400" b="1" smtClean="0">
                <a:latin typeface="Courier New" pitchFamily="49" charset="0"/>
              </a:rPr>
              <a:t>public static int power(int a, int b) 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</a:rPr>
              <a:t>		if(b == 0) 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</a:rPr>
              <a:t>		   return 1;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</a:rPr>
              <a:t>		else 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</a:rPr>
              <a:t>		   return a * power(a, b-1);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</a:rPr>
              <a:t>	}</a:t>
            </a:r>
          </a:p>
        </p:txBody>
      </p:sp>
      <p:sp>
        <p:nvSpPr>
          <p:cNvPr id="1229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0" y="5486400"/>
            <a:ext cx="3505200" cy="46672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Method power calls itself!</a:t>
            </a:r>
          </a:p>
        </p:txBody>
      </p:sp>
      <p:sp>
        <p:nvSpPr>
          <p:cNvPr id="12295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5486400" y="4724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24EB0-E410-4777-A0A6-87253AEE1DA9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Method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  Note that the </a:t>
            </a:r>
            <a:r>
              <a:rPr lang="en-US" altLang="en-US" b="1" smtClean="0">
                <a:latin typeface="Courier New" pitchFamily="49" charset="0"/>
              </a:rPr>
              <a:t>power</a:t>
            </a:r>
            <a:r>
              <a:rPr lang="en-US" altLang="en-US" smtClean="0"/>
              <a:t> method invokes itself in the statement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    return a * power(a, b – 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  A method that invokes itself is said to be </a:t>
            </a:r>
            <a:r>
              <a:rPr lang="en-US" altLang="en-US" i="1" smtClean="0"/>
              <a:t>recursive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3ACA5-018D-4832-88D5-837B6EA067E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  <a:endParaRPr lang="en-US" altLang="en-US" smtClean="0">
              <a:latin typeface="Courier New" pitchFamily="49" charset="0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   Assume the initial call to power is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	z = power(x, y);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3200" smtClean="0"/>
              <a:t>where x == 3 and y ==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3FFCF2-D5E5-40D8-A74E-336AAC0033E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5364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  <a:endParaRPr lang="en-US" altLang="en-US" smtClean="0">
              <a:latin typeface="Courier New" pitchFamily="49" charset="0"/>
            </a:endParaRPr>
          </a:p>
        </p:txBody>
      </p:sp>
      <p:sp>
        <p:nvSpPr>
          <p:cNvPr id="15365" name="Rectangle 1027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caller suspends execution and waits for </a:t>
            </a:r>
            <a:r>
              <a:rPr lang="en-US" altLang="en-US" b="1" smtClean="0">
                <a:latin typeface="Courier New" pitchFamily="49" charset="0"/>
              </a:rPr>
              <a:t>power</a:t>
            </a:r>
            <a:r>
              <a:rPr lang="en-US" altLang="en-US" smtClean="0"/>
              <a:t> to return a value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>
                <a:latin typeface="Courier New" pitchFamily="49" charset="0"/>
              </a:rPr>
              <a:t>power</a:t>
            </a:r>
            <a:r>
              <a:rPr lang="en-US" altLang="en-US" smtClean="0"/>
              <a:t> method gets values for its parameters</a:t>
            </a:r>
            <a:r>
              <a:rPr lang="en-US" altLang="en-US" b="1" smtClean="0">
                <a:latin typeface="Courier New" pitchFamily="49" charset="0"/>
              </a:rPr>
              <a:t> a</a:t>
            </a:r>
            <a:r>
              <a:rPr lang="en-US" altLang="en-US" smtClean="0"/>
              <a:t> and </a:t>
            </a:r>
            <a:r>
              <a:rPr lang="en-US" altLang="en-US" b="1" smtClean="0">
                <a:latin typeface="Courier New" pitchFamily="49" charset="0"/>
              </a:rPr>
              <a:t>b</a:t>
            </a:r>
            <a:r>
              <a:rPr lang="en-US" altLang="en-US" smtClean="0"/>
              <a:t> from the arguments 3 and 2, so we have </a:t>
            </a:r>
            <a:r>
              <a:rPr lang="en-US" altLang="en-US" b="1" smtClean="0">
                <a:latin typeface="Courier New" pitchFamily="49" charset="0"/>
              </a:rPr>
              <a:t>a == 3</a:t>
            </a:r>
            <a:r>
              <a:rPr lang="en-US" altLang="en-US" smtClean="0"/>
              <a:t> and </a:t>
            </a:r>
            <a:r>
              <a:rPr lang="en-US" altLang="en-US" b="1" smtClean="0">
                <a:latin typeface="Courier New" pitchFamily="49" charset="0"/>
              </a:rPr>
              <a:t>b == 2</a:t>
            </a:r>
          </a:p>
          <a:p>
            <a:pPr eaLnBrk="1" hangingPunct="1"/>
            <a:r>
              <a:rPr lang="en-US" altLang="en-US" smtClean="0"/>
              <a:t>the power method begins execution</a:t>
            </a:r>
          </a:p>
          <a:p>
            <a:pPr eaLnBrk="1" hangingPunct="1"/>
            <a:r>
              <a:rPr lang="en-US" altLang="en-US" smtClean="0"/>
              <a:t>we will refer to this invocation of </a:t>
            </a:r>
            <a:r>
              <a:rPr lang="en-US" altLang="en-US" b="1" smtClean="0">
                <a:latin typeface="Courier New" pitchFamily="49" charset="0"/>
              </a:rPr>
              <a:t>power</a:t>
            </a:r>
            <a:r>
              <a:rPr lang="en-US" altLang="en-US" smtClean="0"/>
              <a:t> as </a:t>
            </a:r>
            <a:r>
              <a:rPr lang="en-US" altLang="en-US" b="1" smtClean="0">
                <a:latin typeface="Courier New" pitchFamily="49" charset="0"/>
              </a:rPr>
              <a:t>power</a:t>
            </a:r>
            <a:r>
              <a:rPr lang="en-US" altLang="en-US" b="1" baseline="-25000" smtClean="0">
                <a:latin typeface="Courier New" pitchFamily="49" charset="0"/>
              </a:rPr>
              <a:t>1</a:t>
            </a:r>
            <a:endParaRPr lang="en-US" altLang="en-US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AE9B41-1415-45E5-B7EE-732A1987659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mtClean="0"/>
              <a:t>First Call to power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type="body" idx="1"/>
            <p:custDataLst>
              <p:tags r:id="rId3"/>
            </p:custDataLst>
          </p:nvPr>
        </p:nvGraphicFramePr>
        <p:xfrm>
          <a:off x="2411413" y="1524000"/>
          <a:ext cx="5313362" cy="460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RFFlow" r:id="rId6" imgW="2952000" imgH="2016000" progId="RFFlow4">
                  <p:embed/>
                </p:oleObj>
              </mc:Choice>
              <mc:Fallback>
                <p:oleObj name="RFFlow" r:id="rId6" imgW="2952000" imgH="2016000" progId="RFFlow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524000"/>
                        <a:ext cx="5313362" cy="460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13567-B560-4BF0-8AE1-58CB0BBAD7E9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Continued</a:t>
            </a:r>
            <a:endParaRPr lang="en-US" altLang="en-US" smtClean="0">
              <a:latin typeface="Courier New" pitchFamily="49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since </a:t>
            </a:r>
            <a:r>
              <a:rPr lang="en-US" altLang="en-US" b="1" smtClean="0">
                <a:latin typeface="Courier New" pitchFamily="49" charset="0"/>
              </a:rPr>
              <a:t>b</a:t>
            </a:r>
            <a:r>
              <a:rPr lang="en-US" altLang="en-US" smtClean="0"/>
              <a:t> is not equal to </a:t>
            </a:r>
            <a:r>
              <a:rPr lang="en-US" altLang="en-US" b="1" smtClean="0">
                <a:latin typeface="Courier New" pitchFamily="49" charset="0"/>
              </a:rPr>
              <a:t>0</a:t>
            </a:r>
            <a:r>
              <a:rPr lang="en-US" altLang="en-US" smtClean="0"/>
              <a:t>, the </a:t>
            </a:r>
            <a:r>
              <a:rPr lang="en-US" altLang="en-US" b="1" smtClean="0">
                <a:latin typeface="Courier New" pitchFamily="49" charset="0"/>
              </a:rPr>
              <a:t>power</a:t>
            </a:r>
            <a:r>
              <a:rPr lang="en-US" altLang="en-US" b="1" baseline="-25000" smtClean="0">
                <a:latin typeface="Courier New" pitchFamily="49" charset="0"/>
              </a:rPr>
              <a:t>1</a:t>
            </a:r>
            <a:r>
              <a:rPr lang="en-US" altLang="en-US" smtClean="0"/>
              <a:t> method calls itself, with arguments </a:t>
            </a:r>
            <a:r>
              <a:rPr lang="en-US" altLang="en-US" b="1" smtClean="0">
                <a:latin typeface="Courier New" pitchFamily="49" charset="0"/>
              </a:rPr>
              <a:t>a</a:t>
            </a:r>
            <a:r>
              <a:rPr lang="en-US" altLang="en-US" smtClean="0"/>
              <a:t> and </a:t>
            </a:r>
            <a:r>
              <a:rPr lang="en-US" altLang="en-US" b="1" smtClean="0">
                <a:latin typeface="Courier New" pitchFamily="49" charset="0"/>
              </a:rPr>
              <a:t>b – 1</a:t>
            </a:r>
          </a:p>
          <a:p>
            <a:pPr eaLnBrk="1" hangingPunct="1"/>
            <a:r>
              <a:rPr lang="en-US" altLang="en-US" smtClean="0"/>
              <a:t>a new version of </a:t>
            </a:r>
            <a:r>
              <a:rPr lang="en-US" altLang="en-US" b="1" smtClean="0">
                <a:latin typeface="Courier New" pitchFamily="49" charset="0"/>
              </a:rPr>
              <a:t>power</a:t>
            </a:r>
            <a:r>
              <a:rPr lang="en-US" altLang="en-US" smtClean="0"/>
              <a:t> begins executing </a:t>
            </a:r>
          </a:p>
          <a:p>
            <a:pPr eaLnBrk="1" hangingPunct="1"/>
            <a:r>
              <a:rPr lang="en-US" altLang="en-US" smtClean="0"/>
              <a:t>we will refer to this invocation of power as </a:t>
            </a:r>
            <a:r>
              <a:rPr lang="en-US" altLang="en-US" b="1" smtClean="0">
                <a:latin typeface="Courier New" pitchFamily="49" charset="0"/>
              </a:rPr>
              <a:t>power</a:t>
            </a:r>
            <a:r>
              <a:rPr lang="en-US" altLang="en-US" b="1" baseline="-25000" smtClean="0">
                <a:latin typeface="Courier New" pitchFamily="49" charset="0"/>
              </a:rPr>
              <a:t>2</a:t>
            </a:r>
          </a:p>
          <a:p>
            <a:pPr eaLnBrk="1" hangingPunct="1"/>
            <a:r>
              <a:rPr lang="en-US" altLang="en-US" b="1" smtClean="0">
                <a:latin typeface="Courier New" pitchFamily="49" charset="0"/>
              </a:rPr>
              <a:t>power</a:t>
            </a:r>
            <a:r>
              <a:rPr lang="en-US" altLang="en-US" b="1" baseline="-25000" smtClean="0">
                <a:latin typeface="Courier New" pitchFamily="49" charset="0"/>
              </a:rPr>
              <a:t>2</a:t>
            </a:r>
            <a:r>
              <a:rPr lang="en-US" altLang="en-US" smtClean="0"/>
              <a:t> has arguments </a:t>
            </a:r>
            <a:r>
              <a:rPr lang="en-US" altLang="en-US" b="1" smtClean="0">
                <a:latin typeface="Courier New" pitchFamily="49" charset="0"/>
              </a:rPr>
              <a:t>a == 3</a:t>
            </a:r>
            <a:r>
              <a:rPr lang="en-US" altLang="en-US" smtClean="0"/>
              <a:t> and </a:t>
            </a:r>
            <a:r>
              <a:rPr lang="en-US" altLang="en-US" b="1" smtClean="0">
                <a:latin typeface="Courier New" pitchFamily="49" charset="0"/>
              </a:rPr>
              <a:t>b ==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4136C-AA09-44E1-AC98-1434BD2D529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mtClean="0"/>
              <a:t>A Recursive Call to power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ph type="body" idx="1"/>
            <p:custDataLst>
              <p:tags r:id="rId3"/>
            </p:custDataLst>
          </p:nvPr>
        </p:nvGraphicFramePr>
        <p:xfrm>
          <a:off x="3046413" y="1524000"/>
          <a:ext cx="4044950" cy="460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RFFlow" r:id="rId6" imgW="2808000" imgH="2520000" progId="RFFlow4">
                  <p:embed/>
                </p:oleObj>
              </mc:Choice>
              <mc:Fallback>
                <p:oleObj name="RFFlow" r:id="rId6" imgW="2808000" imgH="2520000" progId="RFFlow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1524000"/>
                        <a:ext cx="4044950" cy="460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courseSlidesMM</Template>
  <TotalTime>2745</TotalTime>
  <Words>761</Words>
  <Application>Microsoft Office PowerPoint</Application>
  <PresentationFormat>On-screen Show (4:3)</PresentationFormat>
  <Paragraphs>165</Paragraphs>
  <Slides>29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Times New Roman</vt:lpstr>
      <vt:lpstr>Arial</vt:lpstr>
      <vt:lpstr>Tahoma</vt:lpstr>
      <vt:lpstr>Wingdings</vt:lpstr>
      <vt:lpstr>Symbol</vt:lpstr>
      <vt:lpstr>Courier New</vt:lpstr>
      <vt:lpstr>courseSlidesMM</vt:lpstr>
      <vt:lpstr>RFFlow Chart</vt:lpstr>
      <vt:lpstr>Recursion</vt:lpstr>
      <vt:lpstr>Problem</vt:lpstr>
      <vt:lpstr>A Solution</vt:lpstr>
      <vt:lpstr>Recursive Method</vt:lpstr>
      <vt:lpstr>Example</vt:lpstr>
      <vt:lpstr>Example</vt:lpstr>
      <vt:lpstr>First Call to power</vt:lpstr>
      <vt:lpstr>Example Continued</vt:lpstr>
      <vt:lpstr>A Recursive Call to power</vt:lpstr>
      <vt:lpstr>Example Continued</vt:lpstr>
      <vt:lpstr>A Second Recursive Call</vt:lpstr>
      <vt:lpstr>Example Continued</vt:lpstr>
      <vt:lpstr>Returning the Values</vt:lpstr>
      <vt:lpstr>Example Continued</vt:lpstr>
      <vt:lpstr>Returning the Values</vt:lpstr>
      <vt:lpstr>Example Continued</vt:lpstr>
      <vt:lpstr>Returning the Values</vt:lpstr>
      <vt:lpstr>The Final Result</vt:lpstr>
      <vt:lpstr>Recursion</vt:lpstr>
      <vt:lpstr>Typical Recursive Method</vt:lpstr>
      <vt:lpstr>Example: Factorials</vt:lpstr>
      <vt:lpstr>Factorials: Recursive Solution</vt:lpstr>
      <vt:lpstr>Activation Records</vt:lpstr>
      <vt:lpstr>Activation Records</vt:lpstr>
      <vt:lpstr>Recursion Vs. Iteration</vt:lpstr>
      <vt:lpstr>Why Use Recursion?</vt:lpstr>
      <vt:lpstr>Why Use Recursion?</vt:lpstr>
      <vt:lpstr>Recursive Algorithms</vt:lpstr>
      <vt:lpstr>Recursion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merry</cp:lastModifiedBy>
  <cp:revision>300</cp:revision>
  <cp:lastPrinted>1997-08-18T23:55:32Z</cp:lastPrinted>
  <dcterms:created xsi:type="dcterms:W3CDTF">1995-06-02T22:19:30Z</dcterms:created>
  <dcterms:modified xsi:type="dcterms:W3CDTF">2013-10-28T14:33:53Z</dcterms:modified>
</cp:coreProperties>
</file>