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97" r:id="rId1"/>
  </p:sldMasterIdLst>
  <p:notesMasterIdLst>
    <p:notesMasterId r:id="rId63"/>
  </p:notesMasterIdLst>
  <p:handoutMasterIdLst>
    <p:handoutMasterId r:id="rId64"/>
  </p:handoutMasterIdLst>
  <p:sldIdLst>
    <p:sldId id="352" r:id="rId2"/>
    <p:sldId id="404" r:id="rId3"/>
    <p:sldId id="353" r:id="rId4"/>
    <p:sldId id="354" r:id="rId5"/>
    <p:sldId id="427" r:id="rId6"/>
    <p:sldId id="355" r:id="rId7"/>
    <p:sldId id="423" r:id="rId8"/>
    <p:sldId id="424" r:id="rId9"/>
    <p:sldId id="377" r:id="rId10"/>
    <p:sldId id="399" r:id="rId11"/>
    <p:sldId id="360" r:id="rId12"/>
    <p:sldId id="378" r:id="rId13"/>
    <p:sldId id="362" r:id="rId14"/>
    <p:sldId id="400" r:id="rId15"/>
    <p:sldId id="380" r:id="rId16"/>
    <p:sldId id="365" r:id="rId17"/>
    <p:sldId id="366" r:id="rId18"/>
    <p:sldId id="425" r:id="rId19"/>
    <p:sldId id="426" r:id="rId20"/>
    <p:sldId id="381" r:id="rId21"/>
    <p:sldId id="382" r:id="rId22"/>
    <p:sldId id="383" r:id="rId23"/>
    <p:sldId id="367" r:id="rId24"/>
    <p:sldId id="369" r:id="rId25"/>
    <p:sldId id="370" r:id="rId26"/>
    <p:sldId id="371" r:id="rId27"/>
    <p:sldId id="372" r:id="rId28"/>
    <p:sldId id="373" r:id="rId29"/>
    <p:sldId id="386" r:id="rId30"/>
    <p:sldId id="401" r:id="rId31"/>
    <p:sldId id="403"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387" r:id="rId51"/>
    <p:sldId id="388" r:id="rId52"/>
    <p:sldId id="389" r:id="rId53"/>
    <p:sldId id="390" r:id="rId54"/>
    <p:sldId id="391" r:id="rId55"/>
    <p:sldId id="392" r:id="rId56"/>
    <p:sldId id="398" r:id="rId57"/>
    <p:sldId id="393" r:id="rId58"/>
    <p:sldId id="395" r:id="rId59"/>
    <p:sldId id="396" r:id="rId60"/>
    <p:sldId id="397" r:id="rId61"/>
    <p:sldId id="374" r:id="rId6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7347" autoAdjust="0"/>
  </p:normalViewPr>
  <p:slideViewPr>
    <p:cSldViewPr>
      <p:cViewPr varScale="1">
        <p:scale>
          <a:sx n="111" d="100"/>
          <a:sy n="111" d="100"/>
        </p:scale>
        <p:origin x="2216" y="200"/>
      </p:cViewPr>
      <p:guideLst>
        <p:guide orient="horz" pos="2160"/>
        <p:guide pos="2880"/>
      </p:guideLst>
    </p:cSldViewPr>
  </p:slideViewPr>
  <p:outlineViewPr>
    <p:cViewPr>
      <p:scale>
        <a:sx n="33" d="100"/>
        <a:sy n="33" d="100"/>
      </p:scale>
      <p:origin x="0" y="-258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600"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F6D35DD-CB0D-4F94-8381-AA6C7D808E36}" type="slidenum">
              <a:rPr lang="en-US"/>
              <a:pPr>
                <a:defRPr/>
              </a:pPr>
              <a:t>‹#›</a:t>
            </a:fld>
            <a:endParaRPr lang="en-US" dirty="0"/>
          </a:p>
        </p:txBody>
      </p:sp>
    </p:spTree>
    <p:extLst>
      <p:ext uri="{BB962C8B-B14F-4D97-AF65-F5344CB8AC3E}">
        <p14:creationId xmlns:p14="http://schemas.microsoft.com/office/powerpoint/2010/main" val="2580430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8AB6CC8-3AA5-49ED-9890-54F60A81E2ED}" type="slidenum">
              <a:rPr lang="en-US"/>
              <a:pPr>
                <a:defRPr/>
              </a:pPr>
              <a:t>‹#›</a:t>
            </a:fld>
            <a:endParaRPr lang="en-US" dirty="0"/>
          </a:p>
        </p:txBody>
      </p:sp>
    </p:spTree>
    <p:extLst>
      <p:ext uri="{BB962C8B-B14F-4D97-AF65-F5344CB8AC3E}">
        <p14:creationId xmlns:p14="http://schemas.microsoft.com/office/powerpoint/2010/main" val="294360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2</a:t>
            </a:fld>
            <a:endParaRPr lang="en-US" dirty="0"/>
          </a:p>
        </p:txBody>
      </p:sp>
    </p:spTree>
    <p:extLst>
      <p:ext uri="{BB962C8B-B14F-4D97-AF65-F5344CB8AC3E}">
        <p14:creationId xmlns:p14="http://schemas.microsoft.com/office/powerpoint/2010/main" val="3634042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39939"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189722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41987"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302721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44035"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1162221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46083"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1648278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48131"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1549997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50179"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865772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54275"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1262416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56323"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1263446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53</a:t>
            </a:fld>
            <a:endParaRPr lang="en-US" dirty="0"/>
          </a:p>
        </p:txBody>
      </p:sp>
    </p:spTree>
    <p:extLst>
      <p:ext uri="{BB962C8B-B14F-4D97-AF65-F5344CB8AC3E}">
        <p14:creationId xmlns:p14="http://schemas.microsoft.com/office/powerpoint/2010/main" val="2393833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3</a:t>
            </a:fld>
            <a:endParaRPr lang="en-US" dirty="0"/>
          </a:p>
        </p:txBody>
      </p:sp>
    </p:spTree>
    <p:extLst>
      <p:ext uri="{BB962C8B-B14F-4D97-AF65-F5344CB8AC3E}">
        <p14:creationId xmlns:p14="http://schemas.microsoft.com/office/powerpoint/2010/main" val="363404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Assumption:</a:t>
            </a:r>
            <a:r>
              <a:rPr lang="en-US" baseline="0" dirty="0"/>
              <a:t> Project charter (budget, scope, time lime, </a:t>
            </a:r>
            <a:r>
              <a:rPr lang="en-US" baseline="0" dirty="0" err="1"/>
              <a:t>ressource</a:t>
            </a:r>
            <a:r>
              <a:rPr lang="en-US" baseline="0" dirty="0"/>
              <a:t>, scope) </a:t>
            </a:r>
          </a:p>
          <a:p>
            <a:r>
              <a:rPr lang="en-US" sz="1200" kern="1200" dirty="0">
                <a:solidFill>
                  <a:schemeClr val="tx1"/>
                </a:solidFill>
                <a:latin typeface="Times New Roman" pitchFamily="18" charset="0"/>
                <a:ea typeface="+mn-ea"/>
                <a:cs typeface="+mn-cs"/>
              </a:rPr>
              <a:t>A project plan, project charter and/or project scope may be put in writing, outlining the work to be performed. </a:t>
            </a:r>
          </a:p>
          <a:p>
            <a:r>
              <a:rPr lang="en-US" sz="1200" kern="1200" dirty="0">
                <a:solidFill>
                  <a:schemeClr val="tx1"/>
                </a:solidFill>
                <a:latin typeface="Times New Roman" pitchFamily="18" charset="0"/>
                <a:ea typeface="+mn-ea"/>
                <a:cs typeface="+mn-cs"/>
              </a:rPr>
              <a:t>During this phase, a team should prioritize the project, calculate a budget and schedule, and determine what resources are needed.</a:t>
            </a:r>
            <a:endParaRPr lang="en-US" baseline="0" dirty="0"/>
          </a:p>
          <a:p>
            <a:r>
              <a:rPr lang="en-US" baseline="0" dirty="0"/>
              <a:t>Create a project plan (mobilize, templates)</a:t>
            </a:r>
          </a:p>
          <a:p>
            <a:r>
              <a:rPr lang="en-US" baseline="0" dirty="0"/>
              <a:t>Monitor the progress</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6</a:t>
            </a:fld>
            <a:endParaRPr lang="en-US" dirty="0"/>
          </a:p>
        </p:txBody>
      </p:sp>
    </p:spTree>
    <p:extLst>
      <p:ext uri="{BB962C8B-B14F-4D97-AF65-F5344CB8AC3E}">
        <p14:creationId xmlns:p14="http://schemas.microsoft.com/office/powerpoint/2010/main" val="182196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Assumption:</a:t>
            </a:r>
            <a:r>
              <a:rPr lang="en-US" baseline="0" dirty="0"/>
              <a:t> Project charter (budget, scope, time lime, </a:t>
            </a:r>
            <a:r>
              <a:rPr lang="en-US" baseline="0" dirty="0" err="1"/>
              <a:t>ressource</a:t>
            </a:r>
            <a:r>
              <a:rPr lang="en-US" baseline="0" dirty="0"/>
              <a:t>, scope) </a:t>
            </a:r>
          </a:p>
          <a:p>
            <a:r>
              <a:rPr lang="en-US" sz="1200" kern="1200" dirty="0">
                <a:solidFill>
                  <a:schemeClr val="tx1"/>
                </a:solidFill>
                <a:latin typeface="Times New Roman" pitchFamily="18" charset="0"/>
                <a:ea typeface="+mn-ea"/>
                <a:cs typeface="+mn-cs"/>
              </a:rPr>
              <a:t>A project plan, project charter and/or project scope may be put in writing, outlining the work to be performed. </a:t>
            </a:r>
          </a:p>
          <a:p>
            <a:r>
              <a:rPr lang="en-US" sz="1200" kern="1200" dirty="0">
                <a:solidFill>
                  <a:schemeClr val="tx1"/>
                </a:solidFill>
                <a:latin typeface="Times New Roman" pitchFamily="18" charset="0"/>
                <a:ea typeface="+mn-ea"/>
                <a:cs typeface="+mn-cs"/>
              </a:rPr>
              <a:t>During this phase, a team should prioritize the project, calculate a budget and schedule, and determine what resources are needed.</a:t>
            </a:r>
            <a:endParaRPr lang="en-US" baseline="0" dirty="0"/>
          </a:p>
          <a:p>
            <a:r>
              <a:rPr lang="en-US" baseline="0" dirty="0"/>
              <a:t>Create a project plan (mobilize, templates)</a:t>
            </a:r>
          </a:p>
          <a:p>
            <a:r>
              <a:rPr lang="en-US" baseline="0" dirty="0"/>
              <a:t>Monitor the progress</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98AB6CC8-3AA5-49ED-9890-54F60A81E2ED}" type="slidenum">
              <a:rPr lang="en-US" smtClean="0"/>
              <a:pPr>
                <a:defRPr/>
              </a:pPr>
              <a:t>14</a:t>
            </a:fld>
            <a:endParaRPr lang="en-US" dirty="0"/>
          </a:p>
        </p:txBody>
      </p:sp>
    </p:spTree>
    <p:extLst>
      <p:ext uri="{BB962C8B-B14F-4D97-AF65-F5344CB8AC3E}">
        <p14:creationId xmlns:p14="http://schemas.microsoft.com/office/powerpoint/2010/main" val="142093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29699"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118621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31747"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1897720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33795"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1327701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35843"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167104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22488" y="684213"/>
            <a:ext cx="2614612" cy="3432175"/>
          </a:xfrm>
          <a:prstGeom prst="rect">
            <a:avLst/>
          </a:prstGeom>
          <a:solidFill>
            <a:srgbClr val="FFFFFF"/>
          </a:solidFill>
          <a:ln w="9360">
            <a:solidFill>
              <a:srgbClr val="000000"/>
            </a:solidFill>
            <a:miter lim="800000"/>
            <a:headEnd/>
            <a:tailEnd/>
          </a:ln>
        </p:spPr>
        <p:txBody>
          <a:bodyPr wrap="none" lIns="91438" tIns="45719" rIns="91438" bIns="45719" anchor="ct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eaLnBrk="1" hangingPunct="1">
              <a:spcBef>
                <a:spcPct val="0"/>
              </a:spcBef>
            </a:pPr>
            <a:endParaRPr lang="en-US" altLang="en-US" sz="1800">
              <a:latin typeface="Arial" charset="0"/>
            </a:endParaRPr>
          </a:p>
        </p:txBody>
      </p:sp>
      <p:sp>
        <p:nvSpPr>
          <p:cNvPr id="37891" name="Rectangle 3"/>
          <p:cNvSpPr>
            <a:spLocks noGrp="1" noChangeArrowheads="1"/>
          </p:cNvSpPr>
          <p:nvPr>
            <p:ph type="body"/>
          </p:nvPr>
        </p:nvSpPr>
        <p:spPr bwMode="auto">
          <a:xfrm>
            <a:off x="915988" y="4343400"/>
            <a:ext cx="5019675"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none" numCol="1" anchor="ctr" anchorCtr="0" compatLnSpc="1">
            <a:prstTxWarp prst="textNoShape">
              <a:avLst/>
            </a:prstTxWarp>
          </a:bodyPr>
          <a:lstStyle/>
          <a:p>
            <a:endParaRPr lang="en-US" altLang="en-US">
              <a:latin typeface="Times New Roman" charset="0"/>
            </a:endParaRPr>
          </a:p>
        </p:txBody>
      </p:sp>
    </p:spTree>
    <p:extLst>
      <p:ext uri="{BB962C8B-B14F-4D97-AF65-F5344CB8AC3E}">
        <p14:creationId xmlns:p14="http://schemas.microsoft.com/office/powerpoint/2010/main" val="2136691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9012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Regular"/>
                <a:ea typeface="Open Sans Regular"/>
                <a:cs typeface="Open Sans Regular"/>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Regular"/>
                <a:ea typeface="Open Sans Regular"/>
                <a:cs typeface="Open Sans Regular"/>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227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Regular"/>
                <a:ea typeface="Open Sans Regular"/>
                <a:cs typeface="Open Sans Regular"/>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1310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Regular"/>
                <a:ea typeface="Open Sans Regular"/>
                <a:cs typeface="Open Sans Regular"/>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99649"/>
            <a:ext cx="748145" cy="353943"/>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4978"/>
              </a:solidFill>
              <a:effectLst/>
              <a:uLnTx/>
              <a:uFillTx/>
              <a:latin typeface="Open Sans Regular"/>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9525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Regular"/>
                <a:ea typeface="Open Sans Regular"/>
                <a:cs typeface="Open Sans Regular"/>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4272765650"/>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Regular"/>
                <a:ea typeface="Open Sans Regular"/>
                <a:cs typeface="Open Sans Regular"/>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724668069"/>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58710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4828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4598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2956336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Regular"/>
          <a:ea typeface="Open Sans Regular"/>
          <a:cs typeface="Open Sans Regular"/>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1565081"/>
            <a:ext cx="6858000" cy="2387600"/>
          </a:xfrm>
        </p:spPr>
        <p:txBody>
          <a:bodyPr>
            <a:normAutofit/>
          </a:bodyPr>
          <a:lstStyle/>
          <a:p>
            <a:r>
              <a:rPr lang="en-US" dirty="0"/>
              <a:t>Chapter 3:</a:t>
            </a:r>
            <a:br>
              <a:rPr lang="en-US" dirty="0"/>
            </a:br>
            <a:r>
              <a:rPr lang="en-US" dirty="0"/>
              <a:t>The Project Management Process Groups</a:t>
            </a:r>
          </a:p>
        </p:txBody>
      </p:sp>
      <p:sp>
        <p:nvSpPr>
          <p:cNvPr id="4" name="Subtitle 3"/>
          <p:cNvSpPr>
            <a:spLocks noGrp="1"/>
          </p:cNvSpPr>
          <p:nvPr>
            <p:ph type="subTitle" idx="1"/>
          </p:nvPr>
        </p:nvSpPr>
        <p:spPr/>
        <p:txBody>
          <a:bodyPr/>
          <a:lstStyle/>
          <a:p>
            <a:endParaRPr lang="en-US" dirty="0"/>
          </a:p>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11" name="Footer Placeholder 10"/>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solidFill>
                  <a:srgbClr val="C00000"/>
                </a:solidFill>
              </a:rPr>
              <a:t>10 Knowledge areas</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10</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7" y="1287008"/>
            <a:ext cx="10642600" cy="5410200"/>
          </a:xfrm>
          <a:prstGeom prst="rect">
            <a:avLst/>
          </a:prstGeom>
        </p:spPr>
      </p:pic>
    </p:spTree>
    <p:extLst>
      <p:ext uri="{BB962C8B-B14F-4D97-AF65-F5344CB8AC3E}">
        <p14:creationId xmlns:p14="http://schemas.microsoft.com/office/powerpoint/2010/main" val="2520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04800" y="152400"/>
            <a:ext cx="8534400" cy="990600"/>
          </a:xfrm>
        </p:spPr>
        <p:txBody>
          <a:bodyPr>
            <a:normAutofit/>
          </a:bodyPr>
          <a:lstStyle/>
          <a:p>
            <a:r>
              <a:rPr lang="en-US" sz="3200" dirty="0">
                <a:solidFill>
                  <a:srgbClr val="C00000"/>
                </a:solidFill>
              </a:rPr>
              <a:t>Mapping Project Management Process Groups to Knowledge Areas (mapping)</a:t>
            </a:r>
          </a:p>
        </p:txBody>
      </p:sp>
      <p:sp>
        <p:nvSpPr>
          <p:cNvPr id="7" name="Slide Number Placeholder 6"/>
          <p:cNvSpPr>
            <a:spLocks noGrp="1"/>
          </p:cNvSpPr>
          <p:nvPr>
            <p:ph type="sldNum" sz="quarter" idx="11"/>
          </p:nvPr>
        </p:nvSpPr>
        <p:spPr/>
        <p:txBody>
          <a:bodyPr/>
          <a:lstStyle/>
          <a:p>
            <a:pPr>
              <a:defRPr/>
            </a:pPr>
            <a:fld id="{C796DE11-80E7-4489-BDD7-4B19D01BE34D}" type="slidenum">
              <a:rPr lang="en-US" smtClean="0"/>
              <a:pPr>
                <a:defRPr/>
              </a:pPr>
              <a:t>11</a:t>
            </a:fld>
            <a:endParaRPr lang="en-US" dirty="0"/>
          </a:p>
        </p:txBody>
      </p:sp>
      <p:sp>
        <p:nvSpPr>
          <p:cNvPr id="16388" name="Rectangle 8"/>
          <p:cNvSpPr>
            <a:spLocks noChangeArrowheads="1"/>
          </p:cNvSpPr>
          <p:nvPr/>
        </p:nvSpPr>
        <p:spPr bwMode="auto">
          <a:xfrm>
            <a:off x="6629400" y="3733800"/>
            <a:ext cx="533400" cy="152400"/>
          </a:xfrm>
          <a:prstGeom prst="rect">
            <a:avLst/>
          </a:prstGeom>
          <a:solidFill>
            <a:schemeClr val="bg1"/>
          </a:solidFill>
          <a:ln w="9525">
            <a:solidFill>
              <a:schemeClr val="bg1"/>
            </a:solidFill>
            <a:miter lim="800000"/>
            <a:headEnd/>
            <a:tailEnd/>
          </a:ln>
        </p:spPr>
        <p:txBody>
          <a:bodyPr wrap="none" anchor="ctr"/>
          <a:lstStyle/>
          <a:p>
            <a:endParaRPr lang="en-US" dirty="0"/>
          </a:p>
        </p:txBody>
      </p:sp>
      <p:sp>
        <p:nvSpPr>
          <p:cNvPr id="9" name="Footer Placeholder 4"/>
          <p:cNvSpPr>
            <a:spLocks noGrp="1"/>
          </p:cNvSpPr>
          <p:nvPr>
            <p:ph type="ftr" sz="quarter" idx="4294967295"/>
          </p:nvPr>
        </p:nvSpPr>
        <p:spPr bwMode="auto">
          <a:xfrm>
            <a:off x="0" y="6492875"/>
            <a:ext cx="2362200" cy="365125"/>
          </a:xfrm>
          <a:noFill/>
          <a:ln>
            <a:miter lim="800000"/>
            <a:headEnd/>
            <a:tailEnd/>
          </a:ln>
        </p:spPr>
        <p:txBody>
          <a:bodyPr vert="horz" wrap="square" lIns="91440" tIns="45720" rIns="91440" bIns="45720" numCol="1" compatLnSpc="1">
            <a:prstTxWarp prst="textNoShape">
              <a:avLst/>
            </a:prstTxWarp>
          </a:bodyPr>
          <a:lstStyle/>
          <a:p>
            <a:r>
              <a:rPr lang="en-US"/>
              <a:t>Information Technology Project Management, Eighth Edition</a:t>
            </a:r>
            <a:endParaRPr lang="en-US" dirty="0"/>
          </a:p>
        </p:txBody>
      </p:sp>
      <p:sp>
        <p:nvSpPr>
          <p:cNvPr id="11" name="TextBox 10"/>
          <p:cNvSpPr txBox="1"/>
          <p:nvPr/>
        </p:nvSpPr>
        <p:spPr>
          <a:xfrm>
            <a:off x="2895600" y="6088559"/>
            <a:ext cx="5844870" cy="769441"/>
          </a:xfrm>
          <a:prstGeom prst="rect">
            <a:avLst/>
          </a:prstGeom>
          <a:noFill/>
        </p:spPr>
        <p:txBody>
          <a:bodyPr wrap="none" rtlCol="0">
            <a:spAutoFit/>
          </a:bodyPr>
          <a:lstStyle/>
          <a:p>
            <a:r>
              <a:rPr lang="en-US" dirty="0"/>
              <a:t>*Source: PMBOK</a:t>
            </a:r>
            <a:r>
              <a:rPr lang="en-US" baseline="30000" dirty="0"/>
              <a:t>®</a:t>
            </a:r>
            <a:r>
              <a:rPr lang="en-US" dirty="0"/>
              <a:t> Guide, Fifth Edition, 2013.</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61020"/>
            <a:ext cx="6514688" cy="49455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63562"/>
          </a:xfrm>
        </p:spPr>
        <p:txBody>
          <a:bodyPr>
            <a:noAutofit/>
          </a:bodyPr>
          <a:lstStyle/>
          <a:p>
            <a:pPr algn="ctr"/>
            <a:r>
              <a:rPr lang="en-US" sz="4000" dirty="0">
                <a:solidFill>
                  <a:srgbClr val="C00000"/>
                </a:solidFill>
              </a:rPr>
              <a:t>Continued (mapping)</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12</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657241"/>
            <a:ext cx="5562600" cy="58982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a:lnSpc>
                <a:spcPct val="90000"/>
              </a:lnSpc>
            </a:pPr>
            <a:r>
              <a:rPr lang="en-US" dirty="0"/>
              <a:t>Just as projects are unique, so are approaches to project management</a:t>
            </a:r>
          </a:p>
          <a:p>
            <a:pPr>
              <a:lnSpc>
                <a:spcPct val="90000"/>
              </a:lnSpc>
            </a:pPr>
            <a:r>
              <a:rPr lang="en-US" dirty="0"/>
              <a:t>Many organizations develop their </a:t>
            </a:r>
            <a:r>
              <a:rPr lang="en-US" dirty="0">
                <a:solidFill>
                  <a:srgbClr val="5B53FF"/>
                </a:solidFill>
              </a:rPr>
              <a:t>own</a:t>
            </a:r>
            <a:r>
              <a:rPr lang="en-US" dirty="0"/>
              <a:t> </a:t>
            </a:r>
            <a:r>
              <a:rPr lang="en-US" dirty="0">
                <a:solidFill>
                  <a:srgbClr val="5B53FF"/>
                </a:solidFill>
              </a:rPr>
              <a:t>project management methodologies,</a:t>
            </a:r>
            <a:r>
              <a:rPr lang="en-US" dirty="0"/>
              <a:t> especially for IT projects</a:t>
            </a:r>
          </a:p>
          <a:p>
            <a:pPr>
              <a:lnSpc>
                <a:spcPct val="90000"/>
              </a:lnSpc>
            </a:pPr>
            <a:r>
              <a:rPr lang="en-US" dirty="0"/>
              <a:t>A </a:t>
            </a:r>
            <a:r>
              <a:rPr lang="en-US" b="1" dirty="0"/>
              <a:t>methodology</a:t>
            </a:r>
            <a:r>
              <a:rPr lang="en-US" dirty="0"/>
              <a:t> describes </a:t>
            </a:r>
            <a:r>
              <a:rPr lang="en-US" i="1" dirty="0"/>
              <a:t>how</a:t>
            </a:r>
            <a:r>
              <a:rPr lang="en-US" dirty="0"/>
              <a:t> things should be done; a </a:t>
            </a:r>
            <a:r>
              <a:rPr lang="en-US" b="1" dirty="0"/>
              <a:t>standard</a:t>
            </a:r>
            <a:r>
              <a:rPr lang="en-US" dirty="0"/>
              <a:t> describes </a:t>
            </a:r>
            <a:r>
              <a:rPr lang="en-US" i="1" dirty="0"/>
              <a:t>what</a:t>
            </a:r>
            <a:r>
              <a:rPr lang="en-US" dirty="0"/>
              <a:t> should be done</a:t>
            </a:r>
          </a:p>
          <a:p>
            <a:pPr>
              <a:lnSpc>
                <a:spcPct val="90000"/>
              </a:lnSpc>
            </a:pPr>
            <a:endParaRPr lang="en-US" dirty="0"/>
          </a:p>
          <a:p>
            <a:pPr>
              <a:lnSpc>
                <a:spcPct val="90000"/>
              </a:lnSpc>
            </a:pPr>
            <a:r>
              <a:rPr lang="en-US" dirty="0">
                <a:solidFill>
                  <a:srgbClr val="5B53FF"/>
                </a:solidFill>
              </a:rPr>
              <a:t>PRINCE2, Agile, RUP, and Six Sigma provide different project management methodologies</a:t>
            </a:r>
          </a:p>
        </p:txBody>
      </p:sp>
      <p:sp>
        <p:nvSpPr>
          <p:cNvPr id="18436" name="Rectangle 2"/>
          <p:cNvSpPr>
            <a:spLocks noGrp="1" noChangeArrowheads="1"/>
          </p:cNvSpPr>
          <p:nvPr>
            <p:ph type="title"/>
          </p:nvPr>
        </p:nvSpPr>
        <p:spPr/>
        <p:txBody>
          <a:bodyPr>
            <a:normAutofit/>
          </a:bodyPr>
          <a:lstStyle/>
          <a:p>
            <a:pPr algn="ctr"/>
            <a:r>
              <a:rPr lang="en-US" b="0" dirty="0">
                <a:solidFill>
                  <a:srgbClr val="5B53FF"/>
                </a:solidFill>
              </a:rPr>
              <a:t>Developing an IT Project Management Methodology</a:t>
            </a:r>
          </a:p>
        </p:txBody>
      </p:sp>
      <p:sp>
        <p:nvSpPr>
          <p:cNvPr id="18434"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54BA1540-2B10-4CE1-8F3A-B02A9467FB53}" type="slidenum">
              <a:rPr lang="en-US"/>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a:lnSpc>
                <a:spcPct val="90000"/>
              </a:lnSpc>
            </a:pPr>
            <a:r>
              <a:rPr lang="en-US" dirty="0"/>
              <a:t>A </a:t>
            </a:r>
            <a:r>
              <a:rPr lang="en-US" b="1" dirty="0"/>
              <a:t>process</a:t>
            </a:r>
            <a:r>
              <a:rPr lang="en-US" dirty="0"/>
              <a:t> is a series of actions directed toward a particular result</a:t>
            </a:r>
          </a:p>
          <a:p>
            <a:pPr>
              <a:lnSpc>
                <a:spcPct val="90000"/>
              </a:lnSpc>
            </a:pPr>
            <a:r>
              <a:rPr lang="en-US" dirty="0"/>
              <a:t>Project management can be viewed as a number of interlinked processes</a:t>
            </a:r>
          </a:p>
          <a:p>
            <a:pPr>
              <a:lnSpc>
                <a:spcPct val="90000"/>
              </a:lnSpc>
            </a:pPr>
            <a:r>
              <a:rPr lang="en-US" dirty="0"/>
              <a:t>The project management process groups include</a:t>
            </a:r>
          </a:p>
          <a:p>
            <a:pPr marL="849313" lvl="1" indent="-457200">
              <a:lnSpc>
                <a:spcPct val="90000"/>
              </a:lnSpc>
              <a:buFont typeface="+mj-lt"/>
              <a:buAutoNum type="arabicPeriod"/>
            </a:pPr>
            <a:r>
              <a:rPr lang="en-US" dirty="0">
                <a:solidFill>
                  <a:srgbClr val="5B53FF"/>
                </a:solidFill>
              </a:rPr>
              <a:t>initiating processes</a:t>
            </a:r>
          </a:p>
          <a:p>
            <a:pPr marL="849313" lvl="1" indent="-457200">
              <a:lnSpc>
                <a:spcPct val="90000"/>
              </a:lnSpc>
              <a:buFont typeface="+mj-lt"/>
              <a:buAutoNum type="arabicPeriod"/>
            </a:pPr>
            <a:r>
              <a:rPr lang="en-US" dirty="0">
                <a:solidFill>
                  <a:srgbClr val="5B53FF"/>
                </a:solidFill>
              </a:rPr>
              <a:t>planning processes</a:t>
            </a:r>
          </a:p>
          <a:p>
            <a:pPr marL="849313" lvl="1" indent="-457200">
              <a:lnSpc>
                <a:spcPct val="90000"/>
              </a:lnSpc>
              <a:buFont typeface="+mj-lt"/>
              <a:buAutoNum type="arabicPeriod"/>
            </a:pPr>
            <a:r>
              <a:rPr lang="en-US" dirty="0">
                <a:solidFill>
                  <a:srgbClr val="5B53FF"/>
                </a:solidFill>
              </a:rPr>
              <a:t>executing processes</a:t>
            </a:r>
          </a:p>
          <a:p>
            <a:pPr marL="849313" lvl="1" indent="-457200">
              <a:lnSpc>
                <a:spcPct val="90000"/>
              </a:lnSpc>
              <a:buFont typeface="+mj-lt"/>
              <a:buAutoNum type="arabicPeriod"/>
            </a:pPr>
            <a:r>
              <a:rPr lang="en-US" dirty="0">
                <a:solidFill>
                  <a:srgbClr val="5B53FF"/>
                </a:solidFill>
              </a:rPr>
              <a:t>monitoring and controlling processes</a:t>
            </a:r>
          </a:p>
          <a:p>
            <a:pPr marL="849313" lvl="1" indent="-457200">
              <a:lnSpc>
                <a:spcPct val="90000"/>
              </a:lnSpc>
              <a:buFont typeface="+mj-lt"/>
              <a:buAutoNum type="arabicPeriod"/>
            </a:pPr>
            <a:r>
              <a:rPr lang="en-US" dirty="0">
                <a:solidFill>
                  <a:srgbClr val="5B53FF"/>
                </a:solidFill>
              </a:rPr>
              <a:t>closing processes</a:t>
            </a:r>
          </a:p>
        </p:txBody>
      </p:sp>
      <p:sp>
        <p:nvSpPr>
          <p:cNvPr id="11268" name="Rectangle 2"/>
          <p:cNvSpPr>
            <a:spLocks noGrp="1" noChangeArrowheads="1"/>
          </p:cNvSpPr>
          <p:nvPr>
            <p:ph type="title"/>
          </p:nvPr>
        </p:nvSpPr>
        <p:spPr/>
        <p:txBody>
          <a:bodyPr>
            <a:normAutofit/>
          </a:bodyPr>
          <a:lstStyle/>
          <a:p>
            <a:pPr algn="ctr"/>
            <a:r>
              <a:rPr lang="en-US" dirty="0"/>
              <a:t>Project Management Process Groups</a:t>
            </a:r>
          </a:p>
        </p:txBody>
      </p:sp>
      <p:sp>
        <p:nvSpPr>
          <p:cNvPr id="5" name="Slide Number Placeholder 4"/>
          <p:cNvSpPr>
            <a:spLocks noGrp="1"/>
          </p:cNvSpPr>
          <p:nvPr>
            <p:ph type="sldNum" sz="quarter" idx="11"/>
          </p:nvPr>
        </p:nvSpPr>
        <p:spPr>
          <a:xfrm flipV="1">
            <a:off x="8686800" y="6076756"/>
            <a:ext cx="403225" cy="95444"/>
          </a:xfrm>
        </p:spPr>
        <p:txBody>
          <a:bodyPr/>
          <a:lstStyle/>
          <a:p>
            <a:pPr>
              <a:defRPr/>
            </a:pPr>
            <a:fld id="{F8AED908-43D9-4212-A793-D8372221D34A}" type="slidenum">
              <a:rPr lang="en-US"/>
              <a:pPr>
                <a:defRPr/>
              </a:pPr>
              <a:t>14</a:t>
            </a:fld>
            <a:endParaRPr lang="en-US" dirty="0"/>
          </a:p>
        </p:txBody>
      </p:sp>
      <p:sp>
        <p:nvSpPr>
          <p:cNvPr id="6" name="Footer Placeholder 4"/>
          <p:cNvSpPr>
            <a:spLocks noGrp="1"/>
          </p:cNvSpPr>
          <p:nvPr>
            <p:ph type="ftr" sz="quarter" idx="4294967295"/>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a:t>Information Technology Project Management, Eighth Edition</a:t>
            </a:r>
            <a:endParaRPr lang="en-US" dirty="0"/>
          </a:p>
        </p:txBody>
      </p:sp>
    </p:spTree>
    <p:extLst>
      <p:ext uri="{BB962C8B-B14F-4D97-AF65-F5344CB8AC3E}">
        <p14:creationId xmlns:p14="http://schemas.microsoft.com/office/powerpoint/2010/main" val="118556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915400" cy="4525962"/>
          </a:xfrm>
        </p:spPr>
        <p:txBody>
          <a:bodyPr/>
          <a:lstStyle/>
          <a:p>
            <a:r>
              <a:rPr lang="en-US" dirty="0"/>
              <a:t>It is good practice to lay the </a:t>
            </a:r>
            <a:r>
              <a:rPr lang="en-US" dirty="0">
                <a:solidFill>
                  <a:srgbClr val="5B53FF"/>
                </a:solidFill>
              </a:rPr>
              <a:t>groundwork for a project before it officially starts</a:t>
            </a:r>
          </a:p>
          <a:p>
            <a:r>
              <a:rPr lang="en-US" dirty="0"/>
              <a:t>Senior managers often perform </a:t>
            </a:r>
            <a:r>
              <a:rPr lang="en-US" dirty="0">
                <a:solidFill>
                  <a:srgbClr val="5B53FF"/>
                </a:solidFill>
              </a:rPr>
              <a:t>several pre-initiation tasks, including the following:</a:t>
            </a:r>
          </a:p>
          <a:p>
            <a:pPr lvl="1">
              <a:buFont typeface="Wingdings" charset="2"/>
              <a:buChar char="Ø"/>
            </a:pPr>
            <a:r>
              <a:rPr lang="en-US" sz="2000" dirty="0">
                <a:solidFill>
                  <a:srgbClr val="C00000"/>
                </a:solidFill>
              </a:rPr>
              <a:t>Determine the scope, time, and cost constraints for the project</a:t>
            </a:r>
          </a:p>
          <a:p>
            <a:pPr lvl="1">
              <a:buFont typeface="Wingdings" charset="2"/>
              <a:buChar char="Ø"/>
            </a:pPr>
            <a:r>
              <a:rPr lang="en-US" sz="2000" dirty="0">
                <a:solidFill>
                  <a:srgbClr val="C00000"/>
                </a:solidFill>
              </a:rPr>
              <a:t>Identify the project sponsor</a:t>
            </a:r>
          </a:p>
          <a:p>
            <a:pPr lvl="1">
              <a:buFont typeface="Wingdings" charset="2"/>
              <a:buChar char="Ø"/>
            </a:pPr>
            <a:r>
              <a:rPr lang="en-US" sz="2000" dirty="0">
                <a:solidFill>
                  <a:srgbClr val="C00000"/>
                </a:solidFill>
              </a:rPr>
              <a:t>Select the project manager</a:t>
            </a:r>
          </a:p>
          <a:p>
            <a:pPr lvl="1">
              <a:buFont typeface="Wingdings" charset="2"/>
              <a:buChar char="Ø"/>
            </a:pPr>
            <a:r>
              <a:rPr lang="en-US" sz="2000" dirty="0">
                <a:solidFill>
                  <a:srgbClr val="C00000"/>
                </a:solidFill>
              </a:rPr>
              <a:t>Develop a business case for a project (see Table 3-2 for an example)</a:t>
            </a:r>
          </a:p>
          <a:p>
            <a:pPr lvl="1">
              <a:buFont typeface="Wingdings" charset="2"/>
              <a:buChar char="Ø"/>
            </a:pPr>
            <a:r>
              <a:rPr lang="en-US" sz="2000" dirty="0">
                <a:solidFill>
                  <a:srgbClr val="C00000"/>
                </a:solidFill>
              </a:rPr>
              <a:t>Meet with the project manager to review the process and expectations for managing the project</a:t>
            </a:r>
          </a:p>
          <a:p>
            <a:pPr lvl="1">
              <a:buFont typeface="Wingdings" charset="2"/>
              <a:buChar char="Ø"/>
            </a:pPr>
            <a:r>
              <a:rPr lang="en-US" sz="2000" dirty="0">
                <a:solidFill>
                  <a:srgbClr val="C00000"/>
                </a:solidFill>
              </a:rPr>
              <a:t>Determine if the project should be divided into two or more smaller projects</a:t>
            </a:r>
          </a:p>
          <a:p>
            <a:pPr lvl="1"/>
            <a:endParaRPr lang="en-US" dirty="0"/>
          </a:p>
          <a:p>
            <a:endParaRPr lang="en-US" dirty="0"/>
          </a:p>
        </p:txBody>
      </p:sp>
      <p:sp>
        <p:nvSpPr>
          <p:cNvPr id="3" name="Title 2"/>
          <p:cNvSpPr>
            <a:spLocks noGrp="1"/>
          </p:cNvSpPr>
          <p:nvPr>
            <p:ph type="title"/>
          </p:nvPr>
        </p:nvSpPr>
        <p:spPr/>
        <p:txBody>
          <a:bodyPr>
            <a:normAutofit/>
          </a:bodyPr>
          <a:lstStyle/>
          <a:p>
            <a:pPr algn="ctr"/>
            <a:r>
              <a:rPr lang="en-US" sz="4400" dirty="0">
                <a:solidFill>
                  <a:srgbClr val="5B53FF"/>
                </a:solidFill>
                <a:highlight>
                  <a:srgbClr val="FFFF00"/>
                </a:highlight>
              </a:rPr>
              <a:t>1. Project Pre-initiation</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15</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381000" y="1295400"/>
            <a:ext cx="8458200" cy="2209800"/>
          </a:xfrm>
        </p:spPr>
        <p:txBody>
          <a:bodyPr/>
          <a:lstStyle/>
          <a:p>
            <a:pPr>
              <a:lnSpc>
                <a:spcPct val="90000"/>
              </a:lnSpc>
            </a:pPr>
            <a:r>
              <a:rPr lang="en-US" dirty="0"/>
              <a:t>Initiating a project includes recognizing and starting a new project or project phase</a:t>
            </a:r>
          </a:p>
          <a:p>
            <a:pPr>
              <a:lnSpc>
                <a:spcPct val="90000"/>
              </a:lnSpc>
            </a:pPr>
            <a:r>
              <a:rPr lang="en-US" dirty="0"/>
              <a:t>The main goal is to formally select and start off projects</a:t>
            </a:r>
          </a:p>
          <a:p>
            <a:pPr>
              <a:lnSpc>
                <a:spcPct val="90000"/>
              </a:lnSpc>
            </a:pPr>
            <a:r>
              <a:rPr lang="en-US" dirty="0"/>
              <a:t>Table 3-3 shows the project initiation knowledge areas, processes, and outputs</a:t>
            </a:r>
          </a:p>
        </p:txBody>
      </p:sp>
      <p:sp>
        <p:nvSpPr>
          <p:cNvPr id="21508" name="Rectangle 2"/>
          <p:cNvSpPr>
            <a:spLocks noGrp="1" noChangeArrowheads="1"/>
          </p:cNvSpPr>
          <p:nvPr>
            <p:ph type="title"/>
          </p:nvPr>
        </p:nvSpPr>
        <p:spPr>
          <a:xfrm>
            <a:off x="228600" y="198438"/>
            <a:ext cx="9372600" cy="944562"/>
          </a:xfrm>
        </p:spPr>
        <p:txBody>
          <a:bodyPr>
            <a:normAutofit/>
          </a:bodyPr>
          <a:lstStyle/>
          <a:p>
            <a:pPr algn="ctr"/>
            <a:r>
              <a:rPr lang="en-US" sz="4000" dirty="0">
                <a:solidFill>
                  <a:srgbClr val="C00000"/>
                </a:solidFill>
              </a:rPr>
              <a:t>Project Initiation</a:t>
            </a:r>
          </a:p>
        </p:txBody>
      </p:sp>
      <p:sp>
        <p:nvSpPr>
          <p:cNvPr id="21506"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5B892CF4-7F67-4153-9355-FA3ADC22F959}" type="slidenum">
              <a:rPr lang="en-US"/>
              <a:pPr>
                <a:defRPr/>
              </a:pPr>
              <a:t>16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10000"/>
            <a:ext cx="8839200" cy="11687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algn="ctr"/>
            <a:r>
              <a:rPr lang="en-US" dirty="0">
                <a:solidFill>
                  <a:srgbClr val="C00000"/>
                </a:solidFill>
              </a:rPr>
              <a:t>Stakeholder Register</a:t>
            </a:r>
          </a:p>
        </p:txBody>
      </p:sp>
      <p:sp>
        <p:nvSpPr>
          <p:cNvPr id="22530"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AD017572-B563-452C-B50E-B941CEE2234C}" type="slidenum">
              <a:rPr lang="en-US"/>
              <a:pPr>
                <a:defRPr/>
              </a:pPr>
              <a:t>17</a:t>
            </a:fld>
            <a:endParaRPr lang="en-US" dirty="0"/>
          </a:p>
        </p:txBody>
      </p:sp>
      <p:pic>
        <p:nvPicPr>
          <p:cNvPr id="22534" name="Picture 6"/>
          <p:cNvPicPr>
            <a:picLocks noChangeAspect="1" noChangeArrowheads="1"/>
          </p:cNvPicPr>
          <p:nvPr/>
        </p:nvPicPr>
        <p:blipFill>
          <a:blip r:embed="rId2"/>
          <a:srcRect l="17500" t="32000" r="22500" b="22000"/>
          <a:stretch>
            <a:fillRect/>
          </a:stretch>
        </p:blipFill>
        <p:spPr bwMode="auto">
          <a:xfrm>
            <a:off x="609600" y="1600200"/>
            <a:ext cx="8110330" cy="3886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0B92-6DDE-874B-BF57-B13A77A814B4}"/>
              </a:ext>
            </a:extLst>
          </p:cNvPr>
          <p:cNvSpPr>
            <a:spLocks noGrp="1"/>
          </p:cNvSpPr>
          <p:nvPr>
            <p:ph type="title"/>
          </p:nvPr>
        </p:nvSpPr>
        <p:spPr>
          <a:xfrm>
            <a:off x="628650" y="365127"/>
            <a:ext cx="7886700" cy="549274"/>
          </a:xfrm>
        </p:spPr>
        <p:txBody>
          <a:bodyPr>
            <a:normAutofit fontScale="90000"/>
          </a:bodyPr>
          <a:lstStyle/>
          <a:p>
            <a:r>
              <a:rPr lang="en-US" dirty="0">
                <a:solidFill>
                  <a:srgbClr val="5B53FF"/>
                </a:solidFill>
              </a:rPr>
              <a:t>         </a:t>
            </a:r>
            <a:r>
              <a:rPr lang="en-US" sz="3600" dirty="0">
                <a:solidFill>
                  <a:srgbClr val="5B53FF"/>
                </a:solidFill>
              </a:rPr>
              <a:t>PROJECT CHARTER</a:t>
            </a:r>
            <a:br>
              <a:rPr lang="en-US" dirty="0"/>
            </a:br>
            <a:endParaRPr lang="en-US" dirty="0"/>
          </a:p>
        </p:txBody>
      </p:sp>
      <p:sp>
        <p:nvSpPr>
          <p:cNvPr id="3" name="Content Placeholder 2">
            <a:extLst>
              <a:ext uri="{FF2B5EF4-FFF2-40B4-BE49-F238E27FC236}">
                <a16:creationId xmlns:a16="http://schemas.microsoft.com/office/drawing/2014/main" id="{867017F7-BF2F-2049-9E97-8A71132DEEE1}"/>
              </a:ext>
            </a:extLst>
          </p:cNvPr>
          <p:cNvSpPr>
            <a:spLocks noGrp="1"/>
          </p:cNvSpPr>
          <p:nvPr>
            <p:ph idx="1"/>
          </p:nvPr>
        </p:nvSpPr>
        <p:spPr>
          <a:xfrm>
            <a:off x="304800" y="914401"/>
            <a:ext cx="8210550" cy="5262562"/>
          </a:xfrm>
        </p:spPr>
        <p:txBody>
          <a:bodyPr/>
          <a:lstStyle/>
          <a:p>
            <a:r>
              <a:rPr lang="en-US" dirty="0">
                <a:solidFill>
                  <a:schemeClr val="tx1">
                    <a:lumMod val="50000"/>
                  </a:schemeClr>
                </a:solidFill>
              </a:rPr>
              <a:t>The project charter is the document issued by the project initiator or sponsor that formally authorizes the existence of a project and provides the project manager with the authority to apply organizational resources to project activities.</a:t>
            </a:r>
          </a:p>
          <a:p>
            <a:endParaRPr lang="en-US" dirty="0">
              <a:solidFill>
                <a:schemeClr val="tx1">
                  <a:lumMod val="50000"/>
                </a:schemeClr>
              </a:solidFill>
            </a:endParaRPr>
          </a:p>
          <a:p>
            <a:r>
              <a:rPr lang="en-US" dirty="0">
                <a:solidFill>
                  <a:schemeClr val="tx1">
                    <a:lumMod val="50000"/>
                  </a:schemeClr>
                </a:solidFill>
              </a:rPr>
              <a:t> It documents the high-level information on the project and on the product, service, or result the project is intended to satisfy.</a:t>
            </a:r>
          </a:p>
          <a:p>
            <a:endParaRPr lang="en-US" dirty="0">
              <a:solidFill>
                <a:schemeClr val="tx1">
                  <a:lumMod val="50000"/>
                </a:schemeClr>
              </a:solidFill>
            </a:endParaRPr>
          </a:p>
          <a:p>
            <a:r>
              <a:rPr lang="en-US" dirty="0">
                <a:solidFill>
                  <a:schemeClr val="tx1">
                    <a:lumMod val="50000"/>
                  </a:schemeClr>
                </a:solidFill>
              </a:rPr>
              <a:t>At a high level, the project charter ensures a common understanding by the stakeholders of the key</a:t>
            </a:r>
          </a:p>
          <a:p>
            <a:r>
              <a:rPr lang="en-US" dirty="0">
                <a:solidFill>
                  <a:schemeClr val="tx1">
                    <a:lumMod val="50000"/>
                  </a:schemeClr>
                </a:solidFill>
              </a:rPr>
              <a:t>deliverables, milestones, and the roles and responsibilities of everyone involved in the project.</a:t>
            </a:r>
          </a:p>
          <a:p>
            <a:endParaRPr lang="en-US" dirty="0"/>
          </a:p>
        </p:txBody>
      </p:sp>
      <p:sp>
        <p:nvSpPr>
          <p:cNvPr id="4" name="Footer Placeholder 3">
            <a:extLst>
              <a:ext uri="{FF2B5EF4-FFF2-40B4-BE49-F238E27FC236}">
                <a16:creationId xmlns:a16="http://schemas.microsoft.com/office/drawing/2014/main" id="{CEF718B2-A932-CB42-BDA4-606162E6E039}"/>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302090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C767-60F0-3642-A961-3693AD700085}"/>
              </a:ext>
            </a:extLst>
          </p:cNvPr>
          <p:cNvSpPr>
            <a:spLocks noGrp="1"/>
          </p:cNvSpPr>
          <p:nvPr>
            <p:ph type="title"/>
          </p:nvPr>
        </p:nvSpPr>
        <p:spPr/>
        <p:txBody>
          <a:bodyPr/>
          <a:lstStyle/>
          <a:p>
            <a:r>
              <a:rPr lang="en-US" dirty="0">
                <a:solidFill>
                  <a:srgbClr val="5B53FF"/>
                </a:solidFill>
              </a:rPr>
              <a:t> </a:t>
            </a:r>
            <a:r>
              <a:rPr lang="en-US" sz="2800" dirty="0">
                <a:solidFill>
                  <a:srgbClr val="5B53FF"/>
                </a:solidFill>
              </a:rPr>
              <a:t>PROJECT CHARTER</a:t>
            </a:r>
            <a:endParaRPr lang="en-US" dirty="0"/>
          </a:p>
        </p:txBody>
      </p:sp>
      <p:sp>
        <p:nvSpPr>
          <p:cNvPr id="3" name="Content Placeholder 2">
            <a:extLst>
              <a:ext uri="{FF2B5EF4-FFF2-40B4-BE49-F238E27FC236}">
                <a16:creationId xmlns:a16="http://schemas.microsoft.com/office/drawing/2014/main" id="{A7DC8537-4ABE-CD45-9536-E61435837AEC}"/>
              </a:ext>
            </a:extLst>
          </p:cNvPr>
          <p:cNvSpPr>
            <a:spLocks noGrp="1"/>
          </p:cNvSpPr>
          <p:nvPr>
            <p:ph idx="1"/>
          </p:nvPr>
        </p:nvSpPr>
        <p:spPr>
          <a:xfrm>
            <a:off x="457200" y="838200"/>
            <a:ext cx="8058150" cy="5338763"/>
          </a:xfrm>
        </p:spPr>
        <p:txBody>
          <a:bodyPr>
            <a:normAutofit/>
          </a:bodyPr>
          <a:lstStyle/>
          <a:p>
            <a:endParaRPr lang="en-US" dirty="0"/>
          </a:p>
          <a:p>
            <a:r>
              <a:rPr lang="en-US" dirty="0">
                <a:solidFill>
                  <a:schemeClr val="tx1">
                    <a:lumMod val="50000"/>
                  </a:schemeClr>
                </a:solidFill>
              </a:rPr>
              <a:t>Project purpose</a:t>
            </a:r>
          </a:p>
          <a:p>
            <a:r>
              <a:rPr lang="en-US" dirty="0">
                <a:solidFill>
                  <a:schemeClr val="tx1">
                    <a:lumMod val="50000"/>
                  </a:schemeClr>
                </a:solidFill>
              </a:rPr>
              <a:t>High-level requirements</a:t>
            </a:r>
          </a:p>
          <a:p>
            <a:r>
              <a:rPr lang="en-US" dirty="0">
                <a:solidFill>
                  <a:schemeClr val="tx1">
                    <a:lumMod val="50000"/>
                  </a:schemeClr>
                </a:solidFill>
              </a:rPr>
              <a:t>High-level project description, boundaries, and key deliverables</a:t>
            </a:r>
          </a:p>
          <a:p>
            <a:r>
              <a:rPr lang="en-US" dirty="0">
                <a:solidFill>
                  <a:schemeClr val="tx1">
                    <a:lumMod val="50000"/>
                  </a:schemeClr>
                </a:solidFill>
              </a:rPr>
              <a:t>Overall project risk;</a:t>
            </a:r>
          </a:p>
          <a:p>
            <a:r>
              <a:rPr lang="en-US" dirty="0">
                <a:solidFill>
                  <a:schemeClr val="tx1">
                    <a:lumMod val="50000"/>
                  </a:schemeClr>
                </a:solidFill>
              </a:rPr>
              <a:t>Summary milestone schedule</a:t>
            </a:r>
          </a:p>
          <a:p>
            <a:r>
              <a:rPr lang="en-US" dirty="0">
                <a:solidFill>
                  <a:schemeClr val="tx1">
                    <a:lumMod val="50000"/>
                  </a:schemeClr>
                </a:solidFill>
              </a:rPr>
              <a:t>Preapproved financial resources</a:t>
            </a:r>
          </a:p>
          <a:p>
            <a:r>
              <a:rPr lang="en-US" dirty="0">
                <a:solidFill>
                  <a:schemeClr val="tx1">
                    <a:lumMod val="50000"/>
                  </a:schemeClr>
                </a:solidFill>
              </a:rPr>
              <a:t>Key stakeholder list</a:t>
            </a:r>
          </a:p>
          <a:p>
            <a:r>
              <a:rPr lang="en-US" dirty="0">
                <a:solidFill>
                  <a:schemeClr val="tx1">
                    <a:lumMod val="50000"/>
                  </a:schemeClr>
                </a:solidFill>
              </a:rPr>
              <a:t>Project exit criteria (i.e., what are the conditions to be met in order to close or to cancel the project or phase)</a:t>
            </a:r>
          </a:p>
          <a:p>
            <a:r>
              <a:rPr lang="en-US" dirty="0">
                <a:solidFill>
                  <a:schemeClr val="tx1">
                    <a:lumMod val="50000"/>
                  </a:schemeClr>
                </a:solidFill>
              </a:rPr>
              <a:t>Assigned project manager, responsibility, and authority level</a:t>
            </a:r>
          </a:p>
          <a:p>
            <a:r>
              <a:rPr lang="en-US" dirty="0">
                <a:solidFill>
                  <a:schemeClr val="tx1">
                    <a:lumMod val="50000"/>
                  </a:schemeClr>
                </a:solidFill>
              </a:rPr>
              <a:t>Name and authority of the sponsor or other person(s) authorizing the project charter.</a:t>
            </a:r>
          </a:p>
          <a:p>
            <a:endParaRPr lang="en-US" dirty="0"/>
          </a:p>
        </p:txBody>
      </p:sp>
      <p:sp>
        <p:nvSpPr>
          <p:cNvPr id="4" name="Footer Placeholder 3">
            <a:extLst>
              <a:ext uri="{FF2B5EF4-FFF2-40B4-BE49-F238E27FC236}">
                <a16:creationId xmlns:a16="http://schemas.microsoft.com/office/drawing/2014/main" id="{C6651AAC-9BC3-4D4C-8658-FD300DC6FAE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42684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pPr marL="681037" indent="-571500">
              <a:buFont typeface="+mj-lt"/>
              <a:buAutoNum type="romanUcPeriod"/>
            </a:pPr>
            <a:r>
              <a:rPr lang="en-US" sz="2400" dirty="0">
                <a:solidFill>
                  <a:srgbClr val="5B53FF"/>
                </a:solidFill>
              </a:rPr>
              <a:t>Describe the five project management process groups, the typical level of activity for each, and the interactions among them</a:t>
            </a:r>
          </a:p>
          <a:p>
            <a:pPr marL="681037" indent="-571500">
              <a:buFont typeface="+mj-lt"/>
              <a:buAutoNum type="romanUcPeriod"/>
            </a:pPr>
            <a:endParaRPr lang="en-US" sz="2400" dirty="0">
              <a:solidFill>
                <a:srgbClr val="5B53FF"/>
              </a:solidFill>
            </a:endParaRPr>
          </a:p>
          <a:p>
            <a:pPr marL="681037" indent="-571500">
              <a:buFont typeface="+mj-lt"/>
              <a:buAutoNum type="romanUcPeriod"/>
            </a:pPr>
            <a:r>
              <a:rPr lang="en-US" sz="2400" dirty="0">
                <a:solidFill>
                  <a:srgbClr val="5B53FF"/>
                </a:solidFill>
              </a:rPr>
              <a:t>Understand how the project management process groups relate to the project management knowledge areas </a:t>
            </a:r>
            <a:r>
              <a:rPr lang="en-US" sz="2400" dirty="0">
                <a:solidFill>
                  <a:srgbClr val="C00000"/>
                </a:solidFill>
              </a:rPr>
              <a:t>(mapping)</a:t>
            </a:r>
          </a:p>
          <a:p>
            <a:pPr marL="681037" indent="-571500">
              <a:buFont typeface="+mj-lt"/>
              <a:buAutoNum type="romanUcPeriod"/>
            </a:pPr>
            <a:endParaRPr lang="en-US" sz="2400" dirty="0">
              <a:solidFill>
                <a:srgbClr val="5B53FF"/>
              </a:solidFill>
            </a:endParaRPr>
          </a:p>
          <a:p>
            <a:pPr marL="681037" indent="-571500">
              <a:buFont typeface="+mj-lt"/>
              <a:buAutoNum type="romanUcPeriod"/>
            </a:pPr>
            <a:r>
              <a:rPr lang="en-US" sz="2400" dirty="0">
                <a:solidFill>
                  <a:srgbClr val="5B53FF"/>
                </a:solidFill>
              </a:rPr>
              <a:t>Discuss how organizations develop information technology (IT) project management methodologies to meet their needs</a:t>
            </a:r>
          </a:p>
        </p:txBody>
      </p:sp>
      <p:sp>
        <p:nvSpPr>
          <p:cNvPr id="9220" name="Rectangle 2"/>
          <p:cNvSpPr>
            <a:spLocks noGrp="1" noChangeArrowheads="1"/>
          </p:cNvSpPr>
          <p:nvPr>
            <p:ph type="title"/>
          </p:nvPr>
        </p:nvSpPr>
        <p:spPr/>
        <p:txBody>
          <a:bodyPr/>
          <a:lstStyle/>
          <a:p>
            <a:r>
              <a:rPr lang="en-US" dirty="0"/>
              <a:t>Learning Objectives</a:t>
            </a:r>
          </a:p>
        </p:txBody>
      </p:sp>
      <p:sp>
        <p:nvSpPr>
          <p:cNvPr id="5" name="Slide Number Placeholder 4"/>
          <p:cNvSpPr>
            <a:spLocks noGrp="1"/>
          </p:cNvSpPr>
          <p:nvPr>
            <p:ph type="sldNum" sz="quarter" idx="11"/>
          </p:nvPr>
        </p:nvSpPr>
        <p:spPr/>
        <p:txBody>
          <a:bodyPr/>
          <a:lstStyle/>
          <a:p>
            <a:pPr>
              <a:defRPr/>
            </a:pPr>
            <a:fld id="{A1CB9F3C-4C76-46FA-AA52-CDC355C9ADCF}" type="slidenum">
              <a:rPr lang="en-US"/>
              <a:pPr>
                <a:defRPr/>
              </a:pPr>
              <a:t>2</a:t>
            </a:fld>
            <a:endParaRPr lang="en-US" dirty="0"/>
          </a:p>
        </p:txBody>
      </p:sp>
      <p:sp>
        <p:nvSpPr>
          <p:cNvPr id="2" name="Footer Placeholder 1"/>
          <p:cNvSpPr>
            <a:spLocks noGrp="1"/>
          </p:cNvSpPr>
          <p:nvPr>
            <p:ph type="ftr" sz="quarter" idx="4294967295"/>
          </p:nvPr>
        </p:nvSpPr>
        <p:spPr>
          <a:xfrm>
            <a:off x="0" y="6492875"/>
            <a:ext cx="2362200" cy="365125"/>
          </a:xfrm>
        </p:spPr>
        <p:txBody>
          <a:bodyPr/>
          <a:lstStyle/>
          <a:p>
            <a:r>
              <a:rPr lang="en-US" dirty="0"/>
              <a:t>Information Technology Project Management, Eighth Edition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solidFill>
                  <a:srgbClr val="C00000"/>
                </a:solidFill>
              </a:rPr>
              <a:t>Stakeholder Management Strategy</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20</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pic>
        <p:nvPicPr>
          <p:cNvPr id="60419" name="Picture 3"/>
          <p:cNvPicPr>
            <a:picLocks noChangeAspect="1" noChangeArrowheads="1"/>
          </p:cNvPicPr>
          <p:nvPr/>
        </p:nvPicPr>
        <p:blipFill>
          <a:blip r:embed="rId2"/>
          <a:srcRect l="17500" t="26000" r="22500" b="36000"/>
          <a:stretch>
            <a:fillRect/>
          </a:stretch>
        </p:blipFill>
        <p:spPr bwMode="auto">
          <a:xfrm>
            <a:off x="609600" y="1600200"/>
            <a:ext cx="7924800" cy="3136900"/>
          </a:xfrm>
          <a:prstGeom prst="rect">
            <a:avLst/>
          </a:prstGeom>
          <a:noFill/>
          <a:ln w="9525">
            <a:noFill/>
            <a:miter lim="800000"/>
            <a:headEnd/>
            <a:tailEnd/>
          </a:ln>
          <a:effectLst/>
        </p:spPr>
      </p:pic>
      <p:sp>
        <p:nvSpPr>
          <p:cNvPr id="8" name="TextBox 7"/>
          <p:cNvSpPr txBox="1"/>
          <p:nvPr/>
        </p:nvSpPr>
        <p:spPr>
          <a:xfrm>
            <a:off x="762000" y="5105400"/>
            <a:ext cx="7893508" cy="430887"/>
          </a:xfrm>
          <a:prstGeom prst="rect">
            <a:avLst/>
          </a:prstGeom>
          <a:noFill/>
        </p:spPr>
        <p:txBody>
          <a:bodyPr wrap="none" rtlCol="0">
            <a:spAutoFit/>
          </a:bodyPr>
          <a:lstStyle/>
          <a:p>
            <a:r>
              <a:rPr lang="en-US" dirty="0"/>
              <a:t>Contents are often sensitive, so do not publish this document.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C00000"/>
                </a:solidFill>
              </a:rPr>
              <a:t>Charters </a:t>
            </a:r>
            <a:r>
              <a:rPr lang="en-US" dirty="0"/>
              <a:t>are normally short and include key project information and </a:t>
            </a:r>
            <a:r>
              <a:rPr lang="en-US" dirty="0">
                <a:solidFill>
                  <a:srgbClr val="C00000"/>
                </a:solidFill>
              </a:rPr>
              <a:t>stakeholder signatures</a:t>
            </a:r>
          </a:p>
          <a:p>
            <a:endParaRPr lang="en-US" dirty="0">
              <a:solidFill>
                <a:srgbClr val="C00000"/>
              </a:solidFill>
            </a:endParaRPr>
          </a:p>
          <a:p>
            <a:r>
              <a:rPr lang="en-US" dirty="0"/>
              <a:t>It’s good practice to hold a </a:t>
            </a:r>
            <a:r>
              <a:rPr lang="en-US" b="1" dirty="0"/>
              <a:t>kick-off meeting </a:t>
            </a:r>
            <a:r>
              <a:rPr lang="en-US" dirty="0"/>
              <a:t>at the beginning of a project so that stakeholders can meet each other, review the goals of the project, and discuss future plans</a:t>
            </a:r>
          </a:p>
          <a:p>
            <a:endParaRPr lang="en-US" dirty="0"/>
          </a:p>
        </p:txBody>
      </p:sp>
      <p:sp>
        <p:nvSpPr>
          <p:cNvPr id="3" name="Title 2"/>
          <p:cNvSpPr>
            <a:spLocks noGrp="1"/>
          </p:cNvSpPr>
          <p:nvPr>
            <p:ph type="title"/>
          </p:nvPr>
        </p:nvSpPr>
        <p:spPr/>
        <p:txBody>
          <a:bodyPr>
            <a:noAutofit/>
          </a:bodyPr>
          <a:lstStyle/>
          <a:p>
            <a:pPr algn="ctr"/>
            <a:r>
              <a:rPr lang="en-US" sz="3600" b="0" dirty="0">
                <a:solidFill>
                  <a:srgbClr val="5B53FF"/>
                </a:solidFill>
              </a:rPr>
              <a:t>Project Charters and Kick-off Meetings</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21</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5168"/>
            <a:ext cx="8229600" cy="715962"/>
          </a:xfrm>
        </p:spPr>
        <p:txBody>
          <a:bodyPr>
            <a:normAutofit/>
          </a:bodyPr>
          <a:lstStyle/>
          <a:p>
            <a:pPr algn="ctr"/>
            <a:r>
              <a:rPr lang="en-US" dirty="0"/>
              <a:t>Kick-off Meeting Agenda</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22</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71680"/>
            <a:ext cx="6477000" cy="55090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066800"/>
            <a:ext cx="8458200" cy="4572000"/>
          </a:xfrm>
        </p:spPr>
        <p:txBody>
          <a:bodyPr/>
          <a:lstStyle/>
          <a:p>
            <a:pPr>
              <a:lnSpc>
                <a:spcPct val="90000"/>
              </a:lnSpc>
            </a:pPr>
            <a:r>
              <a:rPr lang="en-US" dirty="0"/>
              <a:t>The main purpose of project planning </a:t>
            </a:r>
            <a:r>
              <a:rPr lang="en-US" dirty="0">
                <a:solidFill>
                  <a:srgbClr val="5B53FF"/>
                </a:solidFill>
              </a:rPr>
              <a:t>is to </a:t>
            </a:r>
            <a:r>
              <a:rPr lang="en-US" i="1" dirty="0">
                <a:solidFill>
                  <a:srgbClr val="5B53FF"/>
                </a:solidFill>
              </a:rPr>
              <a:t>guide execution</a:t>
            </a:r>
          </a:p>
          <a:p>
            <a:pPr>
              <a:lnSpc>
                <a:spcPct val="90000"/>
              </a:lnSpc>
            </a:pPr>
            <a:r>
              <a:rPr lang="en-US" dirty="0"/>
              <a:t>Every knowledge area includes planning information (see Table 3-7 on pages 98-99)</a:t>
            </a:r>
          </a:p>
          <a:p>
            <a:pPr>
              <a:lnSpc>
                <a:spcPct val="90000"/>
              </a:lnSpc>
            </a:pPr>
            <a:r>
              <a:rPr lang="en-US" dirty="0"/>
              <a:t>Key outputs included in the JWD project include:</a:t>
            </a:r>
          </a:p>
          <a:p>
            <a:pPr lvl="1">
              <a:lnSpc>
                <a:spcPct val="90000"/>
              </a:lnSpc>
              <a:buFont typeface="Wingdings" charset="2"/>
              <a:buChar char="ü"/>
            </a:pPr>
            <a:r>
              <a:rPr lang="en-US" dirty="0">
                <a:solidFill>
                  <a:srgbClr val="C00000"/>
                </a:solidFill>
              </a:rPr>
              <a:t>A team contract</a:t>
            </a:r>
          </a:p>
          <a:p>
            <a:pPr lvl="1">
              <a:lnSpc>
                <a:spcPct val="90000"/>
              </a:lnSpc>
              <a:buFont typeface="Wingdings" charset="2"/>
              <a:buChar char="ü"/>
            </a:pPr>
            <a:r>
              <a:rPr lang="en-US" dirty="0">
                <a:solidFill>
                  <a:srgbClr val="C00000"/>
                </a:solidFill>
              </a:rPr>
              <a:t>A project scope statement</a:t>
            </a:r>
          </a:p>
          <a:p>
            <a:pPr lvl="1">
              <a:lnSpc>
                <a:spcPct val="90000"/>
              </a:lnSpc>
              <a:buFont typeface="Wingdings" charset="2"/>
              <a:buChar char="ü"/>
            </a:pPr>
            <a:r>
              <a:rPr lang="en-US" dirty="0">
                <a:solidFill>
                  <a:srgbClr val="C00000"/>
                </a:solidFill>
              </a:rPr>
              <a:t>A work breakdown structure (WBS)</a:t>
            </a:r>
          </a:p>
          <a:p>
            <a:pPr lvl="1">
              <a:lnSpc>
                <a:spcPct val="90000"/>
              </a:lnSpc>
              <a:buFont typeface="Wingdings" charset="2"/>
              <a:buChar char="ü"/>
            </a:pPr>
            <a:r>
              <a:rPr lang="en-US" dirty="0">
                <a:solidFill>
                  <a:srgbClr val="C00000"/>
                </a:solidFill>
              </a:rPr>
              <a:t>A project schedule, in the form of a Gantt chart with all dependencies and resources entered</a:t>
            </a:r>
          </a:p>
          <a:p>
            <a:pPr lvl="1">
              <a:lnSpc>
                <a:spcPct val="90000"/>
              </a:lnSpc>
              <a:buFont typeface="Wingdings" charset="2"/>
              <a:buChar char="ü"/>
            </a:pPr>
            <a:r>
              <a:rPr lang="en-US" dirty="0">
                <a:solidFill>
                  <a:srgbClr val="C00000"/>
                </a:solidFill>
              </a:rPr>
              <a:t>A list of prioritized risks (part of a risk register)</a:t>
            </a:r>
          </a:p>
          <a:p>
            <a:pPr>
              <a:lnSpc>
                <a:spcPct val="90000"/>
              </a:lnSpc>
            </a:pPr>
            <a:r>
              <a:rPr lang="en-US" dirty="0"/>
              <a:t>See sample documents starting on p. 101</a:t>
            </a:r>
          </a:p>
        </p:txBody>
      </p:sp>
      <p:sp>
        <p:nvSpPr>
          <p:cNvPr id="23556" name="Rectangle 2"/>
          <p:cNvSpPr>
            <a:spLocks noGrp="1" noChangeArrowheads="1"/>
          </p:cNvSpPr>
          <p:nvPr>
            <p:ph type="title"/>
          </p:nvPr>
        </p:nvSpPr>
        <p:spPr>
          <a:xfrm>
            <a:off x="304800" y="228600"/>
            <a:ext cx="8534400" cy="914400"/>
          </a:xfrm>
        </p:spPr>
        <p:txBody>
          <a:bodyPr>
            <a:normAutofit/>
          </a:bodyPr>
          <a:lstStyle/>
          <a:p>
            <a:pPr algn="ctr"/>
            <a:r>
              <a:rPr lang="en-US" sz="3600" dirty="0">
                <a:solidFill>
                  <a:srgbClr val="5B53FF"/>
                </a:solidFill>
                <a:highlight>
                  <a:srgbClr val="FFFF00"/>
                </a:highlight>
              </a:rPr>
              <a:t>2. Project Planning</a:t>
            </a:r>
          </a:p>
        </p:txBody>
      </p:sp>
      <p:sp>
        <p:nvSpPr>
          <p:cNvPr id="23554"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476446FF-E348-496B-AE9F-4CFBB14A8659}" type="slidenum">
              <a:rPr lang="en-US"/>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381000" y="274638"/>
            <a:ext cx="8305800" cy="792162"/>
          </a:xfrm>
        </p:spPr>
        <p:txBody>
          <a:bodyPr>
            <a:normAutofit/>
          </a:bodyPr>
          <a:lstStyle/>
          <a:p>
            <a:r>
              <a:rPr lang="en-US" dirty="0"/>
              <a:t>List of Prioritized Risks</a:t>
            </a:r>
          </a:p>
        </p:txBody>
      </p:sp>
      <p:sp>
        <p:nvSpPr>
          <p:cNvPr id="25602"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7A0A30AB-D70B-42B2-ADEA-06E774E5A2E9}" type="slidenum">
              <a:rPr lang="en-US"/>
              <a:pPr>
                <a:defRPr/>
              </a:pPr>
              <a:t>24</a:t>
            </a:fld>
            <a:endParaRPr lang="en-US" dirty="0"/>
          </a:p>
        </p:txBody>
      </p:sp>
      <p:pic>
        <p:nvPicPr>
          <p:cNvPr id="25605" name="Picture 7" descr="Tbl03-08"/>
          <p:cNvPicPr>
            <a:picLocks noChangeAspect="1" noChangeArrowheads="1"/>
          </p:cNvPicPr>
          <p:nvPr/>
        </p:nvPicPr>
        <p:blipFill>
          <a:blip r:embed="rId2"/>
          <a:srcRect t="5035"/>
          <a:stretch>
            <a:fillRect/>
          </a:stretch>
        </p:blipFill>
        <p:spPr bwMode="auto">
          <a:xfrm>
            <a:off x="228600" y="1143000"/>
            <a:ext cx="8763000" cy="437673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normAutofit lnSpcReduction="10000"/>
          </a:bodyPr>
          <a:lstStyle/>
          <a:p>
            <a:pPr>
              <a:lnSpc>
                <a:spcPct val="80000"/>
              </a:lnSpc>
            </a:pPr>
            <a:r>
              <a:rPr lang="en-US" sz="2400" dirty="0"/>
              <a:t>Usually takes the most time and resources to perform project execution </a:t>
            </a:r>
          </a:p>
          <a:p>
            <a:pPr>
              <a:lnSpc>
                <a:spcPct val="80000"/>
              </a:lnSpc>
            </a:pPr>
            <a:endParaRPr lang="en-US" sz="2400" dirty="0"/>
          </a:p>
          <a:p>
            <a:pPr>
              <a:lnSpc>
                <a:spcPct val="80000"/>
              </a:lnSpc>
            </a:pPr>
            <a:r>
              <a:rPr lang="en-US" sz="2400" dirty="0"/>
              <a:t>Project managers must use their leadership skills to handle the many challenges that occur during project execution</a:t>
            </a:r>
          </a:p>
          <a:p>
            <a:pPr>
              <a:lnSpc>
                <a:spcPct val="80000"/>
              </a:lnSpc>
            </a:pPr>
            <a:endParaRPr lang="en-US" sz="2400" dirty="0"/>
          </a:p>
          <a:p>
            <a:pPr>
              <a:lnSpc>
                <a:spcPct val="80000"/>
              </a:lnSpc>
            </a:pPr>
            <a:r>
              <a:rPr lang="en-US" sz="2400" dirty="0"/>
              <a:t>Table 3-11 lists the executing processes and outputs. Many project sponsors and customers focus on deliverables related to providing the products, services, or results desired from the project</a:t>
            </a:r>
          </a:p>
          <a:p>
            <a:pPr>
              <a:lnSpc>
                <a:spcPct val="80000"/>
              </a:lnSpc>
            </a:pPr>
            <a:endParaRPr lang="en-US" sz="2400" dirty="0"/>
          </a:p>
          <a:p>
            <a:pPr>
              <a:lnSpc>
                <a:spcPct val="80000"/>
              </a:lnSpc>
            </a:pPr>
            <a:r>
              <a:rPr lang="en-US" sz="2400" dirty="0"/>
              <a:t>A milestone report can help focus on completing major milestones</a:t>
            </a:r>
          </a:p>
        </p:txBody>
      </p:sp>
      <p:sp>
        <p:nvSpPr>
          <p:cNvPr id="26628" name="Rectangle 2"/>
          <p:cNvSpPr>
            <a:spLocks noGrp="1" noChangeArrowheads="1"/>
          </p:cNvSpPr>
          <p:nvPr>
            <p:ph type="title"/>
          </p:nvPr>
        </p:nvSpPr>
        <p:spPr/>
        <p:txBody>
          <a:bodyPr>
            <a:normAutofit/>
          </a:bodyPr>
          <a:lstStyle/>
          <a:p>
            <a:pPr algn="ctr"/>
            <a:r>
              <a:rPr lang="en-US" sz="4000" dirty="0">
                <a:solidFill>
                  <a:srgbClr val="5B53FF"/>
                </a:solidFill>
                <a:highlight>
                  <a:srgbClr val="FFFF00"/>
                </a:highlight>
              </a:rPr>
              <a:t>3. Project Executing</a:t>
            </a:r>
          </a:p>
        </p:txBody>
      </p:sp>
      <p:sp>
        <p:nvSpPr>
          <p:cNvPr id="26626"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98E000D-C36D-44D8-9618-8D9141201FD0}"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381000" y="228600"/>
            <a:ext cx="8686800" cy="411163"/>
          </a:xfrm>
        </p:spPr>
        <p:txBody>
          <a:bodyPr>
            <a:normAutofit fontScale="90000"/>
          </a:bodyPr>
          <a:lstStyle/>
          <a:p>
            <a:r>
              <a:rPr lang="en-US" sz="3600" dirty="0"/>
              <a:t>Part of Milestone Report</a:t>
            </a:r>
          </a:p>
        </p:txBody>
      </p:sp>
      <p:sp>
        <p:nvSpPr>
          <p:cNvPr id="27650"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EA4B2BE0-17FD-4B0D-B334-A8081BCC28FF}" type="slidenum">
              <a:rPr lang="en-US"/>
              <a:pPr>
                <a:defRPr/>
              </a:pPr>
              <a:t>26</a:t>
            </a:fld>
            <a:endParaRPr lang="en-US" dirty="0"/>
          </a:p>
        </p:txBody>
      </p:sp>
      <p:pic>
        <p:nvPicPr>
          <p:cNvPr id="27654" name="Picture 6"/>
          <p:cNvPicPr>
            <a:picLocks noChangeAspect="1" noChangeArrowheads="1"/>
          </p:cNvPicPr>
          <p:nvPr/>
        </p:nvPicPr>
        <p:blipFill rotWithShape="1">
          <a:blip r:embed="rId2"/>
          <a:srcRect l="23125" t="16000" r="26875" b="19597"/>
          <a:stretch/>
        </p:blipFill>
        <p:spPr bwMode="auto">
          <a:xfrm>
            <a:off x="1219200" y="838200"/>
            <a:ext cx="6781800" cy="545961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81000" y="1524000"/>
            <a:ext cx="8458200" cy="4876800"/>
          </a:xfrm>
        </p:spPr>
        <p:txBody>
          <a:bodyPr/>
          <a:lstStyle/>
          <a:p>
            <a:r>
              <a:rPr lang="en-US" dirty="0"/>
              <a:t>Involves measuring progress toward project </a:t>
            </a:r>
            <a:r>
              <a:rPr lang="en-US" dirty="0">
                <a:solidFill>
                  <a:srgbClr val="5B53FF"/>
                </a:solidFill>
              </a:rPr>
              <a:t>objectives, monitoring deviation from the plan, and taking correction actions</a:t>
            </a:r>
          </a:p>
          <a:p>
            <a:endParaRPr lang="en-US" dirty="0"/>
          </a:p>
          <a:p>
            <a:r>
              <a:rPr lang="en-US" dirty="0"/>
              <a:t>Affects all other process groups and occurs during all phases of the project life cycle</a:t>
            </a:r>
          </a:p>
          <a:p>
            <a:endParaRPr lang="en-US" dirty="0"/>
          </a:p>
          <a:p>
            <a:r>
              <a:rPr lang="en-US" dirty="0">
                <a:solidFill>
                  <a:srgbClr val="5B53FF"/>
                </a:solidFill>
              </a:rPr>
              <a:t>Outputs include performance reports, change requests, and updates to various plans</a:t>
            </a:r>
          </a:p>
        </p:txBody>
      </p:sp>
      <p:sp>
        <p:nvSpPr>
          <p:cNvPr id="29700" name="Rectangle 2"/>
          <p:cNvSpPr>
            <a:spLocks noGrp="1" noChangeArrowheads="1"/>
          </p:cNvSpPr>
          <p:nvPr>
            <p:ph type="title"/>
          </p:nvPr>
        </p:nvSpPr>
        <p:spPr/>
        <p:txBody>
          <a:bodyPr>
            <a:noAutofit/>
          </a:bodyPr>
          <a:lstStyle/>
          <a:p>
            <a:pPr algn="ctr"/>
            <a:r>
              <a:rPr lang="en-US" sz="3200" dirty="0">
                <a:solidFill>
                  <a:srgbClr val="5B53FF"/>
                </a:solidFill>
                <a:highlight>
                  <a:srgbClr val="FFFF00"/>
                </a:highlight>
              </a:rPr>
              <a:t>4. Project Monitoring and Controlling</a:t>
            </a:r>
          </a:p>
        </p:txBody>
      </p:sp>
      <p:sp>
        <p:nvSpPr>
          <p:cNvPr id="29698"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C5C447AD-2CF7-4B9B-94B9-5E6680F2F27E}"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304800" y="1371600"/>
            <a:ext cx="8458200" cy="5257800"/>
          </a:xfrm>
        </p:spPr>
        <p:txBody>
          <a:bodyPr/>
          <a:lstStyle/>
          <a:p>
            <a:r>
              <a:rPr lang="en-US" sz="2400" dirty="0"/>
              <a:t>Involves gaining </a:t>
            </a:r>
            <a:r>
              <a:rPr lang="en-US" sz="2400" dirty="0">
                <a:solidFill>
                  <a:srgbClr val="5B53FF"/>
                </a:solidFill>
              </a:rPr>
              <a:t>stakeholder and customer acceptance of the final products and services </a:t>
            </a:r>
          </a:p>
          <a:p>
            <a:endParaRPr lang="en-US" sz="2400" dirty="0">
              <a:solidFill>
                <a:srgbClr val="5B53FF"/>
              </a:solidFill>
            </a:endParaRPr>
          </a:p>
          <a:p>
            <a:r>
              <a:rPr lang="en-US" sz="2400" dirty="0"/>
              <a:t>Even if projects are not completed, they should be closed out to learn from the past</a:t>
            </a:r>
          </a:p>
          <a:p>
            <a:endParaRPr lang="en-US" sz="2400" dirty="0"/>
          </a:p>
          <a:p>
            <a:r>
              <a:rPr lang="en-US" sz="2400" dirty="0"/>
              <a:t>Outputs include project files and lessons-learned reports, part of organizational process assets</a:t>
            </a:r>
          </a:p>
          <a:p>
            <a:endParaRPr lang="en-US" sz="2400" dirty="0"/>
          </a:p>
          <a:p>
            <a:r>
              <a:rPr lang="en-US" sz="2400" dirty="0"/>
              <a:t>Most projects also include a final report and presentation to the sponsor/senior management</a:t>
            </a:r>
            <a:endParaRPr lang="en-US" dirty="0"/>
          </a:p>
        </p:txBody>
      </p:sp>
      <p:sp>
        <p:nvSpPr>
          <p:cNvPr id="30724" name="Rectangle 2"/>
          <p:cNvSpPr>
            <a:spLocks noGrp="1" noChangeArrowheads="1"/>
          </p:cNvSpPr>
          <p:nvPr>
            <p:ph type="title"/>
          </p:nvPr>
        </p:nvSpPr>
        <p:spPr/>
        <p:txBody>
          <a:bodyPr>
            <a:normAutofit/>
          </a:bodyPr>
          <a:lstStyle/>
          <a:p>
            <a:pPr algn="ctr"/>
            <a:r>
              <a:rPr lang="en-US" sz="4000" dirty="0">
                <a:solidFill>
                  <a:srgbClr val="5B53FF"/>
                </a:solidFill>
                <a:highlight>
                  <a:srgbClr val="FFFF00"/>
                </a:highlight>
              </a:rPr>
              <a:t>5. Project Closing</a:t>
            </a:r>
          </a:p>
        </p:txBody>
      </p:sp>
      <p:sp>
        <p:nvSpPr>
          <p:cNvPr id="30722"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2FD83BAD-2D16-456B-A291-B3EF43DFB6A9}" type="slidenum">
              <a:rPr lang="en-US"/>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a:t>
            </a:r>
            <a:r>
              <a:rPr lang="en-US" sz="2400" dirty="0"/>
              <a:t>is not a snap decision whether to use an </a:t>
            </a:r>
            <a:r>
              <a:rPr lang="en-US" sz="2400" dirty="0">
                <a:solidFill>
                  <a:srgbClr val="5B53FF"/>
                </a:solidFill>
              </a:rPr>
              <a:t>agile approach or not, just like flying or driving somewhere on a trip</a:t>
            </a:r>
          </a:p>
          <a:p>
            <a:r>
              <a:rPr lang="en-US" sz="2400" dirty="0"/>
              <a:t>Projects with less rigid constraints, experienced and preferably co-located teams, smaller risks, unclear requirements, and more flexible scheduling would be more compatible with an agile approach</a:t>
            </a:r>
          </a:p>
          <a:p>
            <a:endParaRPr lang="en-US" sz="2400" dirty="0"/>
          </a:p>
          <a:p>
            <a:r>
              <a:rPr lang="en-US" sz="2400" dirty="0"/>
              <a:t>The following example uses </a:t>
            </a:r>
            <a:r>
              <a:rPr lang="en-US" sz="2400" dirty="0">
                <a:solidFill>
                  <a:srgbClr val="5B53FF"/>
                </a:solidFill>
              </a:rPr>
              <a:t>Scrum roles, artifacts, and ceremonies</a:t>
            </a:r>
          </a:p>
        </p:txBody>
      </p:sp>
      <p:sp>
        <p:nvSpPr>
          <p:cNvPr id="3" name="Title 2"/>
          <p:cNvSpPr>
            <a:spLocks noGrp="1"/>
          </p:cNvSpPr>
          <p:nvPr>
            <p:ph type="title"/>
          </p:nvPr>
        </p:nvSpPr>
        <p:spPr/>
        <p:txBody>
          <a:bodyPr/>
          <a:lstStyle/>
          <a:p>
            <a:r>
              <a:rPr lang="en-US" dirty="0"/>
              <a:t>An Informed Decision</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29</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Tree>
    <p:extLst>
      <p:ext uri="{BB962C8B-B14F-4D97-AF65-F5344CB8AC3E}">
        <p14:creationId xmlns:p14="http://schemas.microsoft.com/office/powerpoint/2010/main" val="30067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pPr marL="681037" indent="-571500">
              <a:buFont typeface="+mj-lt"/>
              <a:buAutoNum type="romanUcPeriod"/>
            </a:pPr>
            <a:r>
              <a:rPr lang="en-US" sz="2400" dirty="0">
                <a:solidFill>
                  <a:srgbClr val="5B53FF"/>
                </a:solidFill>
              </a:rPr>
              <a:t>Describe the five project management process groups, the typical level of activity for each, and the interactions among them</a:t>
            </a:r>
          </a:p>
          <a:p>
            <a:pPr marL="681037" indent="-571500">
              <a:buFont typeface="+mj-lt"/>
              <a:buAutoNum type="romanUcPeriod"/>
            </a:pPr>
            <a:endParaRPr lang="en-US" sz="2400" dirty="0">
              <a:solidFill>
                <a:srgbClr val="5B53FF"/>
              </a:solidFill>
            </a:endParaRPr>
          </a:p>
          <a:p>
            <a:pPr marL="681037" indent="-571500">
              <a:buFont typeface="+mj-lt"/>
              <a:buAutoNum type="romanUcPeriod"/>
            </a:pPr>
            <a:r>
              <a:rPr lang="en-US" sz="2400" dirty="0">
                <a:solidFill>
                  <a:srgbClr val="5B53FF"/>
                </a:solidFill>
              </a:rPr>
              <a:t>Understand how the project management process groups relate to the project management knowledge areas </a:t>
            </a:r>
            <a:r>
              <a:rPr lang="en-US" sz="2400" dirty="0">
                <a:solidFill>
                  <a:srgbClr val="C00000"/>
                </a:solidFill>
              </a:rPr>
              <a:t>(mapping</a:t>
            </a:r>
            <a:r>
              <a:rPr lang="en-US" sz="2400" dirty="0">
                <a:solidFill>
                  <a:schemeClr val="accent2"/>
                </a:solidFill>
              </a:rPr>
              <a:t>)</a:t>
            </a:r>
          </a:p>
          <a:p>
            <a:pPr marL="681037" indent="-571500">
              <a:buFont typeface="+mj-lt"/>
              <a:buAutoNum type="romanUcPeriod"/>
            </a:pPr>
            <a:endParaRPr lang="en-US" sz="2400" dirty="0">
              <a:solidFill>
                <a:srgbClr val="5B53FF"/>
              </a:solidFill>
            </a:endParaRPr>
          </a:p>
          <a:p>
            <a:pPr marL="681037" indent="-571500">
              <a:buFont typeface="+mj-lt"/>
              <a:buAutoNum type="romanUcPeriod"/>
            </a:pPr>
            <a:r>
              <a:rPr lang="en-US" sz="2400" dirty="0">
                <a:solidFill>
                  <a:srgbClr val="5B53FF"/>
                </a:solidFill>
              </a:rPr>
              <a:t>Discuss how organizations develop information technology (IT) project management methodologies to meet their needs</a:t>
            </a:r>
          </a:p>
        </p:txBody>
      </p:sp>
      <p:sp>
        <p:nvSpPr>
          <p:cNvPr id="9220" name="Rectangle 2"/>
          <p:cNvSpPr>
            <a:spLocks noGrp="1" noChangeArrowheads="1"/>
          </p:cNvSpPr>
          <p:nvPr>
            <p:ph type="title"/>
          </p:nvPr>
        </p:nvSpPr>
        <p:spPr/>
        <p:txBody>
          <a:bodyPr/>
          <a:lstStyle/>
          <a:p>
            <a:r>
              <a:rPr lang="en-US" dirty="0"/>
              <a:t>Learning Objectives</a:t>
            </a:r>
          </a:p>
        </p:txBody>
      </p:sp>
      <p:sp>
        <p:nvSpPr>
          <p:cNvPr id="5" name="Slide Number Placeholder 4"/>
          <p:cNvSpPr>
            <a:spLocks noGrp="1"/>
          </p:cNvSpPr>
          <p:nvPr>
            <p:ph type="sldNum" sz="quarter" idx="11"/>
          </p:nvPr>
        </p:nvSpPr>
        <p:spPr/>
        <p:txBody>
          <a:bodyPr/>
          <a:lstStyle/>
          <a:p>
            <a:pPr>
              <a:defRPr/>
            </a:pPr>
            <a:fld id="{A1CB9F3C-4C76-46FA-AA52-CDC355C9ADCF}" type="slidenum">
              <a:rPr lang="en-US"/>
              <a:pPr>
                <a:defRPr/>
              </a:pPr>
              <a:t>3</a:t>
            </a:fld>
            <a:endParaRPr lang="en-US" dirty="0"/>
          </a:p>
        </p:txBody>
      </p:sp>
      <p:sp>
        <p:nvSpPr>
          <p:cNvPr id="2" name="Footer Placeholder 1"/>
          <p:cNvSpPr>
            <a:spLocks noGrp="1"/>
          </p:cNvSpPr>
          <p:nvPr>
            <p:ph type="ftr" sz="quarter" idx="4294967295"/>
          </p:nvPr>
        </p:nvSpPr>
        <p:spPr>
          <a:xfrm>
            <a:off x="0" y="6492875"/>
            <a:ext cx="2362200" cy="365125"/>
          </a:xfrm>
        </p:spPr>
        <p:txBody>
          <a:bodyPr/>
          <a:lstStyle/>
          <a:p>
            <a:r>
              <a:rPr lang="en-US" dirty="0"/>
              <a:t>Information Technology Project Management, Eighth Edition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Tx/>
              <a:buNone/>
            </a:pPr>
            <a:r>
              <a:rPr lang="en-IN" altLang="en-US" dirty="0">
                <a:solidFill>
                  <a:srgbClr val="9900FF"/>
                </a:solidFill>
                <a:latin typeface="Comic Sans MS" charset="0"/>
                <a:ea typeface="Comic Sans MS" charset="0"/>
                <a:cs typeface="Comic Sans MS" charset="0"/>
              </a:rPr>
              <a:t>An approach to managing projects that includes an iterative workflow and incremental delivery of software in short iterations </a:t>
            </a:r>
            <a:endParaRPr lang="en-US" altLang="en-US" dirty="0">
              <a:solidFill>
                <a:srgbClr val="9900FF"/>
              </a:solidFill>
              <a:latin typeface="Comic Sans MS" charset="0"/>
              <a:ea typeface="Comic Sans MS" charset="0"/>
              <a:cs typeface="Comic Sans MS" charset="0"/>
            </a:endParaRPr>
          </a:p>
          <a:p>
            <a:pPr>
              <a:buFontTx/>
              <a:buNone/>
            </a:pPr>
            <a:endParaRPr lang="en-US" altLang="en-US" dirty="0">
              <a:solidFill>
                <a:srgbClr val="C00000"/>
              </a:solidFill>
              <a:latin typeface="Comic Sans MS" charset="0"/>
            </a:endParaRPr>
          </a:p>
          <a:p>
            <a:endParaRPr lang="en-US" dirty="0"/>
          </a:p>
        </p:txBody>
      </p:sp>
      <p:sp>
        <p:nvSpPr>
          <p:cNvPr id="3" name="Title 2"/>
          <p:cNvSpPr>
            <a:spLocks noGrp="1"/>
          </p:cNvSpPr>
          <p:nvPr>
            <p:ph type="title"/>
          </p:nvPr>
        </p:nvSpPr>
        <p:spPr>
          <a:xfrm>
            <a:off x="628650" y="383345"/>
            <a:ext cx="7886700" cy="1325563"/>
          </a:xfrm>
        </p:spPr>
        <p:txBody>
          <a:bodyPr>
            <a:normAutofit/>
          </a:bodyPr>
          <a:lstStyle/>
          <a:p>
            <a:pPr algn="ctr"/>
            <a:r>
              <a:rPr lang="en-US" altLang="en-US" dirty="0">
                <a:solidFill>
                  <a:srgbClr val="0000FF"/>
                </a:solidFill>
                <a:latin typeface="Comic Sans MS" charset="0"/>
                <a:ea typeface="Comic Sans MS" charset="0"/>
                <a:cs typeface="Comic Sans MS" charset="0"/>
              </a:rPr>
              <a:t>Agile software development processes</a:t>
            </a:r>
            <a:br>
              <a:rPr lang="en-US" altLang="en-US" dirty="0">
                <a:solidFill>
                  <a:srgbClr val="0000FF"/>
                </a:solidFill>
                <a:latin typeface="Comic Sans MS" charset="0"/>
                <a:ea typeface="Comic Sans MS" charset="0"/>
                <a:cs typeface="Comic Sans MS" charset="0"/>
              </a:rPr>
            </a:br>
            <a:r>
              <a:rPr lang="en-US" altLang="en-US" dirty="0">
                <a:solidFill>
                  <a:srgbClr val="0000FF"/>
                </a:solidFill>
                <a:latin typeface="Comic Sans MS" charset="0"/>
                <a:ea typeface="Comic Sans MS" charset="0"/>
                <a:cs typeface="Comic Sans MS" charset="0"/>
              </a:rPr>
              <a:t>   </a:t>
            </a:r>
            <a:r>
              <a:rPr lang="en-US" altLang="en-US" dirty="0">
                <a:solidFill>
                  <a:srgbClr val="0000FF"/>
                </a:solidFill>
                <a:highlight>
                  <a:srgbClr val="FFFF00"/>
                </a:highlight>
                <a:latin typeface="Comic Sans MS" charset="0"/>
                <a:ea typeface="Comic Sans MS" charset="0"/>
                <a:cs typeface="Comic Sans MS" charset="0"/>
              </a:rPr>
              <a:t>Covered Yesterday!</a:t>
            </a:r>
            <a:endParaRPr lang="en-US" dirty="0">
              <a:highlight>
                <a:srgbClr val="FFFF00"/>
              </a:highlight>
            </a:endParaRP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30</a:t>
            </a:fld>
            <a:endParaRPr lang="en-US" dirty="0"/>
          </a:p>
        </p:txBody>
      </p:sp>
    </p:spTree>
    <p:extLst>
      <p:ext uri="{BB962C8B-B14F-4D97-AF65-F5344CB8AC3E}">
        <p14:creationId xmlns:p14="http://schemas.microsoft.com/office/powerpoint/2010/main" val="1578074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990600" y="163513"/>
            <a:ext cx="7162800" cy="976312"/>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a:solidFill>
                  <a:srgbClr val="0000FF"/>
                </a:solidFill>
                <a:latin typeface="Comic Sans MS" charset="0"/>
              </a:rPr>
              <a:t>Agile Software Development Processes</a:t>
            </a:r>
            <a:endParaRPr lang="en-GB" altLang="en-US" sz="3200" dirty="0">
              <a:solidFill>
                <a:srgbClr val="0000FF"/>
              </a:solidFill>
              <a:latin typeface="Comic Sans MS" charset="0"/>
            </a:endParaRPr>
          </a:p>
        </p:txBody>
      </p:sp>
      <p:sp>
        <p:nvSpPr>
          <p:cNvPr id="219139" name="Rectangle 3"/>
          <p:cNvSpPr>
            <a:spLocks noGrp="1" noChangeArrowheads="1"/>
          </p:cNvSpPr>
          <p:nvPr>
            <p:ph type="body" idx="1"/>
          </p:nvPr>
        </p:nvSpPr>
        <p:spPr>
          <a:xfrm>
            <a:off x="228600" y="1139825"/>
            <a:ext cx="8458200" cy="4065588"/>
          </a:xfrm>
        </p:spPr>
        <p:txBody>
          <a:bodyPr lIns="90360" tIns="44280" rIns="90360" bIns="44280">
            <a:spAutoFit/>
          </a:bodyPr>
          <a:lstStyle/>
          <a:p>
            <a:r>
              <a:rPr lang="en-US" altLang="en-US" dirty="0">
                <a:solidFill>
                  <a:srgbClr val="C00000"/>
                </a:solidFill>
              </a:rPr>
              <a:t>Scrum</a:t>
            </a:r>
            <a:r>
              <a:rPr lang="en-US" altLang="en-US" dirty="0"/>
              <a:t> </a:t>
            </a:r>
          </a:p>
          <a:p>
            <a:pPr lvl="1"/>
            <a:r>
              <a:rPr lang="en-US" altLang="en-US" dirty="0">
                <a:latin typeface="Calibri Light" charset="0"/>
                <a:ea typeface="Calibri Light" charset="0"/>
                <a:cs typeface="Calibri Light" charset="0"/>
              </a:rPr>
              <a:t>scalable process for managing software projects</a:t>
            </a:r>
          </a:p>
          <a:p>
            <a:pPr lvl="1"/>
            <a:r>
              <a:rPr lang="en-US" altLang="en-US" dirty="0">
                <a:latin typeface="Calibri Light" charset="0"/>
                <a:ea typeface="Calibri Light" charset="0"/>
                <a:cs typeface="Calibri Light" charset="0"/>
              </a:rPr>
              <a:t>one of the best project management frameworks</a:t>
            </a:r>
          </a:p>
          <a:p>
            <a:pPr lvl="1"/>
            <a:r>
              <a:rPr lang="en-US" altLang="en-US" dirty="0">
                <a:latin typeface="Calibri Light" charset="0"/>
                <a:ea typeface="Calibri Light" charset="0"/>
                <a:cs typeface="Calibri Light" charset="0"/>
              </a:rPr>
              <a:t> for handling rapidly changing or evolving projects</a:t>
            </a:r>
          </a:p>
          <a:p>
            <a:pPr lvl="1"/>
            <a:r>
              <a:rPr lang="en-US" altLang="en-US" dirty="0">
                <a:latin typeface="Calibri Light" charset="0"/>
                <a:ea typeface="Calibri Light" charset="0"/>
                <a:cs typeface="Calibri Light" charset="0"/>
              </a:rPr>
              <a:t> particularities: technology or requirements uncertainty</a:t>
            </a:r>
          </a:p>
          <a:p>
            <a:pPr lvl="1"/>
            <a:r>
              <a:rPr lang="en-US" altLang="en-US" dirty="0">
                <a:latin typeface="Calibri Light" charset="0"/>
                <a:ea typeface="Calibri Light" charset="0"/>
                <a:cs typeface="Calibri Light" charset="0"/>
              </a:rPr>
              <a:t>product don’t pass from team to team – simultaneous</a:t>
            </a:r>
          </a:p>
          <a:p>
            <a:pPr lvl="1"/>
            <a:r>
              <a:rPr lang="en-US" altLang="en-US" dirty="0">
                <a:latin typeface="Calibri Light" charset="0"/>
                <a:ea typeface="Calibri Light" charset="0"/>
                <a:cs typeface="Calibri Light" charset="0"/>
              </a:rPr>
              <a:t>product get worked in parallel  by all  teams</a:t>
            </a:r>
          </a:p>
          <a:p>
            <a:pPr lvl="1"/>
            <a:endParaRPr lang="en-US" altLang="en-US" dirty="0">
              <a:latin typeface="Calibri Light" charset="0"/>
              <a:ea typeface="Calibri Light" charset="0"/>
              <a:cs typeface="Calibri Light" charset="0"/>
            </a:endParaRPr>
          </a:p>
          <a:p>
            <a:pPr lvl="1"/>
            <a:endParaRPr lang="en-US" altLang="en-US" dirty="0">
              <a:latin typeface="Calibri Light" charset="0"/>
              <a:ea typeface="Calibri Light" charset="0"/>
              <a:cs typeface="Calibri Light" charset="0"/>
            </a:endParaRPr>
          </a:p>
        </p:txBody>
      </p:sp>
    </p:spTree>
    <p:extLst>
      <p:ext uri="{BB962C8B-B14F-4D97-AF65-F5344CB8AC3E}">
        <p14:creationId xmlns:p14="http://schemas.microsoft.com/office/powerpoint/2010/main" val="13151120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9139">
                                            <p:txEl>
                                              <p:pRg st="5" end="5"/>
                                            </p:txEl>
                                          </p:spTgt>
                                        </p:tgtEl>
                                        <p:attrNameLst>
                                          <p:attrName>style.visibility</p:attrName>
                                        </p:attrNameLst>
                                      </p:cBhvr>
                                      <p:to>
                                        <p:strVal val="visible"/>
                                      </p:to>
                                    </p:set>
                                    <p:anim calcmode="lin" valueType="num">
                                      <p:cBhvr>
                                        <p:cTn id="37" dur="500" fill="hold"/>
                                        <p:tgtEl>
                                          <p:spTgt spid="219139">
                                            <p:txEl>
                                              <p:pRg st="5" end="5"/>
                                            </p:txEl>
                                          </p:spTgt>
                                        </p:tgtEl>
                                        <p:attrNameLst>
                                          <p:attrName>ppt_x</p:attrName>
                                        </p:attrNameLst>
                                      </p:cBhvr>
                                      <p:tavLst>
                                        <p:tav tm="100000">
                                          <p:val>
                                            <p:strVal val="1+#ppt_w/2"/>
                                          </p:val>
                                        </p:tav>
                                        <p:tav>
                                          <p:val>
                                            <p:strVal val="#ppt_x"/>
                                          </p:val>
                                        </p:tav>
                                      </p:tavLst>
                                    </p:anim>
                                    <p:anim calcmode="lin" valueType="num">
                                      <p:cBhvr>
                                        <p:cTn id="38" dur="500" fill="hold"/>
                                        <p:tgtEl>
                                          <p:spTgt spid="219139">
                                            <p:txEl>
                                              <p:pRg st="5" end="5"/>
                                            </p:txEl>
                                          </p:spTgt>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19139">
                                            <p:txEl>
                                              <p:pRg st="6" end="6"/>
                                            </p:txEl>
                                          </p:spTgt>
                                        </p:tgtEl>
                                        <p:attrNameLst>
                                          <p:attrName>style.visibility</p:attrName>
                                        </p:attrNameLst>
                                      </p:cBhvr>
                                      <p:to>
                                        <p:strVal val="visible"/>
                                      </p:to>
                                    </p:set>
                                    <p:anim calcmode="lin" valueType="num">
                                      <p:cBhvr>
                                        <p:cTn id="43" dur="500" fill="hold"/>
                                        <p:tgtEl>
                                          <p:spTgt spid="219139">
                                            <p:txEl>
                                              <p:pRg st="6" end="6"/>
                                            </p:txEl>
                                          </p:spTgt>
                                        </p:tgtEl>
                                        <p:attrNameLst>
                                          <p:attrName>ppt_x</p:attrName>
                                        </p:attrNameLst>
                                      </p:cBhvr>
                                      <p:tavLst>
                                        <p:tav tm="100000">
                                          <p:val>
                                            <p:strVal val="1+#ppt_w/2"/>
                                          </p:val>
                                        </p:tav>
                                        <p:tav>
                                          <p:val>
                                            <p:strVal val="#ppt_x"/>
                                          </p:val>
                                        </p:tav>
                                      </p:tavLst>
                                    </p:anim>
                                    <p:anim calcmode="lin" valueType="num">
                                      <p:cBhvr>
                                        <p:cTn id="44" dur="500" fill="hold"/>
                                        <p:tgtEl>
                                          <p:spTgt spid="219139">
                                            <p:txEl>
                                              <p:pRg st="6" end="6"/>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990600" y="158750"/>
            <a:ext cx="7162800" cy="985838"/>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de-DE" altLang="en-US" sz="3200">
                <a:solidFill>
                  <a:srgbClr val="0000FF"/>
                </a:solidFill>
                <a:latin typeface="Comic Sans MS" charset="0"/>
              </a:rPr>
            </a:br>
            <a:r>
              <a:rPr lang="en-US" altLang="en-US" sz="3200">
                <a:solidFill>
                  <a:srgbClr val="7030A0"/>
                </a:solidFill>
                <a:latin typeface="Comic Sans MS" charset="0"/>
              </a:rPr>
              <a:t>Scrum has been used </a:t>
            </a:r>
            <a:endParaRPr lang="en-GB" altLang="en-US" sz="3200">
              <a:solidFill>
                <a:srgbClr val="7030A0"/>
              </a:solidFill>
              <a:latin typeface="Comic Sans MS" charset="0"/>
            </a:endParaRPr>
          </a:p>
        </p:txBody>
      </p:sp>
      <p:sp>
        <p:nvSpPr>
          <p:cNvPr id="219139" name="Rectangle 3"/>
          <p:cNvSpPr>
            <a:spLocks noGrp="1" noChangeArrowheads="1"/>
          </p:cNvSpPr>
          <p:nvPr>
            <p:ph type="body" idx="1"/>
          </p:nvPr>
        </p:nvSpPr>
        <p:spPr>
          <a:xfrm>
            <a:off x="304800" y="1109663"/>
            <a:ext cx="8458200" cy="6134100"/>
          </a:xfrm>
        </p:spPr>
        <p:txBody>
          <a:bodyPr lIns="90360" tIns="44280" rIns="90360" bIns="44280">
            <a:spAutoFit/>
          </a:bodyPr>
          <a:lstStyle/>
          <a:p>
            <a:r>
              <a:rPr lang="en-US" altLang="en-US" dirty="0"/>
              <a:t>Commercial software</a:t>
            </a:r>
          </a:p>
          <a:p>
            <a:r>
              <a:rPr lang="en-US" altLang="en-US" dirty="0"/>
              <a:t>Financial applications</a:t>
            </a:r>
          </a:p>
          <a:p>
            <a:r>
              <a:rPr lang="en-US" altLang="en-US" dirty="0"/>
              <a:t>In-house Development</a:t>
            </a:r>
          </a:p>
          <a:p>
            <a:r>
              <a:rPr lang="en-US" altLang="en-US"/>
              <a:t>Embedded Systems</a:t>
            </a:r>
          </a:p>
          <a:p>
            <a:r>
              <a:rPr lang="en-US" altLang="en-US" dirty="0"/>
              <a:t>Video game development</a:t>
            </a:r>
          </a:p>
          <a:p>
            <a:r>
              <a:rPr lang="en-US" altLang="en-US" dirty="0"/>
              <a:t>Mobile phones</a:t>
            </a:r>
          </a:p>
          <a:p>
            <a:r>
              <a:rPr lang="en-US" altLang="en-US" dirty="0"/>
              <a:t>Websites</a:t>
            </a:r>
          </a:p>
          <a:p>
            <a:r>
              <a:rPr lang="en-US" altLang="en-US" dirty="0"/>
              <a:t>Network applications</a:t>
            </a:r>
          </a:p>
          <a:p>
            <a:r>
              <a:rPr lang="en-US" altLang="en-US" dirty="0"/>
              <a:t>Satellite-control software</a:t>
            </a:r>
          </a:p>
          <a:p>
            <a:r>
              <a:rPr lang="en-US" altLang="en-US" dirty="0"/>
              <a:t>Etc.</a:t>
            </a:r>
          </a:p>
          <a:p>
            <a:endParaRPr lang="en-US" altLang="en-US" dirty="0"/>
          </a:p>
          <a:p>
            <a:pPr lvl="1">
              <a:buFontTx/>
              <a:buNone/>
            </a:pPr>
            <a:endParaRPr lang="en-US" altLang="en-US" dirty="0"/>
          </a:p>
        </p:txBody>
      </p:sp>
    </p:spTree>
    <p:extLst>
      <p:ext uri="{BB962C8B-B14F-4D97-AF65-F5344CB8AC3E}">
        <p14:creationId xmlns:p14="http://schemas.microsoft.com/office/powerpoint/2010/main" val="2022251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9139">
                                            <p:txEl>
                                              <p:pRg st="5" end="5"/>
                                            </p:txEl>
                                          </p:spTgt>
                                        </p:tgtEl>
                                        <p:attrNameLst>
                                          <p:attrName>style.visibility</p:attrName>
                                        </p:attrNameLst>
                                      </p:cBhvr>
                                      <p:to>
                                        <p:strVal val="visible"/>
                                      </p:to>
                                    </p:set>
                                    <p:anim calcmode="lin" valueType="num">
                                      <p:cBhvr>
                                        <p:cTn id="37" dur="500" fill="hold"/>
                                        <p:tgtEl>
                                          <p:spTgt spid="219139">
                                            <p:txEl>
                                              <p:pRg st="5" end="5"/>
                                            </p:txEl>
                                          </p:spTgt>
                                        </p:tgtEl>
                                        <p:attrNameLst>
                                          <p:attrName>ppt_x</p:attrName>
                                        </p:attrNameLst>
                                      </p:cBhvr>
                                      <p:tavLst>
                                        <p:tav tm="100000">
                                          <p:val>
                                            <p:strVal val="1+#ppt_w/2"/>
                                          </p:val>
                                        </p:tav>
                                        <p:tav>
                                          <p:val>
                                            <p:strVal val="#ppt_x"/>
                                          </p:val>
                                        </p:tav>
                                      </p:tavLst>
                                    </p:anim>
                                    <p:anim calcmode="lin" valueType="num">
                                      <p:cBhvr>
                                        <p:cTn id="38" dur="500" fill="hold"/>
                                        <p:tgtEl>
                                          <p:spTgt spid="219139">
                                            <p:txEl>
                                              <p:pRg st="5" end="5"/>
                                            </p:txEl>
                                          </p:spTgt>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19139">
                                            <p:txEl>
                                              <p:pRg st="6" end="6"/>
                                            </p:txEl>
                                          </p:spTgt>
                                        </p:tgtEl>
                                        <p:attrNameLst>
                                          <p:attrName>style.visibility</p:attrName>
                                        </p:attrNameLst>
                                      </p:cBhvr>
                                      <p:to>
                                        <p:strVal val="visible"/>
                                      </p:to>
                                    </p:set>
                                    <p:anim calcmode="lin" valueType="num">
                                      <p:cBhvr>
                                        <p:cTn id="43" dur="500" fill="hold"/>
                                        <p:tgtEl>
                                          <p:spTgt spid="219139">
                                            <p:txEl>
                                              <p:pRg st="6" end="6"/>
                                            </p:txEl>
                                          </p:spTgt>
                                        </p:tgtEl>
                                        <p:attrNameLst>
                                          <p:attrName>ppt_x</p:attrName>
                                        </p:attrNameLst>
                                      </p:cBhvr>
                                      <p:tavLst>
                                        <p:tav tm="100000">
                                          <p:val>
                                            <p:strVal val="1+#ppt_w/2"/>
                                          </p:val>
                                        </p:tav>
                                        <p:tav>
                                          <p:val>
                                            <p:strVal val="#ppt_x"/>
                                          </p:val>
                                        </p:tav>
                                      </p:tavLst>
                                    </p:anim>
                                    <p:anim calcmode="lin" valueType="num">
                                      <p:cBhvr>
                                        <p:cTn id="44" dur="500" fill="hold"/>
                                        <p:tgtEl>
                                          <p:spTgt spid="219139">
                                            <p:txEl>
                                              <p:pRg st="6" end="6"/>
                                            </p:txEl>
                                          </p:spTgt>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19139">
                                            <p:txEl>
                                              <p:pRg st="7" end="7"/>
                                            </p:txEl>
                                          </p:spTgt>
                                        </p:tgtEl>
                                        <p:attrNameLst>
                                          <p:attrName>style.visibility</p:attrName>
                                        </p:attrNameLst>
                                      </p:cBhvr>
                                      <p:to>
                                        <p:strVal val="visible"/>
                                      </p:to>
                                    </p:set>
                                    <p:anim calcmode="lin" valueType="num">
                                      <p:cBhvr>
                                        <p:cTn id="49" dur="500" fill="hold"/>
                                        <p:tgtEl>
                                          <p:spTgt spid="219139">
                                            <p:txEl>
                                              <p:pRg st="7" end="7"/>
                                            </p:txEl>
                                          </p:spTgt>
                                        </p:tgtEl>
                                        <p:attrNameLst>
                                          <p:attrName>ppt_x</p:attrName>
                                        </p:attrNameLst>
                                      </p:cBhvr>
                                      <p:tavLst>
                                        <p:tav tm="100000">
                                          <p:val>
                                            <p:strVal val="1+#ppt_w/2"/>
                                          </p:val>
                                        </p:tav>
                                        <p:tav>
                                          <p:val>
                                            <p:strVal val="#ppt_x"/>
                                          </p:val>
                                        </p:tav>
                                      </p:tavLst>
                                    </p:anim>
                                    <p:anim calcmode="lin" valueType="num">
                                      <p:cBhvr>
                                        <p:cTn id="50" dur="500" fill="hold"/>
                                        <p:tgtEl>
                                          <p:spTgt spid="219139">
                                            <p:txEl>
                                              <p:pRg st="7" end="7"/>
                                            </p:txEl>
                                          </p:spTgt>
                                        </p:tgtEl>
                                        <p:attrNameLst>
                                          <p:attrName>ppt_y</p:attrName>
                                        </p:attrNameLst>
                                      </p:cBhvr>
                                      <p:tavLst>
                                        <p:tav tm="100000">
                                          <p:val>
                                            <p:strVal val="#ppt_y"/>
                                          </p:val>
                                        </p:tav>
                                        <p:tav>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219139">
                                            <p:txEl>
                                              <p:pRg st="8" end="8"/>
                                            </p:txEl>
                                          </p:spTgt>
                                        </p:tgtEl>
                                        <p:attrNameLst>
                                          <p:attrName>style.visibility</p:attrName>
                                        </p:attrNameLst>
                                      </p:cBhvr>
                                      <p:to>
                                        <p:strVal val="visible"/>
                                      </p:to>
                                    </p:set>
                                    <p:anim calcmode="lin" valueType="num">
                                      <p:cBhvr>
                                        <p:cTn id="55" dur="500" fill="hold"/>
                                        <p:tgtEl>
                                          <p:spTgt spid="219139">
                                            <p:txEl>
                                              <p:pRg st="8" end="8"/>
                                            </p:txEl>
                                          </p:spTgt>
                                        </p:tgtEl>
                                        <p:attrNameLst>
                                          <p:attrName>ppt_x</p:attrName>
                                        </p:attrNameLst>
                                      </p:cBhvr>
                                      <p:tavLst>
                                        <p:tav tm="100000">
                                          <p:val>
                                            <p:strVal val="1+#ppt_w/2"/>
                                          </p:val>
                                        </p:tav>
                                        <p:tav>
                                          <p:val>
                                            <p:strVal val="#ppt_x"/>
                                          </p:val>
                                        </p:tav>
                                      </p:tavLst>
                                    </p:anim>
                                    <p:anim calcmode="lin" valueType="num">
                                      <p:cBhvr>
                                        <p:cTn id="56" dur="500" fill="hold"/>
                                        <p:tgtEl>
                                          <p:spTgt spid="219139">
                                            <p:txEl>
                                              <p:pRg st="8" end="8"/>
                                            </p:txEl>
                                          </p:spTgt>
                                        </p:tgtEl>
                                        <p:attrNameLst>
                                          <p:attrName>ppt_y</p:attrName>
                                        </p:attrNameLst>
                                      </p:cBhvr>
                                      <p:tavLst>
                                        <p:tav tm="100000">
                                          <p:val>
                                            <p:strVal val="#ppt_y"/>
                                          </p:val>
                                        </p:tav>
                                        <p:tav>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219139">
                                            <p:txEl>
                                              <p:pRg st="9" end="9"/>
                                            </p:txEl>
                                          </p:spTgt>
                                        </p:tgtEl>
                                        <p:attrNameLst>
                                          <p:attrName>style.visibility</p:attrName>
                                        </p:attrNameLst>
                                      </p:cBhvr>
                                      <p:to>
                                        <p:strVal val="visible"/>
                                      </p:to>
                                    </p:set>
                                    <p:anim calcmode="lin" valueType="num">
                                      <p:cBhvr>
                                        <p:cTn id="61" dur="500" fill="hold"/>
                                        <p:tgtEl>
                                          <p:spTgt spid="219139">
                                            <p:txEl>
                                              <p:pRg st="9" end="9"/>
                                            </p:txEl>
                                          </p:spTgt>
                                        </p:tgtEl>
                                        <p:attrNameLst>
                                          <p:attrName>ppt_x</p:attrName>
                                        </p:attrNameLst>
                                      </p:cBhvr>
                                      <p:tavLst>
                                        <p:tav tm="100000">
                                          <p:val>
                                            <p:strVal val="1+#ppt_w/2"/>
                                          </p:val>
                                        </p:tav>
                                        <p:tav>
                                          <p:val>
                                            <p:strVal val="#ppt_x"/>
                                          </p:val>
                                        </p:tav>
                                      </p:tavLst>
                                    </p:anim>
                                    <p:anim calcmode="lin" valueType="num">
                                      <p:cBhvr>
                                        <p:cTn id="62" dur="500" fill="hold"/>
                                        <p:tgtEl>
                                          <p:spTgt spid="219139">
                                            <p:txEl>
                                              <p:pRg st="9" end="9"/>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990600" y="381000"/>
            <a:ext cx="7162800" cy="533400"/>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solidFill>
                  <a:srgbClr val="0000FF"/>
                </a:solidFill>
                <a:latin typeface="Comic Sans MS" charset="0"/>
              </a:rPr>
              <a:t>Characteristics</a:t>
            </a:r>
            <a:endParaRPr lang="en-GB" altLang="en-US" sz="3200">
              <a:solidFill>
                <a:srgbClr val="0000FF"/>
              </a:solidFill>
              <a:latin typeface="Calibri Light" charset="0"/>
            </a:endParaRPr>
          </a:p>
        </p:txBody>
      </p:sp>
      <p:sp>
        <p:nvSpPr>
          <p:cNvPr id="219139" name="Rectangle 3"/>
          <p:cNvSpPr>
            <a:spLocks noGrp="1" noChangeArrowheads="1"/>
          </p:cNvSpPr>
          <p:nvPr>
            <p:ph type="body" idx="1"/>
          </p:nvPr>
        </p:nvSpPr>
        <p:spPr>
          <a:xfrm>
            <a:off x="304800" y="1109663"/>
            <a:ext cx="8458200" cy="3536950"/>
          </a:xfrm>
        </p:spPr>
        <p:txBody>
          <a:bodyPr lIns="90360" tIns="44280" rIns="90360" bIns="44280">
            <a:spAutoFit/>
          </a:bodyPr>
          <a:lstStyle/>
          <a:p>
            <a:pPr eaLnBrk="1" hangingPunct="1"/>
            <a:r>
              <a:rPr lang="en-US" altLang="en-US">
                <a:latin typeface="Calibri Light" charset="0"/>
              </a:rPr>
              <a:t>Self-organizing teams</a:t>
            </a:r>
          </a:p>
          <a:p>
            <a:pPr eaLnBrk="1" hangingPunct="1"/>
            <a:r>
              <a:rPr lang="en-US" altLang="en-US">
                <a:latin typeface="Calibri Light" charset="0"/>
              </a:rPr>
              <a:t>Product progresses in a series of month-long </a:t>
            </a:r>
            <a:r>
              <a:rPr lang="en-US" altLang="en-US" b="1">
                <a:solidFill>
                  <a:srgbClr val="C00000"/>
                </a:solidFill>
                <a:latin typeface="Calibri Light" charset="0"/>
              </a:rPr>
              <a:t>“Sprints”</a:t>
            </a:r>
          </a:p>
          <a:p>
            <a:pPr eaLnBrk="1" hangingPunct="1"/>
            <a:r>
              <a:rPr lang="en-US" altLang="en-US">
                <a:latin typeface="Calibri Light" charset="0"/>
              </a:rPr>
              <a:t>Requirements are captured and itemized in a list </a:t>
            </a:r>
            <a:r>
              <a:rPr lang="en-US" altLang="en-US">
                <a:solidFill>
                  <a:srgbClr val="C00000"/>
                </a:solidFill>
                <a:latin typeface="Calibri Light" charset="0"/>
              </a:rPr>
              <a:t>“</a:t>
            </a:r>
            <a:r>
              <a:rPr lang="en-US" altLang="en-US" b="1">
                <a:solidFill>
                  <a:srgbClr val="C00000"/>
                </a:solidFill>
                <a:latin typeface="Calibri Light" charset="0"/>
              </a:rPr>
              <a:t>product blacklog”</a:t>
            </a:r>
          </a:p>
          <a:p>
            <a:pPr eaLnBrk="1" hangingPunct="1"/>
            <a:r>
              <a:rPr lang="en-US" altLang="en-US">
                <a:latin typeface="Calibri Light" charset="0"/>
              </a:rPr>
              <a:t>No specific engineering practice  has to be used</a:t>
            </a:r>
          </a:p>
          <a:p>
            <a:pPr eaLnBrk="1" hangingPunct="1"/>
            <a:endParaRPr lang="en-US" altLang="en-US">
              <a:latin typeface="Calibri Light" charset="0"/>
            </a:endParaRPr>
          </a:p>
          <a:p>
            <a:pPr eaLnBrk="1" hangingPunct="1"/>
            <a:endParaRPr lang="en-US" altLang="en-US">
              <a:latin typeface="Calibri Light" charset="0"/>
            </a:endParaRPr>
          </a:p>
        </p:txBody>
      </p:sp>
    </p:spTree>
    <p:extLst>
      <p:ext uri="{BB962C8B-B14F-4D97-AF65-F5344CB8AC3E}">
        <p14:creationId xmlns:p14="http://schemas.microsoft.com/office/powerpoint/2010/main" val="5687973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681038" y="133350"/>
            <a:ext cx="7472362" cy="976313"/>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solidFill>
                  <a:srgbClr val="0000FF"/>
                </a:solidFill>
                <a:latin typeface="Comic Sans MS" charset="0"/>
              </a:rPr>
              <a:t>Scrum</a:t>
            </a:r>
            <a:br>
              <a:rPr lang="en-US" altLang="en-US" sz="3200">
                <a:solidFill>
                  <a:srgbClr val="0000FF"/>
                </a:solidFill>
                <a:latin typeface="Comic Sans MS" charset="0"/>
              </a:rPr>
            </a:br>
            <a:r>
              <a:rPr lang="en-US" altLang="en-US" sz="3200">
                <a:solidFill>
                  <a:srgbClr val="0000FF"/>
                </a:solidFill>
                <a:latin typeface="Comic Sans MS" charset="0"/>
              </a:rPr>
              <a:t>www.mountaingoatsoftware.com</a:t>
            </a:r>
            <a:endParaRPr lang="en-GB" altLang="en-US" sz="3200">
              <a:solidFill>
                <a:srgbClr val="0000FF"/>
              </a:solidFill>
              <a:latin typeface="Calibri Light" charset="0"/>
            </a:endParaRPr>
          </a:p>
        </p:txBody>
      </p:sp>
      <p:sp>
        <p:nvSpPr>
          <p:cNvPr id="219139" name="Rectangle 3"/>
          <p:cNvSpPr>
            <a:spLocks noGrp="1" noChangeArrowheads="1"/>
          </p:cNvSpPr>
          <p:nvPr>
            <p:ph type="body" idx="1"/>
          </p:nvPr>
        </p:nvSpPr>
        <p:spPr>
          <a:xfrm>
            <a:off x="38100" y="1600200"/>
            <a:ext cx="8458200" cy="2589213"/>
          </a:xfrm>
        </p:spPr>
        <p:txBody>
          <a:bodyPr lIns="90360" tIns="44280" rIns="90360" bIns="44280">
            <a:spAutoFit/>
          </a:bodyPr>
          <a:lstStyle/>
          <a:p>
            <a:pPr eaLnBrk="1" hangingPunct="1"/>
            <a:endParaRPr lang="en-US" altLang="en-US">
              <a:latin typeface="Calibri Light" charset="0"/>
            </a:endParaRPr>
          </a:p>
          <a:p>
            <a:pPr eaLnBrk="1" hangingPunct="1"/>
            <a:endParaRPr lang="en-US" altLang="en-US">
              <a:latin typeface="Calibri Light" charset="0"/>
            </a:endParaRPr>
          </a:p>
          <a:p>
            <a:pPr eaLnBrk="1" hangingPunct="1"/>
            <a:endParaRPr lang="en-US" altLang="en-US">
              <a:latin typeface="Calibri Light" charset="0"/>
            </a:endParaRPr>
          </a:p>
          <a:p>
            <a:pPr eaLnBrk="1" hangingPunct="1"/>
            <a:endParaRPr lang="en-US" altLang="en-US">
              <a:latin typeface="Calibri Light" charset="0"/>
            </a:endParaRPr>
          </a:p>
          <a:p>
            <a:pPr eaLnBrk="1" hangingPunct="1"/>
            <a:endParaRPr lang="en-US" altLang="en-US">
              <a:latin typeface="Calibri Light" charset="0"/>
            </a:endParaRPr>
          </a:p>
        </p:txBody>
      </p:sp>
      <p:pic>
        <p:nvPicPr>
          <p:cNvPr id="348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1513" y="1371600"/>
            <a:ext cx="7815262"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2152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nodePh="1">
                                  <p:stCondLst>
                                    <p:cond delay="0"/>
                                  </p:stCondLst>
                                  <p:endCondLst>
                                    <p:cond evt="begin" delay="0">
                                      <p:tn val="5"/>
                                    </p:cond>
                                  </p:end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990600" y="355600"/>
            <a:ext cx="7162800" cy="531813"/>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solidFill>
                  <a:srgbClr val="0000FF"/>
                </a:solidFill>
                <a:latin typeface="Comic Sans MS" charset="0"/>
              </a:rPr>
              <a:t>Scrum: Sprints</a:t>
            </a:r>
            <a:endParaRPr lang="en-GB" altLang="en-US" sz="3200">
              <a:solidFill>
                <a:srgbClr val="0000FF"/>
              </a:solidFill>
              <a:latin typeface="Calibri Light" charset="0"/>
            </a:endParaRPr>
          </a:p>
        </p:txBody>
      </p:sp>
      <p:sp>
        <p:nvSpPr>
          <p:cNvPr id="219139" name="Rectangle 3"/>
          <p:cNvSpPr>
            <a:spLocks noGrp="1" noChangeArrowheads="1"/>
          </p:cNvSpPr>
          <p:nvPr>
            <p:ph type="body" idx="1"/>
          </p:nvPr>
        </p:nvSpPr>
        <p:spPr>
          <a:xfrm>
            <a:off x="304800" y="1109663"/>
            <a:ext cx="8458200" cy="5075237"/>
          </a:xfrm>
        </p:spPr>
        <p:txBody>
          <a:bodyPr lIns="90360" tIns="44280" rIns="90360" bIns="44280">
            <a:spAutoFit/>
          </a:bodyPr>
          <a:lstStyle/>
          <a:p>
            <a:pPr eaLnBrk="1" hangingPunct="1"/>
            <a:r>
              <a:rPr lang="en-US" altLang="en-US">
                <a:latin typeface="Calibri Light" charset="0"/>
              </a:rPr>
              <a:t>Progress is made in a series called “sprints”</a:t>
            </a:r>
          </a:p>
          <a:p>
            <a:pPr eaLnBrk="1" hangingPunct="1"/>
            <a:r>
              <a:rPr lang="en-US" altLang="en-US">
                <a:latin typeface="Calibri Light" charset="0"/>
              </a:rPr>
              <a:t>Duration 2-4 weeks or at most a month</a:t>
            </a:r>
          </a:p>
          <a:p>
            <a:pPr eaLnBrk="1" hangingPunct="1"/>
            <a:r>
              <a:rPr lang="en-US" altLang="en-US">
                <a:latin typeface="Calibri Light" charset="0"/>
              </a:rPr>
              <a:t>Product is designed,  coded, and tested during the “sprint”</a:t>
            </a:r>
          </a:p>
          <a:p>
            <a:pPr eaLnBrk="1" hangingPunct="1"/>
            <a:r>
              <a:rPr lang="en-US" altLang="en-US">
                <a:latin typeface="Calibri Light" charset="0"/>
              </a:rPr>
              <a:t>Overlapping development rather than sequential</a:t>
            </a:r>
          </a:p>
          <a:p>
            <a:pPr lvl="1" eaLnBrk="1" hangingPunct="1">
              <a:buFont typeface="Wingdings" charset="2"/>
              <a:buChar char="ü"/>
            </a:pPr>
            <a:r>
              <a:rPr lang="en-US" altLang="en-US">
                <a:latin typeface="Calibri Light" charset="0"/>
              </a:rPr>
              <a:t>Requirement</a:t>
            </a:r>
          </a:p>
          <a:p>
            <a:pPr lvl="2" eaLnBrk="1" hangingPunct="1">
              <a:buFont typeface="Wingdings" charset="2"/>
              <a:buChar char="ü"/>
            </a:pPr>
            <a:r>
              <a:rPr lang="en-US" altLang="en-US">
                <a:latin typeface="Calibri Light" charset="0"/>
              </a:rPr>
              <a:t>Design</a:t>
            </a:r>
          </a:p>
          <a:p>
            <a:pPr lvl="3" eaLnBrk="1" hangingPunct="1">
              <a:buFont typeface="Wingdings" charset="2"/>
              <a:buChar char="ü"/>
            </a:pPr>
            <a:r>
              <a:rPr lang="en-US" altLang="en-US">
                <a:latin typeface="Calibri Light" charset="0"/>
              </a:rPr>
              <a:t>Coding</a:t>
            </a:r>
          </a:p>
          <a:p>
            <a:pPr lvl="4" eaLnBrk="1" hangingPunct="1">
              <a:buFont typeface="Wingdings" charset="2"/>
              <a:buChar char="ü"/>
            </a:pPr>
            <a:r>
              <a:rPr lang="en-US" altLang="en-US">
                <a:latin typeface="Calibri Light" charset="0"/>
              </a:rPr>
              <a:t>Testing</a:t>
            </a:r>
          </a:p>
          <a:p>
            <a:pPr eaLnBrk="1" hangingPunct="1"/>
            <a:r>
              <a:rPr lang="en-US" altLang="en-US">
                <a:latin typeface="Calibri Light" charset="0"/>
              </a:rPr>
              <a:t>No changes during  a sprint – Plan for how long to keep the change out of the sprint.</a:t>
            </a:r>
          </a:p>
        </p:txBody>
      </p:sp>
    </p:spTree>
    <p:extLst>
      <p:ext uri="{BB962C8B-B14F-4D97-AF65-F5344CB8AC3E}">
        <p14:creationId xmlns:p14="http://schemas.microsoft.com/office/powerpoint/2010/main" val="5301302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9139">
                                            <p:txEl>
                                              <p:pRg st="5" end="5"/>
                                            </p:txEl>
                                          </p:spTgt>
                                        </p:tgtEl>
                                        <p:attrNameLst>
                                          <p:attrName>style.visibility</p:attrName>
                                        </p:attrNameLst>
                                      </p:cBhvr>
                                      <p:to>
                                        <p:strVal val="visible"/>
                                      </p:to>
                                    </p:set>
                                    <p:anim calcmode="lin" valueType="num">
                                      <p:cBhvr>
                                        <p:cTn id="37" dur="500" fill="hold"/>
                                        <p:tgtEl>
                                          <p:spTgt spid="219139">
                                            <p:txEl>
                                              <p:pRg st="5" end="5"/>
                                            </p:txEl>
                                          </p:spTgt>
                                        </p:tgtEl>
                                        <p:attrNameLst>
                                          <p:attrName>ppt_x</p:attrName>
                                        </p:attrNameLst>
                                      </p:cBhvr>
                                      <p:tavLst>
                                        <p:tav tm="100000">
                                          <p:val>
                                            <p:strVal val="1+#ppt_w/2"/>
                                          </p:val>
                                        </p:tav>
                                        <p:tav>
                                          <p:val>
                                            <p:strVal val="#ppt_x"/>
                                          </p:val>
                                        </p:tav>
                                      </p:tavLst>
                                    </p:anim>
                                    <p:anim calcmode="lin" valueType="num">
                                      <p:cBhvr>
                                        <p:cTn id="38" dur="500" fill="hold"/>
                                        <p:tgtEl>
                                          <p:spTgt spid="219139">
                                            <p:txEl>
                                              <p:pRg st="5" end="5"/>
                                            </p:txEl>
                                          </p:spTgt>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19139">
                                            <p:txEl>
                                              <p:pRg st="6" end="6"/>
                                            </p:txEl>
                                          </p:spTgt>
                                        </p:tgtEl>
                                        <p:attrNameLst>
                                          <p:attrName>style.visibility</p:attrName>
                                        </p:attrNameLst>
                                      </p:cBhvr>
                                      <p:to>
                                        <p:strVal val="visible"/>
                                      </p:to>
                                    </p:set>
                                    <p:anim calcmode="lin" valueType="num">
                                      <p:cBhvr>
                                        <p:cTn id="43" dur="500" fill="hold"/>
                                        <p:tgtEl>
                                          <p:spTgt spid="219139">
                                            <p:txEl>
                                              <p:pRg st="6" end="6"/>
                                            </p:txEl>
                                          </p:spTgt>
                                        </p:tgtEl>
                                        <p:attrNameLst>
                                          <p:attrName>ppt_x</p:attrName>
                                        </p:attrNameLst>
                                      </p:cBhvr>
                                      <p:tavLst>
                                        <p:tav tm="100000">
                                          <p:val>
                                            <p:strVal val="1+#ppt_w/2"/>
                                          </p:val>
                                        </p:tav>
                                        <p:tav>
                                          <p:val>
                                            <p:strVal val="#ppt_x"/>
                                          </p:val>
                                        </p:tav>
                                      </p:tavLst>
                                    </p:anim>
                                    <p:anim calcmode="lin" valueType="num">
                                      <p:cBhvr>
                                        <p:cTn id="44" dur="500" fill="hold"/>
                                        <p:tgtEl>
                                          <p:spTgt spid="219139">
                                            <p:txEl>
                                              <p:pRg st="6" end="6"/>
                                            </p:txEl>
                                          </p:spTgt>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19139">
                                            <p:txEl>
                                              <p:pRg st="7" end="7"/>
                                            </p:txEl>
                                          </p:spTgt>
                                        </p:tgtEl>
                                        <p:attrNameLst>
                                          <p:attrName>style.visibility</p:attrName>
                                        </p:attrNameLst>
                                      </p:cBhvr>
                                      <p:to>
                                        <p:strVal val="visible"/>
                                      </p:to>
                                    </p:set>
                                    <p:anim calcmode="lin" valueType="num">
                                      <p:cBhvr>
                                        <p:cTn id="49" dur="500" fill="hold"/>
                                        <p:tgtEl>
                                          <p:spTgt spid="219139">
                                            <p:txEl>
                                              <p:pRg st="7" end="7"/>
                                            </p:txEl>
                                          </p:spTgt>
                                        </p:tgtEl>
                                        <p:attrNameLst>
                                          <p:attrName>ppt_x</p:attrName>
                                        </p:attrNameLst>
                                      </p:cBhvr>
                                      <p:tavLst>
                                        <p:tav tm="100000">
                                          <p:val>
                                            <p:strVal val="1+#ppt_w/2"/>
                                          </p:val>
                                        </p:tav>
                                        <p:tav>
                                          <p:val>
                                            <p:strVal val="#ppt_x"/>
                                          </p:val>
                                        </p:tav>
                                      </p:tavLst>
                                    </p:anim>
                                    <p:anim calcmode="lin" valueType="num">
                                      <p:cBhvr>
                                        <p:cTn id="50" dur="500" fill="hold"/>
                                        <p:tgtEl>
                                          <p:spTgt spid="219139">
                                            <p:txEl>
                                              <p:pRg st="7" end="7"/>
                                            </p:txEl>
                                          </p:spTgt>
                                        </p:tgtEl>
                                        <p:attrNameLst>
                                          <p:attrName>ppt_y</p:attrName>
                                        </p:attrNameLst>
                                      </p:cBhvr>
                                      <p:tavLst>
                                        <p:tav tm="100000">
                                          <p:val>
                                            <p:strVal val="#ppt_y"/>
                                          </p:val>
                                        </p:tav>
                                        <p:tav>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219139">
                                            <p:txEl>
                                              <p:pRg st="8" end="8"/>
                                            </p:txEl>
                                          </p:spTgt>
                                        </p:tgtEl>
                                        <p:attrNameLst>
                                          <p:attrName>style.visibility</p:attrName>
                                        </p:attrNameLst>
                                      </p:cBhvr>
                                      <p:to>
                                        <p:strVal val="visible"/>
                                      </p:to>
                                    </p:set>
                                    <p:anim calcmode="lin" valueType="num">
                                      <p:cBhvr>
                                        <p:cTn id="55" dur="500" fill="hold"/>
                                        <p:tgtEl>
                                          <p:spTgt spid="219139">
                                            <p:txEl>
                                              <p:pRg st="8" end="8"/>
                                            </p:txEl>
                                          </p:spTgt>
                                        </p:tgtEl>
                                        <p:attrNameLst>
                                          <p:attrName>ppt_x</p:attrName>
                                        </p:attrNameLst>
                                      </p:cBhvr>
                                      <p:tavLst>
                                        <p:tav tm="100000">
                                          <p:val>
                                            <p:strVal val="1+#ppt_w/2"/>
                                          </p:val>
                                        </p:tav>
                                        <p:tav>
                                          <p:val>
                                            <p:strVal val="#ppt_x"/>
                                          </p:val>
                                        </p:tav>
                                      </p:tavLst>
                                    </p:anim>
                                    <p:anim calcmode="lin" valueType="num">
                                      <p:cBhvr>
                                        <p:cTn id="56" dur="500" fill="hold"/>
                                        <p:tgtEl>
                                          <p:spTgt spid="219139">
                                            <p:txEl>
                                              <p:pRg st="8" end="8"/>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990600" y="355600"/>
            <a:ext cx="7162800" cy="531813"/>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solidFill>
                  <a:srgbClr val="0000FF"/>
                </a:solidFill>
                <a:latin typeface="Comic Sans MS" charset="0"/>
                <a:ea typeface="Comic Sans MS" charset="0"/>
                <a:cs typeface="Comic Sans MS" charset="0"/>
              </a:rPr>
              <a:t>Scrum Framework</a:t>
            </a:r>
          </a:p>
        </p:txBody>
      </p:sp>
      <p:sp>
        <p:nvSpPr>
          <p:cNvPr id="219139" name="Rectangle 3"/>
          <p:cNvSpPr>
            <a:spLocks noGrp="1" noChangeArrowheads="1"/>
          </p:cNvSpPr>
          <p:nvPr>
            <p:ph type="body" idx="1"/>
          </p:nvPr>
        </p:nvSpPr>
        <p:spPr>
          <a:xfrm>
            <a:off x="381000" y="887413"/>
            <a:ext cx="8382000" cy="5986462"/>
          </a:xfrm>
        </p:spPr>
        <p:txBody>
          <a:bodyPr lIns="90360" tIns="44280" rIns="90360" bIns="44280">
            <a:spAutoFit/>
          </a:bodyPr>
          <a:lstStyle/>
          <a:p>
            <a:pPr eaLnBrk="1" hangingPunct="1"/>
            <a:r>
              <a:rPr lang="en-US" altLang="en-US">
                <a:solidFill>
                  <a:srgbClr val="C00000"/>
                </a:solidFill>
                <a:latin typeface="Comic Sans MS" charset="0"/>
                <a:ea typeface="Comic Sans MS" charset="0"/>
                <a:cs typeface="Comic Sans MS" charset="0"/>
              </a:rPr>
              <a:t>Roles</a:t>
            </a:r>
          </a:p>
          <a:p>
            <a:pPr lvl="1" eaLnBrk="1" hangingPunct="1"/>
            <a:r>
              <a:rPr lang="en-US" altLang="en-US">
                <a:latin typeface="Calibri Light" charset="0"/>
              </a:rPr>
              <a:t>Product owner</a:t>
            </a:r>
          </a:p>
          <a:p>
            <a:pPr lvl="1" eaLnBrk="1" hangingPunct="1"/>
            <a:r>
              <a:rPr lang="en-US" altLang="en-US">
                <a:latin typeface="Calibri Light" charset="0"/>
              </a:rPr>
              <a:t>ScrumMaster</a:t>
            </a:r>
          </a:p>
          <a:p>
            <a:pPr lvl="1" eaLnBrk="1" hangingPunct="1"/>
            <a:r>
              <a:rPr lang="en-US" altLang="en-US">
                <a:latin typeface="Calibri Light" charset="0"/>
              </a:rPr>
              <a:t>Team</a:t>
            </a:r>
          </a:p>
          <a:p>
            <a:pPr eaLnBrk="1" hangingPunct="1"/>
            <a:r>
              <a:rPr lang="en-US" altLang="en-US">
                <a:solidFill>
                  <a:srgbClr val="C00000"/>
                </a:solidFill>
                <a:latin typeface="Comic Sans MS" charset="0"/>
                <a:ea typeface="Comic Sans MS" charset="0"/>
                <a:cs typeface="Comic Sans MS" charset="0"/>
              </a:rPr>
              <a:t>Ceremonies</a:t>
            </a:r>
          </a:p>
          <a:p>
            <a:pPr lvl="1" eaLnBrk="1" hangingPunct="1"/>
            <a:r>
              <a:rPr lang="en-US" altLang="en-US">
                <a:latin typeface="Calibri Light" charset="0"/>
              </a:rPr>
              <a:t>Sprint planning</a:t>
            </a:r>
          </a:p>
          <a:p>
            <a:pPr lvl="1" eaLnBrk="1" hangingPunct="1"/>
            <a:r>
              <a:rPr lang="en-US" altLang="en-US">
                <a:latin typeface="Calibri Light" charset="0"/>
              </a:rPr>
              <a:t>Sprint review</a:t>
            </a:r>
          </a:p>
          <a:p>
            <a:pPr lvl="1" eaLnBrk="1" hangingPunct="1"/>
            <a:r>
              <a:rPr lang="en-US" altLang="en-US">
                <a:latin typeface="Calibri Light" charset="0"/>
              </a:rPr>
              <a:t>Sprint retrospective</a:t>
            </a:r>
          </a:p>
          <a:p>
            <a:pPr lvl="1" eaLnBrk="1" hangingPunct="1"/>
            <a:r>
              <a:rPr lang="en-US" altLang="en-US">
                <a:latin typeface="Calibri Light" charset="0"/>
              </a:rPr>
              <a:t>Daily scrum meeting</a:t>
            </a:r>
          </a:p>
          <a:p>
            <a:pPr eaLnBrk="1" hangingPunct="1"/>
            <a:r>
              <a:rPr lang="en-US" altLang="en-US">
                <a:solidFill>
                  <a:srgbClr val="C00000"/>
                </a:solidFill>
                <a:latin typeface="Comic Sans MS" charset="0"/>
                <a:ea typeface="Comic Sans MS" charset="0"/>
                <a:cs typeface="Comic Sans MS" charset="0"/>
              </a:rPr>
              <a:t>Artifacts</a:t>
            </a:r>
          </a:p>
          <a:p>
            <a:pPr lvl="1" eaLnBrk="1" hangingPunct="1"/>
            <a:r>
              <a:rPr lang="en-US" altLang="en-US">
                <a:latin typeface="Calibri Light" charset="0"/>
              </a:rPr>
              <a:t>Product backlog</a:t>
            </a:r>
          </a:p>
          <a:p>
            <a:pPr lvl="1" eaLnBrk="1" hangingPunct="1"/>
            <a:r>
              <a:rPr lang="en-US" altLang="en-US">
                <a:latin typeface="Calibri Light" charset="0"/>
              </a:rPr>
              <a:t>Spring backlog</a:t>
            </a:r>
          </a:p>
          <a:p>
            <a:pPr lvl="1" eaLnBrk="1" hangingPunct="1"/>
            <a:r>
              <a:rPr lang="en-US" altLang="en-US">
                <a:latin typeface="Calibri Light" charset="0"/>
              </a:rPr>
              <a:t>Burndown charts</a:t>
            </a:r>
          </a:p>
        </p:txBody>
      </p:sp>
      <p:cxnSp>
        <p:nvCxnSpPr>
          <p:cNvPr id="4" name="Straight Arrow Connector 3"/>
          <p:cNvCxnSpPr>
            <a:cxnSpLocks noChangeShapeType="1"/>
          </p:cNvCxnSpPr>
          <p:nvPr/>
        </p:nvCxnSpPr>
        <p:spPr bwMode="auto">
          <a:xfrm flipV="1">
            <a:off x="0" y="1371600"/>
            <a:ext cx="457200" cy="457200"/>
          </a:xfrm>
          <a:prstGeom prst="straightConnector1">
            <a:avLst/>
          </a:prstGeom>
          <a:noFill/>
          <a:ln w="38100">
            <a:solidFill>
              <a:srgbClr val="2D2D8A"/>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91956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9139">
                                            <p:txEl>
                                              <p:pRg st="5" end="5"/>
                                            </p:txEl>
                                          </p:spTgt>
                                        </p:tgtEl>
                                        <p:attrNameLst>
                                          <p:attrName>style.visibility</p:attrName>
                                        </p:attrNameLst>
                                      </p:cBhvr>
                                      <p:to>
                                        <p:strVal val="visible"/>
                                      </p:to>
                                    </p:set>
                                    <p:anim calcmode="lin" valueType="num">
                                      <p:cBhvr>
                                        <p:cTn id="37" dur="500" fill="hold"/>
                                        <p:tgtEl>
                                          <p:spTgt spid="219139">
                                            <p:txEl>
                                              <p:pRg st="5" end="5"/>
                                            </p:txEl>
                                          </p:spTgt>
                                        </p:tgtEl>
                                        <p:attrNameLst>
                                          <p:attrName>ppt_x</p:attrName>
                                        </p:attrNameLst>
                                      </p:cBhvr>
                                      <p:tavLst>
                                        <p:tav tm="100000">
                                          <p:val>
                                            <p:strVal val="1+#ppt_w/2"/>
                                          </p:val>
                                        </p:tav>
                                        <p:tav>
                                          <p:val>
                                            <p:strVal val="#ppt_x"/>
                                          </p:val>
                                        </p:tav>
                                      </p:tavLst>
                                    </p:anim>
                                    <p:anim calcmode="lin" valueType="num">
                                      <p:cBhvr>
                                        <p:cTn id="38" dur="500" fill="hold"/>
                                        <p:tgtEl>
                                          <p:spTgt spid="219139">
                                            <p:txEl>
                                              <p:pRg st="5" end="5"/>
                                            </p:txEl>
                                          </p:spTgt>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19139">
                                            <p:txEl>
                                              <p:pRg st="6" end="6"/>
                                            </p:txEl>
                                          </p:spTgt>
                                        </p:tgtEl>
                                        <p:attrNameLst>
                                          <p:attrName>style.visibility</p:attrName>
                                        </p:attrNameLst>
                                      </p:cBhvr>
                                      <p:to>
                                        <p:strVal val="visible"/>
                                      </p:to>
                                    </p:set>
                                    <p:anim calcmode="lin" valueType="num">
                                      <p:cBhvr>
                                        <p:cTn id="43" dur="500" fill="hold"/>
                                        <p:tgtEl>
                                          <p:spTgt spid="219139">
                                            <p:txEl>
                                              <p:pRg st="6" end="6"/>
                                            </p:txEl>
                                          </p:spTgt>
                                        </p:tgtEl>
                                        <p:attrNameLst>
                                          <p:attrName>ppt_x</p:attrName>
                                        </p:attrNameLst>
                                      </p:cBhvr>
                                      <p:tavLst>
                                        <p:tav tm="100000">
                                          <p:val>
                                            <p:strVal val="1+#ppt_w/2"/>
                                          </p:val>
                                        </p:tav>
                                        <p:tav>
                                          <p:val>
                                            <p:strVal val="#ppt_x"/>
                                          </p:val>
                                        </p:tav>
                                      </p:tavLst>
                                    </p:anim>
                                    <p:anim calcmode="lin" valueType="num">
                                      <p:cBhvr>
                                        <p:cTn id="44" dur="500" fill="hold"/>
                                        <p:tgtEl>
                                          <p:spTgt spid="219139">
                                            <p:txEl>
                                              <p:pRg st="6" end="6"/>
                                            </p:txEl>
                                          </p:spTgt>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19139">
                                            <p:txEl>
                                              <p:pRg st="7" end="7"/>
                                            </p:txEl>
                                          </p:spTgt>
                                        </p:tgtEl>
                                        <p:attrNameLst>
                                          <p:attrName>style.visibility</p:attrName>
                                        </p:attrNameLst>
                                      </p:cBhvr>
                                      <p:to>
                                        <p:strVal val="visible"/>
                                      </p:to>
                                    </p:set>
                                    <p:anim calcmode="lin" valueType="num">
                                      <p:cBhvr>
                                        <p:cTn id="49" dur="500" fill="hold"/>
                                        <p:tgtEl>
                                          <p:spTgt spid="219139">
                                            <p:txEl>
                                              <p:pRg st="7" end="7"/>
                                            </p:txEl>
                                          </p:spTgt>
                                        </p:tgtEl>
                                        <p:attrNameLst>
                                          <p:attrName>ppt_x</p:attrName>
                                        </p:attrNameLst>
                                      </p:cBhvr>
                                      <p:tavLst>
                                        <p:tav tm="100000">
                                          <p:val>
                                            <p:strVal val="1+#ppt_w/2"/>
                                          </p:val>
                                        </p:tav>
                                        <p:tav>
                                          <p:val>
                                            <p:strVal val="#ppt_x"/>
                                          </p:val>
                                        </p:tav>
                                      </p:tavLst>
                                    </p:anim>
                                    <p:anim calcmode="lin" valueType="num">
                                      <p:cBhvr>
                                        <p:cTn id="50" dur="500" fill="hold"/>
                                        <p:tgtEl>
                                          <p:spTgt spid="219139">
                                            <p:txEl>
                                              <p:pRg st="7" end="7"/>
                                            </p:txEl>
                                          </p:spTgt>
                                        </p:tgtEl>
                                        <p:attrNameLst>
                                          <p:attrName>ppt_y</p:attrName>
                                        </p:attrNameLst>
                                      </p:cBhvr>
                                      <p:tavLst>
                                        <p:tav tm="100000">
                                          <p:val>
                                            <p:strVal val="#ppt_y"/>
                                          </p:val>
                                        </p:tav>
                                        <p:tav>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219139">
                                            <p:txEl>
                                              <p:pRg st="8" end="8"/>
                                            </p:txEl>
                                          </p:spTgt>
                                        </p:tgtEl>
                                        <p:attrNameLst>
                                          <p:attrName>style.visibility</p:attrName>
                                        </p:attrNameLst>
                                      </p:cBhvr>
                                      <p:to>
                                        <p:strVal val="visible"/>
                                      </p:to>
                                    </p:set>
                                    <p:anim calcmode="lin" valueType="num">
                                      <p:cBhvr>
                                        <p:cTn id="55" dur="500" fill="hold"/>
                                        <p:tgtEl>
                                          <p:spTgt spid="219139">
                                            <p:txEl>
                                              <p:pRg st="8" end="8"/>
                                            </p:txEl>
                                          </p:spTgt>
                                        </p:tgtEl>
                                        <p:attrNameLst>
                                          <p:attrName>ppt_x</p:attrName>
                                        </p:attrNameLst>
                                      </p:cBhvr>
                                      <p:tavLst>
                                        <p:tav tm="100000">
                                          <p:val>
                                            <p:strVal val="1+#ppt_w/2"/>
                                          </p:val>
                                        </p:tav>
                                        <p:tav>
                                          <p:val>
                                            <p:strVal val="#ppt_x"/>
                                          </p:val>
                                        </p:tav>
                                      </p:tavLst>
                                    </p:anim>
                                    <p:anim calcmode="lin" valueType="num">
                                      <p:cBhvr>
                                        <p:cTn id="56" dur="500" fill="hold"/>
                                        <p:tgtEl>
                                          <p:spTgt spid="219139">
                                            <p:txEl>
                                              <p:pRg st="8" end="8"/>
                                            </p:txEl>
                                          </p:spTgt>
                                        </p:tgtEl>
                                        <p:attrNameLst>
                                          <p:attrName>ppt_y</p:attrName>
                                        </p:attrNameLst>
                                      </p:cBhvr>
                                      <p:tavLst>
                                        <p:tav tm="100000">
                                          <p:val>
                                            <p:strVal val="#ppt_y"/>
                                          </p:val>
                                        </p:tav>
                                        <p:tav>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219139">
                                            <p:txEl>
                                              <p:pRg st="9" end="9"/>
                                            </p:txEl>
                                          </p:spTgt>
                                        </p:tgtEl>
                                        <p:attrNameLst>
                                          <p:attrName>style.visibility</p:attrName>
                                        </p:attrNameLst>
                                      </p:cBhvr>
                                      <p:to>
                                        <p:strVal val="visible"/>
                                      </p:to>
                                    </p:set>
                                    <p:anim calcmode="lin" valueType="num">
                                      <p:cBhvr>
                                        <p:cTn id="61" dur="500" fill="hold"/>
                                        <p:tgtEl>
                                          <p:spTgt spid="219139">
                                            <p:txEl>
                                              <p:pRg st="9" end="9"/>
                                            </p:txEl>
                                          </p:spTgt>
                                        </p:tgtEl>
                                        <p:attrNameLst>
                                          <p:attrName>ppt_x</p:attrName>
                                        </p:attrNameLst>
                                      </p:cBhvr>
                                      <p:tavLst>
                                        <p:tav tm="100000">
                                          <p:val>
                                            <p:strVal val="1+#ppt_w/2"/>
                                          </p:val>
                                        </p:tav>
                                        <p:tav>
                                          <p:val>
                                            <p:strVal val="#ppt_x"/>
                                          </p:val>
                                        </p:tav>
                                      </p:tavLst>
                                    </p:anim>
                                    <p:anim calcmode="lin" valueType="num">
                                      <p:cBhvr>
                                        <p:cTn id="62" dur="500" fill="hold"/>
                                        <p:tgtEl>
                                          <p:spTgt spid="219139">
                                            <p:txEl>
                                              <p:pRg st="9" end="9"/>
                                            </p:txEl>
                                          </p:spTgt>
                                        </p:tgtEl>
                                        <p:attrNameLst>
                                          <p:attrName>ppt_y</p:attrName>
                                        </p:attrNameLst>
                                      </p:cBhvr>
                                      <p:tavLst>
                                        <p:tav tm="100000">
                                          <p:val>
                                            <p:strVal val="#ppt_y"/>
                                          </p:val>
                                        </p:tav>
                                        <p:tav>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nodeType="clickEffect">
                                  <p:stCondLst>
                                    <p:cond delay="0"/>
                                  </p:stCondLst>
                                  <p:childTnLst>
                                    <p:set>
                                      <p:cBhvr>
                                        <p:cTn id="66" dur="1" fill="hold">
                                          <p:stCondLst>
                                            <p:cond delay="0"/>
                                          </p:stCondLst>
                                        </p:cTn>
                                        <p:tgtEl>
                                          <p:spTgt spid="219139">
                                            <p:txEl>
                                              <p:pRg st="10" end="10"/>
                                            </p:txEl>
                                          </p:spTgt>
                                        </p:tgtEl>
                                        <p:attrNameLst>
                                          <p:attrName>style.visibility</p:attrName>
                                        </p:attrNameLst>
                                      </p:cBhvr>
                                      <p:to>
                                        <p:strVal val="visible"/>
                                      </p:to>
                                    </p:set>
                                    <p:anim calcmode="lin" valueType="num">
                                      <p:cBhvr>
                                        <p:cTn id="67" dur="500" fill="hold"/>
                                        <p:tgtEl>
                                          <p:spTgt spid="219139">
                                            <p:txEl>
                                              <p:pRg st="10" end="10"/>
                                            </p:txEl>
                                          </p:spTgt>
                                        </p:tgtEl>
                                        <p:attrNameLst>
                                          <p:attrName>ppt_x</p:attrName>
                                        </p:attrNameLst>
                                      </p:cBhvr>
                                      <p:tavLst>
                                        <p:tav tm="100000">
                                          <p:val>
                                            <p:strVal val="1+#ppt_w/2"/>
                                          </p:val>
                                        </p:tav>
                                        <p:tav>
                                          <p:val>
                                            <p:strVal val="#ppt_x"/>
                                          </p:val>
                                        </p:tav>
                                      </p:tavLst>
                                    </p:anim>
                                    <p:anim calcmode="lin" valueType="num">
                                      <p:cBhvr>
                                        <p:cTn id="68" dur="500" fill="hold"/>
                                        <p:tgtEl>
                                          <p:spTgt spid="219139">
                                            <p:txEl>
                                              <p:pRg st="10" end="10"/>
                                            </p:txEl>
                                          </p:spTgt>
                                        </p:tgtEl>
                                        <p:attrNameLst>
                                          <p:attrName>ppt_y</p:attrName>
                                        </p:attrNameLst>
                                      </p:cBhvr>
                                      <p:tavLst>
                                        <p:tav tm="100000">
                                          <p:val>
                                            <p:strVal val="#ppt_y"/>
                                          </p:val>
                                        </p:tav>
                                        <p:tav>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nodeType="clickEffect">
                                  <p:stCondLst>
                                    <p:cond delay="0"/>
                                  </p:stCondLst>
                                  <p:childTnLst>
                                    <p:set>
                                      <p:cBhvr>
                                        <p:cTn id="72" dur="1" fill="hold">
                                          <p:stCondLst>
                                            <p:cond delay="0"/>
                                          </p:stCondLst>
                                        </p:cTn>
                                        <p:tgtEl>
                                          <p:spTgt spid="219139">
                                            <p:txEl>
                                              <p:pRg st="11" end="11"/>
                                            </p:txEl>
                                          </p:spTgt>
                                        </p:tgtEl>
                                        <p:attrNameLst>
                                          <p:attrName>style.visibility</p:attrName>
                                        </p:attrNameLst>
                                      </p:cBhvr>
                                      <p:to>
                                        <p:strVal val="visible"/>
                                      </p:to>
                                    </p:set>
                                    <p:anim calcmode="lin" valueType="num">
                                      <p:cBhvr>
                                        <p:cTn id="73" dur="500" fill="hold"/>
                                        <p:tgtEl>
                                          <p:spTgt spid="219139">
                                            <p:txEl>
                                              <p:pRg st="11" end="11"/>
                                            </p:txEl>
                                          </p:spTgt>
                                        </p:tgtEl>
                                        <p:attrNameLst>
                                          <p:attrName>ppt_x</p:attrName>
                                        </p:attrNameLst>
                                      </p:cBhvr>
                                      <p:tavLst>
                                        <p:tav tm="100000">
                                          <p:val>
                                            <p:strVal val="1+#ppt_w/2"/>
                                          </p:val>
                                        </p:tav>
                                        <p:tav>
                                          <p:val>
                                            <p:strVal val="#ppt_x"/>
                                          </p:val>
                                        </p:tav>
                                      </p:tavLst>
                                    </p:anim>
                                    <p:anim calcmode="lin" valueType="num">
                                      <p:cBhvr>
                                        <p:cTn id="74" dur="500" fill="hold"/>
                                        <p:tgtEl>
                                          <p:spTgt spid="219139">
                                            <p:txEl>
                                              <p:pRg st="11" end="11"/>
                                            </p:txEl>
                                          </p:spTgt>
                                        </p:tgtEl>
                                        <p:attrNameLst>
                                          <p:attrName>ppt_y</p:attrName>
                                        </p:attrNameLst>
                                      </p:cBhvr>
                                      <p:tavLst>
                                        <p:tav tm="100000">
                                          <p:val>
                                            <p:strVal val="#ppt_y"/>
                                          </p:val>
                                        </p:tav>
                                        <p:tav>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nodeType="clickEffect">
                                  <p:stCondLst>
                                    <p:cond delay="0"/>
                                  </p:stCondLst>
                                  <p:childTnLst>
                                    <p:set>
                                      <p:cBhvr>
                                        <p:cTn id="78" dur="1" fill="hold">
                                          <p:stCondLst>
                                            <p:cond delay="0"/>
                                          </p:stCondLst>
                                        </p:cTn>
                                        <p:tgtEl>
                                          <p:spTgt spid="219139">
                                            <p:txEl>
                                              <p:pRg st="12" end="12"/>
                                            </p:txEl>
                                          </p:spTgt>
                                        </p:tgtEl>
                                        <p:attrNameLst>
                                          <p:attrName>style.visibility</p:attrName>
                                        </p:attrNameLst>
                                      </p:cBhvr>
                                      <p:to>
                                        <p:strVal val="visible"/>
                                      </p:to>
                                    </p:set>
                                    <p:anim calcmode="lin" valueType="num">
                                      <p:cBhvr>
                                        <p:cTn id="79" dur="500" fill="hold"/>
                                        <p:tgtEl>
                                          <p:spTgt spid="219139">
                                            <p:txEl>
                                              <p:pRg st="12" end="12"/>
                                            </p:txEl>
                                          </p:spTgt>
                                        </p:tgtEl>
                                        <p:attrNameLst>
                                          <p:attrName>ppt_x</p:attrName>
                                        </p:attrNameLst>
                                      </p:cBhvr>
                                      <p:tavLst>
                                        <p:tav tm="100000">
                                          <p:val>
                                            <p:strVal val="1+#ppt_w/2"/>
                                          </p:val>
                                        </p:tav>
                                        <p:tav>
                                          <p:val>
                                            <p:strVal val="#ppt_x"/>
                                          </p:val>
                                        </p:tav>
                                      </p:tavLst>
                                    </p:anim>
                                    <p:anim calcmode="lin" valueType="num">
                                      <p:cBhvr>
                                        <p:cTn id="80" dur="500" fill="hold"/>
                                        <p:tgtEl>
                                          <p:spTgt spid="219139">
                                            <p:txEl>
                                              <p:pRg st="12" end="12"/>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990600" y="355600"/>
            <a:ext cx="7162800" cy="531813"/>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solidFill>
                  <a:srgbClr val="0000FF"/>
                </a:solidFill>
                <a:latin typeface="Comic Sans MS" charset="0"/>
                <a:ea typeface="Comic Sans MS" charset="0"/>
                <a:cs typeface="Comic Sans MS" charset="0"/>
              </a:rPr>
              <a:t>Product Owner</a:t>
            </a:r>
            <a:endParaRPr lang="en-GB" altLang="en-US" sz="3200">
              <a:latin typeface="Calibri Light" charset="0"/>
            </a:endParaRPr>
          </a:p>
        </p:txBody>
      </p:sp>
      <p:sp>
        <p:nvSpPr>
          <p:cNvPr id="219139" name="Rectangle 3"/>
          <p:cNvSpPr>
            <a:spLocks noGrp="1" noChangeArrowheads="1"/>
          </p:cNvSpPr>
          <p:nvPr>
            <p:ph type="body" idx="1"/>
          </p:nvPr>
        </p:nvSpPr>
        <p:spPr>
          <a:xfrm>
            <a:off x="304800" y="1109663"/>
            <a:ext cx="8458200" cy="3622675"/>
          </a:xfrm>
        </p:spPr>
        <p:txBody>
          <a:bodyPr lIns="90360" tIns="44280" rIns="90360" bIns="44280">
            <a:spAutoFit/>
          </a:bodyPr>
          <a:lstStyle/>
          <a:p>
            <a:pPr eaLnBrk="1" hangingPunct="1"/>
            <a:r>
              <a:rPr lang="en-US" altLang="en-US">
                <a:latin typeface="Calibri Light" charset="0"/>
              </a:rPr>
              <a:t>Defines  the features of the product</a:t>
            </a:r>
          </a:p>
          <a:p>
            <a:pPr eaLnBrk="1" hangingPunct="1"/>
            <a:r>
              <a:rPr lang="en-US" altLang="en-US">
                <a:latin typeface="Calibri Light" charset="0"/>
              </a:rPr>
              <a:t>Defines  scope and schedule decisions</a:t>
            </a:r>
          </a:p>
          <a:p>
            <a:pPr eaLnBrk="1" hangingPunct="1"/>
            <a:r>
              <a:rPr lang="en-US" altLang="en-US">
                <a:latin typeface="Calibri Light" charset="0"/>
              </a:rPr>
              <a:t>Responsible for financial goals </a:t>
            </a:r>
          </a:p>
          <a:p>
            <a:pPr eaLnBrk="1" hangingPunct="1"/>
            <a:r>
              <a:rPr lang="en-US" altLang="en-US">
                <a:latin typeface="Calibri Light" charset="0"/>
              </a:rPr>
              <a:t>Prioritize the product backlog</a:t>
            </a:r>
          </a:p>
          <a:p>
            <a:pPr eaLnBrk="1" hangingPunct="1"/>
            <a:r>
              <a:rPr lang="en-US" altLang="en-US">
                <a:latin typeface="Calibri Light" charset="0"/>
              </a:rPr>
              <a:t>Adjust features and priorities in every sprint as needed</a:t>
            </a:r>
          </a:p>
          <a:p>
            <a:pPr eaLnBrk="1" hangingPunct="1"/>
            <a:r>
              <a:rPr lang="en-US" altLang="en-US">
                <a:latin typeface="Calibri Light" charset="0"/>
              </a:rPr>
              <a:t>Accepts or reject work results</a:t>
            </a:r>
          </a:p>
          <a:p>
            <a:pPr eaLnBrk="1" hangingPunct="1"/>
            <a:endParaRPr lang="en-US" altLang="en-US">
              <a:latin typeface="Calibri Light" charset="0"/>
            </a:endParaRPr>
          </a:p>
        </p:txBody>
      </p:sp>
    </p:spTree>
    <p:extLst>
      <p:ext uri="{BB962C8B-B14F-4D97-AF65-F5344CB8AC3E}">
        <p14:creationId xmlns:p14="http://schemas.microsoft.com/office/powerpoint/2010/main" val="1800980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9139">
                                            <p:txEl>
                                              <p:pRg st="5" end="5"/>
                                            </p:txEl>
                                          </p:spTgt>
                                        </p:tgtEl>
                                        <p:attrNameLst>
                                          <p:attrName>style.visibility</p:attrName>
                                        </p:attrNameLst>
                                      </p:cBhvr>
                                      <p:to>
                                        <p:strVal val="visible"/>
                                      </p:to>
                                    </p:set>
                                    <p:anim calcmode="lin" valueType="num">
                                      <p:cBhvr>
                                        <p:cTn id="37" dur="500" fill="hold"/>
                                        <p:tgtEl>
                                          <p:spTgt spid="219139">
                                            <p:txEl>
                                              <p:pRg st="5" end="5"/>
                                            </p:txEl>
                                          </p:spTgt>
                                        </p:tgtEl>
                                        <p:attrNameLst>
                                          <p:attrName>ppt_x</p:attrName>
                                        </p:attrNameLst>
                                      </p:cBhvr>
                                      <p:tavLst>
                                        <p:tav tm="100000">
                                          <p:val>
                                            <p:strVal val="1+#ppt_w/2"/>
                                          </p:val>
                                        </p:tav>
                                        <p:tav>
                                          <p:val>
                                            <p:strVal val="#ppt_x"/>
                                          </p:val>
                                        </p:tav>
                                      </p:tavLst>
                                    </p:anim>
                                    <p:anim calcmode="lin" valueType="num">
                                      <p:cBhvr>
                                        <p:cTn id="38" dur="500" fill="hold"/>
                                        <p:tgtEl>
                                          <p:spTgt spid="219139">
                                            <p:txEl>
                                              <p:pRg st="5" end="5"/>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990600" y="355600"/>
            <a:ext cx="7162800" cy="531813"/>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solidFill>
                  <a:srgbClr val="0000FF"/>
                </a:solidFill>
                <a:latin typeface="Comic Sans MS" charset="0"/>
                <a:ea typeface="Comic Sans MS" charset="0"/>
                <a:cs typeface="Comic Sans MS" charset="0"/>
              </a:rPr>
              <a:t>Scrum Master</a:t>
            </a:r>
            <a:endParaRPr lang="en-GB" altLang="en-US" sz="3200">
              <a:latin typeface="Calibri Light" charset="0"/>
            </a:endParaRPr>
          </a:p>
        </p:txBody>
      </p:sp>
      <p:sp>
        <p:nvSpPr>
          <p:cNvPr id="219139" name="Rectangle 3"/>
          <p:cNvSpPr>
            <a:spLocks noGrp="1" noChangeArrowheads="1"/>
          </p:cNvSpPr>
          <p:nvPr>
            <p:ph type="body" idx="1"/>
          </p:nvPr>
        </p:nvSpPr>
        <p:spPr>
          <a:xfrm>
            <a:off x="304800" y="1109663"/>
            <a:ext cx="8458200" cy="4656137"/>
          </a:xfrm>
        </p:spPr>
        <p:txBody>
          <a:bodyPr lIns="90360" tIns="44280" rIns="90360" bIns="44280">
            <a:spAutoFit/>
          </a:bodyPr>
          <a:lstStyle/>
          <a:p>
            <a:pPr eaLnBrk="1" hangingPunct="1"/>
            <a:r>
              <a:rPr lang="en-US" altLang="en-US">
                <a:latin typeface="Calibri Light" charset="0"/>
              </a:rPr>
              <a:t>Responsible  for enacting  Scrum  pratices</a:t>
            </a:r>
          </a:p>
          <a:p>
            <a:pPr eaLnBrk="1" hangingPunct="1"/>
            <a:r>
              <a:rPr lang="en-US" altLang="en-US">
                <a:latin typeface="Calibri Light" charset="0"/>
              </a:rPr>
              <a:t>Coaches the team Defines  the features of the product</a:t>
            </a:r>
          </a:p>
          <a:p>
            <a:pPr eaLnBrk="1" hangingPunct="1"/>
            <a:r>
              <a:rPr lang="en-US" altLang="en-US">
                <a:latin typeface="Calibri Light" charset="0"/>
              </a:rPr>
              <a:t>Defines  scope and schedule decisions</a:t>
            </a:r>
          </a:p>
          <a:p>
            <a:pPr eaLnBrk="1" hangingPunct="1"/>
            <a:r>
              <a:rPr lang="en-US" altLang="en-US">
                <a:latin typeface="Calibri Light" charset="0"/>
              </a:rPr>
              <a:t>Responsible for financial goals </a:t>
            </a:r>
          </a:p>
          <a:p>
            <a:pPr eaLnBrk="1" hangingPunct="1"/>
            <a:r>
              <a:rPr lang="en-US" altLang="en-US">
                <a:latin typeface="Calibri Light" charset="0"/>
              </a:rPr>
              <a:t>Prioritize the product backlog</a:t>
            </a:r>
          </a:p>
          <a:p>
            <a:pPr eaLnBrk="1" hangingPunct="1"/>
            <a:r>
              <a:rPr lang="en-US" altLang="en-US">
                <a:latin typeface="Calibri Light" charset="0"/>
              </a:rPr>
              <a:t>Adjust features and priorities in every sprint as needed</a:t>
            </a:r>
          </a:p>
          <a:p>
            <a:pPr eaLnBrk="1" hangingPunct="1"/>
            <a:r>
              <a:rPr lang="en-US" altLang="en-US">
                <a:latin typeface="Calibri Light" charset="0"/>
              </a:rPr>
              <a:t>Accepts or reject work results</a:t>
            </a:r>
          </a:p>
          <a:p>
            <a:pPr eaLnBrk="1" hangingPunct="1"/>
            <a:r>
              <a:rPr lang="en-US" altLang="en-US">
                <a:latin typeface="Calibri Light" charset="0"/>
              </a:rPr>
              <a:t>Enable close cooperation across teams</a:t>
            </a:r>
          </a:p>
          <a:p>
            <a:pPr eaLnBrk="1" hangingPunct="1"/>
            <a:endParaRPr lang="en-US" altLang="en-US">
              <a:latin typeface="Calibri Light" charset="0"/>
            </a:endParaRPr>
          </a:p>
        </p:txBody>
      </p:sp>
    </p:spTree>
    <p:extLst>
      <p:ext uri="{BB962C8B-B14F-4D97-AF65-F5344CB8AC3E}">
        <p14:creationId xmlns:p14="http://schemas.microsoft.com/office/powerpoint/2010/main" val="4482974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9139">
                                            <p:txEl>
                                              <p:pRg st="5" end="5"/>
                                            </p:txEl>
                                          </p:spTgt>
                                        </p:tgtEl>
                                        <p:attrNameLst>
                                          <p:attrName>style.visibility</p:attrName>
                                        </p:attrNameLst>
                                      </p:cBhvr>
                                      <p:to>
                                        <p:strVal val="visible"/>
                                      </p:to>
                                    </p:set>
                                    <p:anim calcmode="lin" valueType="num">
                                      <p:cBhvr>
                                        <p:cTn id="37" dur="500" fill="hold"/>
                                        <p:tgtEl>
                                          <p:spTgt spid="219139">
                                            <p:txEl>
                                              <p:pRg st="5" end="5"/>
                                            </p:txEl>
                                          </p:spTgt>
                                        </p:tgtEl>
                                        <p:attrNameLst>
                                          <p:attrName>ppt_x</p:attrName>
                                        </p:attrNameLst>
                                      </p:cBhvr>
                                      <p:tavLst>
                                        <p:tav tm="100000">
                                          <p:val>
                                            <p:strVal val="1+#ppt_w/2"/>
                                          </p:val>
                                        </p:tav>
                                        <p:tav>
                                          <p:val>
                                            <p:strVal val="#ppt_x"/>
                                          </p:val>
                                        </p:tav>
                                      </p:tavLst>
                                    </p:anim>
                                    <p:anim calcmode="lin" valueType="num">
                                      <p:cBhvr>
                                        <p:cTn id="38" dur="500" fill="hold"/>
                                        <p:tgtEl>
                                          <p:spTgt spid="219139">
                                            <p:txEl>
                                              <p:pRg st="5" end="5"/>
                                            </p:txEl>
                                          </p:spTgt>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19139">
                                            <p:txEl>
                                              <p:pRg st="6" end="6"/>
                                            </p:txEl>
                                          </p:spTgt>
                                        </p:tgtEl>
                                        <p:attrNameLst>
                                          <p:attrName>style.visibility</p:attrName>
                                        </p:attrNameLst>
                                      </p:cBhvr>
                                      <p:to>
                                        <p:strVal val="visible"/>
                                      </p:to>
                                    </p:set>
                                    <p:anim calcmode="lin" valueType="num">
                                      <p:cBhvr>
                                        <p:cTn id="43" dur="500" fill="hold"/>
                                        <p:tgtEl>
                                          <p:spTgt spid="219139">
                                            <p:txEl>
                                              <p:pRg st="6" end="6"/>
                                            </p:txEl>
                                          </p:spTgt>
                                        </p:tgtEl>
                                        <p:attrNameLst>
                                          <p:attrName>ppt_x</p:attrName>
                                        </p:attrNameLst>
                                      </p:cBhvr>
                                      <p:tavLst>
                                        <p:tav tm="100000">
                                          <p:val>
                                            <p:strVal val="1+#ppt_w/2"/>
                                          </p:val>
                                        </p:tav>
                                        <p:tav>
                                          <p:val>
                                            <p:strVal val="#ppt_x"/>
                                          </p:val>
                                        </p:tav>
                                      </p:tavLst>
                                    </p:anim>
                                    <p:anim calcmode="lin" valueType="num">
                                      <p:cBhvr>
                                        <p:cTn id="44" dur="500" fill="hold"/>
                                        <p:tgtEl>
                                          <p:spTgt spid="219139">
                                            <p:txEl>
                                              <p:pRg st="6" end="6"/>
                                            </p:txEl>
                                          </p:spTgt>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19139">
                                            <p:txEl>
                                              <p:pRg st="7" end="7"/>
                                            </p:txEl>
                                          </p:spTgt>
                                        </p:tgtEl>
                                        <p:attrNameLst>
                                          <p:attrName>style.visibility</p:attrName>
                                        </p:attrNameLst>
                                      </p:cBhvr>
                                      <p:to>
                                        <p:strVal val="visible"/>
                                      </p:to>
                                    </p:set>
                                    <p:anim calcmode="lin" valueType="num">
                                      <p:cBhvr>
                                        <p:cTn id="49" dur="500" fill="hold"/>
                                        <p:tgtEl>
                                          <p:spTgt spid="219139">
                                            <p:txEl>
                                              <p:pRg st="7" end="7"/>
                                            </p:txEl>
                                          </p:spTgt>
                                        </p:tgtEl>
                                        <p:attrNameLst>
                                          <p:attrName>ppt_x</p:attrName>
                                        </p:attrNameLst>
                                      </p:cBhvr>
                                      <p:tavLst>
                                        <p:tav tm="100000">
                                          <p:val>
                                            <p:strVal val="1+#ppt_w/2"/>
                                          </p:val>
                                        </p:tav>
                                        <p:tav>
                                          <p:val>
                                            <p:strVal val="#ppt_x"/>
                                          </p:val>
                                        </p:tav>
                                      </p:tavLst>
                                    </p:anim>
                                    <p:anim calcmode="lin" valueType="num">
                                      <p:cBhvr>
                                        <p:cTn id="50" dur="500" fill="hold"/>
                                        <p:tgtEl>
                                          <p:spTgt spid="219139">
                                            <p:txEl>
                                              <p:pRg st="7" end="7"/>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990600" y="355600"/>
            <a:ext cx="7162800" cy="531813"/>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solidFill>
                  <a:srgbClr val="0000FF"/>
                </a:solidFill>
                <a:latin typeface="Comic Sans MS" charset="0"/>
                <a:ea typeface="Comic Sans MS" charset="0"/>
                <a:cs typeface="Comic Sans MS" charset="0"/>
              </a:rPr>
              <a:t>The Team</a:t>
            </a:r>
            <a:endParaRPr lang="en-GB" altLang="en-US" sz="3200">
              <a:latin typeface="Calibri Light" charset="0"/>
            </a:endParaRPr>
          </a:p>
        </p:txBody>
      </p:sp>
      <p:sp>
        <p:nvSpPr>
          <p:cNvPr id="219139" name="Rectangle 3"/>
          <p:cNvSpPr>
            <a:spLocks noGrp="1" noChangeArrowheads="1"/>
          </p:cNvSpPr>
          <p:nvPr>
            <p:ph type="body" idx="1"/>
          </p:nvPr>
        </p:nvSpPr>
        <p:spPr>
          <a:xfrm>
            <a:off x="304800" y="1109663"/>
            <a:ext cx="8458200" cy="3548062"/>
          </a:xfrm>
        </p:spPr>
        <p:txBody>
          <a:bodyPr lIns="90360" tIns="44280" rIns="90360" bIns="44280">
            <a:spAutoFit/>
          </a:bodyPr>
          <a:lstStyle/>
          <a:p>
            <a:pPr eaLnBrk="1" hangingPunct="1"/>
            <a:r>
              <a:rPr lang="en-US" altLang="en-US">
                <a:latin typeface="Calibri Light" charset="0"/>
              </a:rPr>
              <a:t>Typically 5-9 </a:t>
            </a:r>
          </a:p>
          <a:p>
            <a:pPr eaLnBrk="1" hangingPunct="1"/>
            <a:r>
              <a:rPr lang="en-US" altLang="en-US">
                <a:latin typeface="Calibri Light" charset="0"/>
              </a:rPr>
              <a:t>Cross-functional:</a:t>
            </a:r>
          </a:p>
          <a:p>
            <a:pPr lvl="1" eaLnBrk="1" hangingPunct="1"/>
            <a:r>
              <a:rPr lang="en-US" altLang="en-US">
                <a:latin typeface="Calibri Light" charset="0"/>
              </a:rPr>
              <a:t>Programmers, testers,  designers, etc.</a:t>
            </a:r>
          </a:p>
          <a:p>
            <a:pPr eaLnBrk="1" hangingPunct="1"/>
            <a:r>
              <a:rPr lang="en-US" altLang="en-US">
                <a:latin typeface="Calibri Light" charset="0"/>
              </a:rPr>
              <a:t>Members should be full-time (except database admin)</a:t>
            </a:r>
          </a:p>
          <a:p>
            <a:pPr eaLnBrk="1" hangingPunct="1"/>
            <a:r>
              <a:rPr lang="en-US" altLang="en-US">
                <a:latin typeface="Calibri Light" charset="0"/>
              </a:rPr>
              <a:t>Team are self-organizing</a:t>
            </a:r>
          </a:p>
          <a:p>
            <a:pPr eaLnBrk="1" hangingPunct="1"/>
            <a:r>
              <a:rPr lang="en-US" altLang="en-US">
                <a:latin typeface="Calibri Light" charset="0"/>
              </a:rPr>
              <a:t>Membership should change only between sprints.</a:t>
            </a:r>
          </a:p>
          <a:p>
            <a:pPr eaLnBrk="1" hangingPunct="1"/>
            <a:endParaRPr lang="en-US" altLang="en-US">
              <a:latin typeface="Calibri Light" charset="0"/>
            </a:endParaRPr>
          </a:p>
        </p:txBody>
      </p:sp>
    </p:spTree>
    <p:extLst>
      <p:ext uri="{BB962C8B-B14F-4D97-AF65-F5344CB8AC3E}">
        <p14:creationId xmlns:p14="http://schemas.microsoft.com/office/powerpoint/2010/main" val="20999223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9139">
                                            <p:txEl>
                                              <p:pRg st="5" end="5"/>
                                            </p:txEl>
                                          </p:spTgt>
                                        </p:tgtEl>
                                        <p:attrNameLst>
                                          <p:attrName>style.visibility</p:attrName>
                                        </p:attrNameLst>
                                      </p:cBhvr>
                                      <p:to>
                                        <p:strVal val="visible"/>
                                      </p:to>
                                    </p:set>
                                    <p:anim calcmode="lin" valueType="num">
                                      <p:cBhvr>
                                        <p:cTn id="37" dur="500" fill="hold"/>
                                        <p:tgtEl>
                                          <p:spTgt spid="219139">
                                            <p:txEl>
                                              <p:pRg st="5" end="5"/>
                                            </p:txEl>
                                          </p:spTgt>
                                        </p:tgtEl>
                                        <p:attrNameLst>
                                          <p:attrName>ppt_x</p:attrName>
                                        </p:attrNameLst>
                                      </p:cBhvr>
                                      <p:tavLst>
                                        <p:tav tm="100000">
                                          <p:val>
                                            <p:strVal val="1+#ppt_w/2"/>
                                          </p:val>
                                        </p:tav>
                                        <p:tav>
                                          <p:val>
                                            <p:strVal val="#ppt_x"/>
                                          </p:val>
                                        </p:tav>
                                      </p:tavLst>
                                    </p:anim>
                                    <p:anim calcmode="lin" valueType="num">
                                      <p:cBhvr>
                                        <p:cTn id="38" dur="500" fill="hold"/>
                                        <p:tgtEl>
                                          <p:spTgt spid="219139">
                                            <p:txEl>
                                              <p:pRg st="5" end="5"/>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457200" y="1481138"/>
            <a:ext cx="8305800" cy="4525962"/>
          </a:xfrm>
        </p:spPr>
        <p:txBody>
          <a:bodyPr/>
          <a:lstStyle/>
          <a:p>
            <a:pPr marL="623887" indent="-514350">
              <a:buFont typeface="+mj-lt"/>
              <a:buAutoNum type="romanUcPeriod"/>
            </a:pPr>
            <a:r>
              <a:rPr lang="en-US" sz="2400" dirty="0"/>
              <a:t>Review a </a:t>
            </a:r>
            <a:r>
              <a:rPr lang="en-US" sz="2400" dirty="0">
                <a:solidFill>
                  <a:srgbClr val="5B53FF"/>
                </a:solidFill>
              </a:rPr>
              <a:t>case study of an organization </a:t>
            </a:r>
            <a:r>
              <a:rPr lang="en-US" sz="2400" dirty="0"/>
              <a:t>applying the project management process groups to manage an IT project, describe outputs of each process group, and understand the contribution that effective </a:t>
            </a:r>
            <a:r>
              <a:rPr lang="en-US" sz="2400" dirty="0">
                <a:solidFill>
                  <a:srgbClr val="5B53FF"/>
                </a:solidFill>
              </a:rPr>
              <a:t>initiating, planning, executing, monitoring and controlling, and closing make to project success</a:t>
            </a:r>
          </a:p>
          <a:p>
            <a:pPr marL="623887" indent="-514350">
              <a:buFont typeface="+mj-lt"/>
              <a:buAutoNum type="romanUcPeriod"/>
            </a:pPr>
            <a:r>
              <a:rPr lang="en-US" sz="2400" dirty="0"/>
              <a:t>Review the same case study of a project managed with an </a:t>
            </a:r>
            <a:r>
              <a:rPr lang="en-US" sz="2400" dirty="0">
                <a:solidFill>
                  <a:srgbClr val="5B53FF"/>
                </a:solidFill>
              </a:rPr>
              <a:t>agile focus to illustrate the key differences in </a:t>
            </a:r>
            <a:r>
              <a:rPr lang="en-US" sz="2400" dirty="0"/>
              <a:t>approaches</a:t>
            </a:r>
          </a:p>
          <a:p>
            <a:pPr marL="623887" indent="-514350">
              <a:buFont typeface="+mj-lt"/>
              <a:buAutoNum type="romanUcPeriod"/>
            </a:pPr>
            <a:r>
              <a:rPr lang="en-US" sz="2400" dirty="0"/>
              <a:t>Describe several templates for creating documents for each process group</a:t>
            </a:r>
          </a:p>
        </p:txBody>
      </p:sp>
      <p:sp>
        <p:nvSpPr>
          <p:cNvPr id="10244" name="Rectangle 2"/>
          <p:cNvSpPr>
            <a:spLocks noGrp="1" noChangeArrowheads="1"/>
          </p:cNvSpPr>
          <p:nvPr>
            <p:ph type="title"/>
          </p:nvPr>
        </p:nvSpPr>
        <p:spPr/>
        <p:txBody>
          <a:bodyPr/>
          <a:lstStyle/>
          <a:p>
            <a:r>
              <a:rPr lang="en-US" dirty="0"/>
              <a:t>Learning Objectives</a:t>
            </a:r>
          </a:p>
        </p:txBody>
      </p:sp>
      <p:sp>
        <p:nvSpPr>
          <p:cNvPr id="5" name="Slide Number Placeholder 4"/>
          <p:cNvSpPr>
            <a:spLocks noGrp="1"/>
          </p:cNvSpPr>
          <p:nvPr>
            <p:ph type="sldNum" sz="quarter" idx="11"/>
          </p:nvPr>
        </p:nvSpPr>
        <p:spPr/>
        <p:txBody>
          <a:bodyPr/>
          <a:lstStyle/>
          <a:p>
            <a:pPr>
              <a:defRPr/>
            </a:pPr>
            <a:fld id="{27E8D461-408F-473A-9A18-2FDB84ADBF56}" type="slidenum">
              <a:rPr lang="en-US"/>
              <a:pPr>
                <a:defRPr/>
              </a:pPr>
              <a:t>4</a:t>
            </a:fld>
            <a:endParaRPr lang="en-US" dirty="0"/>
          </a:p>
        </p:txBody>
      </p:sp>
      <p:sp>
        <p:nvSpPr>
          <p:cNvPr id="6" name="Footer Placeholder 4"/>
          <p:cNvSpPr>
            <a:spLocks noGrp="1"/>
          </p:cNvSpPr>
          <p:nvPr>
            <p:ph type="ftr" sz="quarter" idx="4294967295"/>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a:t>Information Technology Project Management, Eighth Edition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990600" y="355600"/>
            <a:ext cx="7162800" cy="531813"/>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solidFill>
                  <a:srgbClr val="0000FF"/>
                </a:solidFill>
                <a:latin typeface="Comic Sans MS" charset="0"/>
                <a:ea typeface="Comic Sans MS" charset="0"/>
                <a:cs typeface="Comic Sans MS" charset="0"/>
              </a:rPr>
              <a:t>Scrum Framework</a:t>
            </a:r>
          </a:p>
        </p:txBody>
      </p:sp>
      <p:sp>
        <p:nvSpPr>
          <p:cNvPr id="219139" name="Rectangle 3"/>
          <p:cNvSpPr>
            <a:spLocks noGrp="1" noChangeArrowheads="1"/>
          </p:cNvSpPr>
          <p:nvPr>
            <p:ph type="body" idx="1"/>
          </p:nvPr>
        </p:nvSpPr>
        <p:spPr>
          <a:xfrm>
            <a:off x="381000" y="887413"/>
            <a:ext cx="8382000" cy="5986462"/>
          </a:xfrm>
        </p:spPr>
        <p:txBody>
          <a:bodyPr lIns="90360" tIns="44280" rIns="90360" bIns="44280">
            <a:spAutoFit/>
          </a:bodyPr>
          <a:lstStyle/>
          <a:p>
            <a:pPr eaLnBrk="1" hangingPunct="1"/>
            <a:r>
              <a:rPr lang="en-US" altLang="en-US">
                <a:solidFill>
                  <a:srgbClr val="C00000"/>
                </a:solidFill>
                <a:latin typeface="Comic Sans MS" charset="0"/>
                <a:ea typeface="Comic Sans MS" charset="0"/>
                <a:cs typeface="Comic Sans MS" charset="0"/>
              </a:rPr>
              <a:t>Roles</a:t>
            </a:r>
          </a:p>
          <a:p>
            <a:pPr lvl="1" eaLnBrk="1" hangingPunct="1"/>
            <a:r>
              <a:rPr lang="en-US" altLang="en-US">
                <a:latin typeface="Calibri Light" charset="0"/>
              </a:rPr>
              <a:t>Product owner</a:t>
            </a:r>
          </a:p>
          <a:p>
            <a:pPr lvl="1" eaLnBrk="1" hangingPunct="1"/>
            <a:r>
              <a:rPr lang="en-US" altLang="en-US">
                <a:latin typeface="Calibri Light" charset="0"/>
              </a:rPr>
              <a:t>ScrumMaster</a:t>
            </a:r>
          </a:p>
          <a:p>
            <a:pPr lvl="1" eaLnBrk="1" hangingPunct="1"/>
            <a:r>
              <a:rPr lang="en-US" altLang="en-US">
                <a:latin typeface="Calibri Light" charset="0"/>
              </a:rPr>
              <a:t>Team</a:t>
            </a:r>
          </a:p>
          <a:p>
            <a:pPr eaLnBrk="1" hangingPunct="1"/>
            <a:r>
              <a:rPr lang="en-US" altLang="en-US">
                <a:solidFill>
                  <a:srgbClr val="C00000"/>
                </a:solidFill>
                <a:latin typeface="Comic Sans MS" charset="0"/>
                <a:ea typeface="Comic Sans MS" charset="0"/>
                <a:cs typeface="Comic Sans MS" charset="0"/>
              </a:rPr>
              <a:t>Ceremonies</a:t>
            </a:r>
          </a:p>
          <a:p>
            <a:pPr lvl="1" eaLnBrk="1" hangingPunct="1"/>
            <a:r>
              <a:rPr lang="en-US" altLang="en-US">
                <a:latin typeface="Calibri Light" charset="0"/>
              </a:rPr>
              <a:t>Sprint planning</a:t>
            </a:r>
          </a:p>
          <a:p>
            <a:pPr lvl="1" eaLnBrk="1" hangingPunct="1"/>
            <a:r>
              <a:rPr lang="en-US" altLang="en-US">
                <a:latin typeface="Calibri Light" charset="0"/>
              </a:rPr>
              <a:t>Sprint review</a:t>
            </a:r>
          </a:p>
          <a:p>
            <a:pPr lvl="1" eaLnBrk="1" hangingPunct="1"/>
            <a:r>
              <a:rPr lang="en-US" altLang="en-US">
                <a:latin typeface="Calibri Light" charset="0"/>
              </a:rPr>
              <a:t>Sprint retrospective</a:t>
            </a:r>
          </a:p>
          <a:p>
            <a:pPr lvl="1" eaLnBrk="1" hangingPunct="1"/>
            <a:r>
              <a:rPr lang="en-US" altLang="en-US">
                <a:latin typeface="Calibri Light" charset="0"/>
              </a:rPr>
              <a:t>Daily scrum meeting</a:t>
            </a:r>
          </a:p>
          <a:p>
            <a:pPr eaLnBrk="1" hangingPunct="1"/>
            <a:r>
              <a:rPr lang="en-US" altLang="en-US">
                <a:solidFill>
                  <a:srgbClr val="C00000"/>
                </a:solidFill>
                <a:latin typeface="Comic Sans MS" charset="0"/>
                <a:ea typeface="Comic Sans MS" charset="0"/>
                <a:cs typeface="Comic Sans MS" charset="0"/>
              </a:rPr>
              <a:t>Artifacts</a:t>
            </a:r>
          </a:p>
          <a:p>
            <a:pPr lvl="1" eaLnBrk="1" hangingPunct="1"/>
            <a:r>
              <a:rPr lang="en-US" altLang="en-US">
                <a:latin typeface="Calibri Light" charset="0"/>
              </a:rPr>
              <a:t>Product backlog</a:t>
            </a:r>
          </a:p>
          <a:p>
            <a:pPr lvl="1" eaLnBrk="1" hangingPunct="1"/>
            <a:r>
              <a:rPr lang="en-US" altLang="en-US">
                <a:latin typeface="Calibri Light" charset="0"/>
              </a:rPr>
              <a:t>Spring backlog</a:t>
            </a:r>
          </a:p>
          <a:p>
            <a:pPr lvl="1" eaLnBrk="1" hangingPunct="1"/>
            <a:r>
              <a:rPr lang="en-US" altLang="en-US">
                <a:latin typeface="Calibri Light" charset="0"/>
              </a:rPr>
              <a:t>Burndown charts</a:t>
            </a:r>
          </a:p>
        </p:txBody>
      </p:sp>
      <p:cxnSp>
        <p:nvCxnSpPr>
          <p:cNvPr id="3" name="Straight Arrow Connector 2"/>
          <p:cNvCxnSpPr>
            <a:cxnSpLocks noChangeShapeType="1"/>
          </p:cNvCxnSpPr>
          <p:nvPr/>
        </p:nvCxnSpPr>
        <p:spPr bwMode="auto">
          <a:xfrm flipV="1">
            <a:off x="152400" y="3048000"/>
            <a:ext cx="457200" cy="457200"/>
          </a:xfrm>
          <a:prstGeom prst="straightConnector1">
            <a:avLst/>
          </a:prstGeom>
          <a:noFill/>
          <a:ln w="38100">
            <a:solidFill>
              <a:srgbClr val="2D2D8A"/>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40728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9139">
                                            <p:txEl>
                                              <p:pRg st="5" end="5"/>
                                            </p:txEl>
                                          </p:spTgt>
                                        </p:tgtEl>
                                        <p:attrNameLst>
                                          <p:attrName>style.visibility</p:attrName>
                                        </p:attrNameLst>
                                      </p:cBhvr>
                                      <p:to>
                                        <p:strVal val="visible"/>
                                      </p:to>
                                    </p:set>
                                    <p:anim calcmode="lin" valueType="num">
                                      <p:cBhvr>
                                        <p:cTn id="37" dur="500" fill="hold"/>
                                        <p:tgtEl>
                                          <p:spTgt spid="219139">
                                            <p:txEl>
                                              <p:pRg st="5" end="5"/>
                                            </p:txEl>
                                          </p:spTgt>
                                        </p:tgtEl>
                                        <p:attrNameLst>
                                          <p:attrName>ppt_x</p:attrName>
                                        </p:attrNameLst>
                                      </p:cBhvr>
                                      <p:tavLst>
                                        <p:tav tm="100000">
                                          <p:val>
                                            <p:strVal val="1+#ppt_w/2"/>
                                          </p:val>
                                        </p:tav>
                                        <p:tav>
                                          <p:val>
                                            <p:strVal val="#ppt_x"/>
                                          </p:val>
                                        </p:tav>
                                      </p:tavLst>
                                    </p:anim>
                                    <p:anim calcmode="lin" valueType="num">
                                      <p:cBhvr>
                                        <p:cTn id="38" dur="500" fill="hold"/>
                                        <p:tgtEl>
                                          <p:spTgt spid="219139">
                                            <p:txEl>
                                              <p:pRg st="5" end="5"/>
                                            </p:txEl>
                                          </p:spTgt>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19139">
                                            <p:txEl>
                                              <p:pRg st="6" end="6"/>
                                            </p:txEl>
                                          </p:spTgt>
                                        </p:tgtEl>
                                        <p:attrNameLst>
                                          <p:attrName>style.visibility</p:attrName>
                                        </p:attrNameLst>
                                      </p:cBhvr>
                                      <p:to>
                                        <p:strVal val="visible"/>
                                      </p:to>
                                    </p:set>
                                    <p:anim calcmode="lin" valueType="num">
                                      <p:cBhvr>
                                        <p:cTn id="43" dur="500" fill="hold"/>
                                        <p:tgtEl>
                                          <p:spTgt spid="219139">
                                            <p:txEl>
                                              <p:pRg st="6" end="6"/>
                                            </p:txEl>
                                          </p:spTgt>
                                        </p:tgtEl>
                                        <p:attrNameLst>
                                          <p:attrName>ppt_x</p:attrName>
                                        </p:attrNameLst>
                                      </p:cBhvr>
                                      <p:tavLst>
                                        <p:tav tm="100000">
                                          <p:val>
                                            <p:strVal val="1+#ppt_w/2"/>
                                          </p:val>
                                        </p:tav>
                                        <p:tav>
                                          <p:val>
                                            <p:strVal val="#ppt_x"/>
                                          </p:val>
                                        </p:tav>
                                      </p:tavLst>
                                    </p:anim>
                                    <p:anim calcmode="lin" valueType="num">
                                      <p:cBhvr>
                                        <p:cTn id="44" dur="500" fill="hold"/>
                                        <p:tgtEl>
                                          <p:spTgt spid="219139">
                                            <p:txEl>
                                              <p:pRg st="6" end="6"/>
                                            </p:txEl>
                                          </p:spTgt>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19139">
                                            <p:txEl>
                                              <p:pRg st="7" end="7"/>
                                            </p:txEl>
                                          </p:spTgt>
                                        </p:tgtEl>
                                        <p:attrNameLst>
                                          <p:attrName>style.visibility</p:attrName>
                                        </p:attrNameLst>
                                      </p:cBhvr>
                                      <p:to>
                                        <p:strVal val="visible"/>
                                      </p:to>
                                    </p:set>
                                    <p:anim calcmode="lin" valueType="num">
                                      <p:cBhvr>
                                        <p:cTn id="49" dur="500" fill="hold"/>
                                        <p:tgtEl>
                                          <p:spTgt spid="219139">
                                            <p:txEl>
                                              <p:pRg st="7" end="7"/>
                                            </p:txEl>
                                          </p:spTgt>
                                        </p:tgtEl>
                                        <p:attrNameLst>
                                          <p:attrName>ppt_x</p:attrName>
                                        </p:attrNameLst>
                                      </p:cBhvr>
                                      <p:tavLst>
                                        <p:tav tm="100000">
                                          <p:val>
                                            <p:strVal val="1+#ppt_w/2"/>
                                          </p:val>
                                        </p:tav>
                                        <p:tav>
                                          <p:val>
                                            <p:strVal val="#ppt_x"/>
                                          </p:val>
                                        </p:tav>
                                      </p:tavLst>
                                    </p:anim>
                                    <p:anim calcmode="lin" valueType="num">
                                      <p:cBhvr>
                                        <p:cTn id="50" dur="500" fill="hold"/>
                                        <p:tgtEl>
                                          <p:spTgt spid="219139">
                                            <p:txEl>
                                              <p:pRg st="7" end="7"/>
                                            </p:txEl>
                                          </p:spTgt>
                                        </p:tgtEl>
                                        <p:attrNameLst>
                                          <p:attrName>ppt_y</p:attrName>
                                        </p:attrNameLst>
                                      </p:cBhvr>
                                      <p:tavLst>
                                        <p:tav tm="100000">
                                          <p:val>
                                            <p:strVal val="#ppt_y"/>
                                          </p:val>
                                        </p:tav>
                                        <p:tav>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219139">
                                            <p:txEl>
                                              <p:pRg st="8" end="8"/>
                                            </p:txEl>
                                          </p:spTgt>
                                        </p:tgtEl>
                                        <p:attrNameLst>
                                          <p:attrName>style.visibility</p:attrName>
                                        </p:attrNameLst>
                                      </p:cBhvr>
                                      <p:to>
                                        <p:strVal val="visible"/>
                                      </p:to>
                                    </p:set>
                                    <p:anim calcmode="lin" valueType="num">
                                      <p:cBhvr>
                                        <p:cTn id="55" dur="500" fill="hold"/>
                                        <p:tgtEl>
                                          <p:spTgt spid="219139">
                                            <p:txEl>
                                              <p:pRg st="8" end="8"/>
                                            </p:txEl>
                                          </p:spTgt>
                                        </p:tgtEl>
                                        <p:attrNameLst>
                                          <p:attrName>ppt_x</p:attrName>
                                        </p:attrNameLst>
                                      </p:cBhvr>
                                      <p:tavLst>
                                        <p:tav tm="100000">
                                          <p:val>
                                            <p:strVal val="1+#ppt_w/2"/>
                                          </p:val>
                                        </p:tav>
                                        <p:tav>
                                          <p:val>
                                            <p:strVal val="#ppt_x"/>
                                          </p:val>
                                        </p:tav>
                                      </p:tavLst>
                                    </p:anim>
                                    <p:anim calcmode="lin" valueType="num">
                                      <p:cBhvr>
                                        <p:cTn id="56" dur="500" fill="hold"/>
                                        <p:tgtEl>
                                          <p:spTgt spid="219139">
                                            <p:txEl>
                                              <p:pRg st="8" end="8"/>
                                            </p:txEl>
                                          </p:spTgt>
                                        </p:tgtEl>
                                        <p:attrNameLst>
                                          <p:attrName>ppt_y</p:attrName>
                                        </p:attrNameLst>
                                      </p:cBhvr>
                                      <p:tavLst>
                                        <p:tav tm="100000">
                                          <p:val>
                                            <p:strVal val="#ppt_y"/>
                                          </p:val>
                                        </p:tav>
                                        <p:tav>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219139">
                                            <p:txEl>
                                              <p:pRg st="9" end="9"/>
                                            </p:txEl>
                                          </p:spTgt>
                                        </p:tgtEl>
                                        <p:attrNameLst>
                                          <p:attrName>style.visibility</p:attrName>
                                        </p:attrNameLst>
                                      </p:cBhvr>
                                      <p:to>
                                        <p:strVal val="visible"/>
                                      </p:to>
                                    </p:set>
                                    <p:anim calcmode="lin" valueType="num">
                                      <p:cBhvr>
                                        <p:cTn id="61" dur="500" fill="hold"/>
                                        <p:tgtEl>
                                          <p:spTgt spid="219139">
                                            <p:txEl>
                                              <p:pRg st="9" end="9"/>
                                            </p:txEl>
                                          </p:spTgt>
                                        </p:tgtEl>
                                        <p:attrNameLst>
                                          <p:attrName>ppt_x</p:attrName>
                                        </p:attrNameLst>
                                      </p:cBhvr>
                                      <p:tavLst>
                                        <p:tav tm="100000">
                                          <p:val>
                                            <p:strVal val="1+#ppt_w/2"/>
                                          </p:val>
                                        </p:tav>
                                        <p:tav>
                                          <p:val>
                                            <p:strVal val="#ppt_x"/>
                                          </p:val>
                                        </p:tav>
                                      </p:tavLst>
                                    </p:anim>
                                    <p:anim calcmode="lin" valueType="num">
                                      <p:cBhvr>
                                        <p:cTn id="62" dur="500" fill="hold"/>
                                        <p:tgtEl>
                                          <p:spTgt spid="219139">
                                            <p:txEl>
                                              <p:pRg st="9" end="9"/>
                                            </p:txEl>
                                          </p:spTgt>
                                        </p:tgtEl>
                                        <p:attrNameLst>
                                          <p:attrName>ppt_y</p:attrName>
                                        </p:attrNameLst>
                                      </p:cBhvr>
                                      <p:tavLst>
                                        <p:tav tm="100000">
                                          <p:val>
                                            <p:strVal val="#ppt_y"/>
                                          </p:val>
                                        </p:tav>
                                        <p:tav>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nodeType="clickEffect">
                                  <p:stCondLst>
                                    <p:cond delay="0"/>
                                  </p:stCondLst>
                                  <p:childTnLst>
                                    <p:set>
                                      <p:cBhvr>
                                        <p:cTn id="66" dur="1" fill="hold">
                                          <p:stCondLst>
                                            <p:cond delay="0"/>
                                          </p:stCondLst>
                                        </p:cTn>
                                        <p:tgtEl>
                                          <p:spTgt spid="219139">
                                            <p:txEl>
                                              <p:pRg st="10" end="10"/>
                                            </p:txEl>
                                          </p:spTgt>
                                        </p:tgtEl>
                                        <p:attrNameLst>
                                          <p:attrName>style.visibility</p:attrName>
                                        </p:attrNameLst>
                                      </p:cBhvr>
                                      <p:to>
                                        <p:strVal val="visible"/>
                                      </p:to>
                                    </p:set>
                                    <p:anim calcmode="lin" valueType="num">
                                      <p:cBhvr>
                                        <p:cTn id="67" dur="500" fill="hold"/>
                                        <p:tgtEl>
                                          <p:spTgt spid="219139">
                                            <p:txEl>
                                              <p:pRg st="10" end="10"/>
                                            </p:txEl>
                                          </p:spTgt>
                                        </p:tgtEl>
                                        <p:attrNameLst>
                                          <p:attrName>ppt_x</p:attrName>
                                        </p:attrNameLst>
                                      </p:cBhvr>
                                      <p:tavLst>
                                        <p:tav tm="100000">
                                          <p:val>
                                            <p:strVal val="1+#ppt_w/2"/>
                                          </p:val>
                                        </p:tav>
                                        <p:tav>
                                          <p:val>
                                            <p:strVal val="#ppt_x"/>
                                          </p:val>
                                        </p:tav>
                                      </p:tavLst>
                                    </p:anim>
                                    <p:anim calcmode="lin" valueType="num">
                                      <p:cBhvr>
                                        <p:cTn id="68" dur="500" fill="hold"/>
                                        <p:tgtEl>
                                          <p:spTgt spid="219139">
                                            <p:txEl>
                                              <p:pRg st="10" end="10"/>
                                            </p:txEl>
                                          </p:spTgt>
                                        </p:tgtEl>
                                        <p:attrNameLst>
                                          <p:attrName>ppt_y</p:attrName>
                                        </p:attrNameLst>
                                      </p:cBhvr>
                                      <p:tavLst>
                                        <p:tav tm="100000">
                                          <p:val>
                                            <p:strVal val="#ppt_y"/>
                                          </p:val>
                                        </p:tav>
                                        <p:tav>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nodeType="clickEffect">
                                  <p:stCondLst>
                                    <p:cond delay="0"/>
                                  </p:stCondLst>
                                  <p:childTnLst>
                                    <p:set>
                                      <p:cBhvr>
                                        <p:cTn id="72" dur="1" fill="hold">
                                          <p:stCondLst>
                                            <p:cond delay="0"/>
                                          </p:stCondLst>
                                        </p:cTn>
                                        <p:tgtEl>
                                          <p:spTgt spid="219139">
                                            <p:txEl>
                                              <p:pRg st="11" end="11"/>
                                            </p:txEl>
                                          </p:spTgt>
                                        </p:tgtEl>
                                        <p:attrNameLst>
                                          <p:attrName>style.visibility</p:attrName>
                                        </p:attrNameLst>
                                      </p:cBhvr>
                                      <p:to>
                                        <p:strVal val="visible"/>
                                      </p:to>
                                    </p:set>
                                    <p:anim calcmode="lin" valueType="num">
                                      <p:cBhvr>
                                        <p:cTn id="73" dur="500" fill="hold"/>
                                        <p:tgtEl>
                                          <p:spTgt spid="219139">
                                            <p:txEl>
                                              <p:pRg st="11" end="11"/>
                                            </p:txEl>
                                          </p:spTgt>
                                        </p:tgtEl>
                                        <p:attrNameLst>
                                          <p:attrName>ppt_x</p:attrName>
                                        </p:attrNameLst>
                                      </p:cBhvr>
                                      <p:tavLst>
                                        <p:tav tm="100000">
                                          <p:val>
                                            <p:strVal val="1+#ppt_w/2"/>
                                          </p:val>
                                        </p:tav>
                                        <p:tav>
                                          <p:val>
                                            <p:strVal val="#ppt_x"/>
                                          </p:val>
                                        </p:tav>
                                      </p:tavLst>
                                    </p:anim>
                                    <p:anim calcmode="lin" valueType="num">
                                      <p:cBhvr>
                                        <p:cTn id="74" dur="500" fill="hold"/>
                                        <p:tgtEl>
                                          <p:spTgt spid="219139">
                                            <p:txEl>
                                              <p:pRg st="11" end="11"/>
                                            </p:txEl>
                                          </p:spTgt>
                                        </p:tgtEl>
                                        <p:attrNameLst>
                                          <p:attrName>ppt_y</p:attrName>
                                        </p:attrNameLst>
                                      </p:cBhvr>
                                      <p:tavLst>
                                        <p:tav tm="100000">
                                          <p:val>
                                            <p:strVal val="#ppt_y"/>
                                          </p:val>
                                        </p:tav>
                                        <p:tav>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nodeType="clickEffect">
                                  <p:stCondLst>
                                    <p:cond delay="0"/>
                                  </p:stCondLst>
                                  <p:childTnLst>
                                    <p:set>
                                      <p:cBhvr>
                                        <p:cTn id="78" dur="1" fill="hold">
                                          <p:stCondLst>
                                            <p:cond delay="0"/>
                                          </p:stCondLst>
                                        </p:cTn>
                                        <p:tgtEl>
                                          <p:spTgt spid="219139">
                                            <p:txEl>
                                              <p:pRg st="12" end="12"/>
                                            </p:txEl>
                                          </p:spTgt>
                                        </p:tgtEl>
                                        <p:attrNameLst>
                                          <p:attrName>style.visibility</p:attrName>
                                        </p:attrNameLst>
                                      </p:cBhvr>
                                      <p:to>
                                        <p:strVal val="visible"/>
                                      </p:to>
                                    </p:set>
                                    <p:anim calcmode="lin" valueType="num">
                                      <p:cBhvr>
                                        <p:cTn id="79" dur="500" fill="hold"/>
                                        <p:tgtEl>
                                          <p:spTgt spid="219139">
                                            <p:txEl>
                                              <p:pRg st="12" end="12"/>
                                            </p:txEl>
                                          </p:spTgt>
                                        </p:tgtEl>
                                        <p:attrNameLst>
                                          <p:attrName>ppt_x</p:attrName>
                                        </p:attrNameLst>
                                      </p:cBhvr>
                                      <p:tavLst>
                                        <p:tav tm="100000">
                                          <p:val>
                                            <p:strVal val="1+#ppt_w/2"/>
                                          </p:val>
                                        </p:tav>
                                        <p:tav>
                                          <p:val>
                                            <p:strVal val="#ppt_x"/>
                                          </p:val>
                                        </p:tav>
                                      </p:tavLst>
                                    </p:anim>
                                    <p:anim calcmode="lin" valueType="num">
                                      <p:cBhvr>
                                        <p:cTn id="80" dur="500" fill="hold"/>
                                        <p:tgtEl>
                                          <p:spTgt spid="219139">
                                            <p:txEl>
                                              <p:pRg st="12" end="12"/>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990600" y="355600"/>
            <a:ext cx="7162800" cy="531813"/>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solidFill>
                  <a:srgbClr val="0000FF"/>
                </a:solidFill>
                <a:latin typeface="Comic Sans MS" charset="0"/>
                <a:ea typeface="Comic Sans MS" charset="0"/>
                <a:cs typeface="Comic Sans MS" charset="0"/>
              </a:rPr>
              <a:t>Sprint Planning</a:t>
            </a:r>
            <a:endParaRPr lang="en-GB" altLang="en-US" sz="3200">
              <a:latin typeface="Calibri Light" charset="0"/>
            </a:endParaRPr>
          </a:p>
        </p:txBody>
      </p:sp>
      <p:sp>
        <p:nvSpPr>
          <p:cNvPr id="219139" name="Rectangle 3"/>
          <p:cNvSpPr>
            <a:spLocks noGrp="1" noChangeArrowheads="1"/>
          </p:cNvSpPr>
          <p:nvPr>
            <p:ph type="body" idx="1"/>
          </p:nvPr>
        </p:nvSpPr>
        <p:spPr>
          <a:xfrm>
            <a:off x="304800" y="1109663"/>
            <a:ext cx="8458200" cy="2884487"/>
          </a:xfrm>
        </p:spPr>
        <p:txBody>
          <a:bodyPr lIns="90360" tIns="44280" rIns="90360" bIns="44280">
            <a:spAutoFit/>
          </a:bodyPr>
          <a:lstStyle/>
          <a:p>
            <a:pPr eaLnBrk="1" hangingPunct="1"/>
            <a:r>
              <a:rPr lang="en-US" altLang="en-US">
                <a:latin typeface="Calibri Light" charset="0"/>
              </a:rPr>
              <a:t>Team selects item from the backlog they can complete</a:t>
            </a:r>
          </a:p>
          <a:p>
            <a:pPr eaLnBrk="1" hangingPunct="1"/>
            <a:r>
              <a:rPr lang="en-US" altLang="en-US">
                <a:latin typeface="Calibri Light" charset="0"/>
              </a:rPr>
              <a:t>Sprint backlog is created</a:t>
            </a:r>
          </a:p>
          <a:p>
            <a:pPr lvl="1" eaLnBrk="1" hangingPunct="1"/>
            <a:r>
              <a:rPr lang="en-US" altLang="en-US">
                <a:latin typeface="Calibri Light" charset="0"/>
              </a:rPr>
              <a:t>Tasks are identified (1-16 hours)</a:t>
            </a:r>
          </a:p>
          <a:p>
            <a:pPr lvl="1" eaLnBrk="1" hangingPunct="1"/>
            <a:r>
              <a:rPr lang="en-US" altLang="en-US">
                <a:latin typeface="Calibri Light" charset="0"/>
              </a:rPr>
              <a:t>Collaborating, not done alone by ScrumMaster</a:t>
            </a:r>
          </a:p>
          <a:p>
            <a:pPr eaLnBrk="1" hangingPunct="1"/>
            <a:r>
              <a:rPr lang="en-US" altLang="en-US">
                <a:latin typeface="Calibri Light" charset="0"/>
              </a:rPr>
              <a:t>High-level design is considered</a:t>
            </a:r>
          </a:p>
          <a:p>
            <a:pPr lvl="1" eaLnBrk="1" hangingPunct="1"/>
            <a:endParaRPr lang="en-US" altLang="en-US">
              <a:latin typeface="Calibri Light" charset="0"/>
            </a:endParaRPr>
          </a:p>
        </p:txBody>
      </p:sp>
    </p:spTree>
    <p:extLst>
      <p:ext uri="{BB962C8B-B14F-4D97-AF65-F5344CB8AC3E}">
        <p14:creationId xmlns:p14="http://schemas.microsoft.com/office/powerpoint/2010/main" val="1822991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marL="342900" indent="-342900" algn="ctr" eaLnBrk="1" hangingPunct="1"/>
            <a:r>
              <a:rPr lang="en-US" altLang="en-US">
                <a:solidFill>
                  <a:srgbClr val="0000FF"/>
                </a:solidFill>
                <a:latin typeface="Comic Sans MS" charset="0"/>
                <a:ea typeface="Comic Sans MS" charset="0"/>
                <a:cs typeface="Comic Sans MS" charset="0"/>
              </a:rPr>
              <a:t>Sprint review</a:t>
            </a:r>
          </a:p>
        </p:txBody>
      </p:sp>
      <p:sp>
        <p:nvSpPr>
          <p:cNvPr id="51202" name="Content Placeholder 2"/>
          <p:cNvSpPr>
            <a:spLocks noGrp="1"/>
          </p:cNvSpPr>
          <p:nvPr>
            <p:ph idx="1"/>
          </p:nvPr>
        </p:nvSpPr>
        <p:spPr/>
        <p:txBody>
          <a:bodyPr/>
          <a:lstStyle/>
          <a:p>
            <a:r>
              <a:rPr lang="en-US" altLang="en-US">
                <a:latin typeface="Calibri" charset="0"/>
                <a:ea typeface="Calibri" charset="0"/>
                <a:cs typeface="Calibri" charset="0"/>
              </a:rPr>
              <a:t>Team presents  their accomplishments during the sprint</a:t>
            </a:r>
          </a:p>
          <a:p>
            <a:r>
              <a:rPr lang="en-US" altLang="en-US">
                <a:latin typeface="Calibri" charset="0"/>
                <a:ea typeface="Calibri" charset="0"/>
                <a:cs typeface="Calibri" charset="0"/>
              </a:rPr>
              <a:t>Typically, demo of new features or underlying design/architecture</a:t>
            </a:r>
          </a:p>
          <a:p>
            <a:r>
              <a:rPr lang="en-US" altLang="en-US">
                <a:latin typeface="Calibri" charset="0"/>
                <a:ea typeface="Calibri" charset="0"/>
                <a:cs typeface="Calibri" charset="0"/>
              </a:rPr>
              <a:t>Informal </a:t>
            </a:r>
          </a:p>
          <a:p>
            <a:pPr lvl="1"/>
            <a:r>
              <a:rPr lang="en-US" altLang="en-US">
                <a:latin typeface="Calibri" charset="0"/>
                <a:ea typeface="Calibri" charset="0"/>
                <a:cs typeface="Calibri" charset="0"/>
              </a:rPr>
              <a:t>2-hour prep</a:t>
            </a:r>
          </a:p>
          <a:p>
            <a:pPr lvl="1"/>
            <a:r>
              <a:rPr lang="en-US" altLang="en-US">
                <a:latin typeface="Calibri" charset="0"/>
                <a:ea typeface="Calibri" charset="0"/>
                <a:cs typeface="Calibri" charset="0"/>
              </a:rPr>
              <a:t>In general no slides</a:t>
            </a:r>
          </a:p>
          <a:p>
            <a:pPr lvl="1"/>
            <a:r>
              <a:rPr lang="en-US" altLang="en-US">
                <a:latin typeface="Calibri" charset="0"/>
                <a:ea typeface="Calibri" charset="0"/>
                <a:cs typeface="Calibri" charset="0"/>
              </a:rPr>
              <a:t>Whole team participate</a:t>
            </a:r>
          </a:p>
          <a:p>
            <a:pPr lvl="1"/>
            <a:endParaRPr lang="en-US" altLang="en-US"/>
          </a:p>
        </p:txBody>
      </p:sp>
      <p:sp>
        <p:nvSpPr>
          <p:cNvPr id="51203" name="Footer Placeholder 3"/>
          <p:cNvSpPr>
            <a:spLocks noGrp="1"/>
          </p:cNvSpPr>
          <p:nvPr>
            <p:ph type="ftr" sz="quarter" idx="4294967295"/>
          </p:nvPr>
        </p:nvSpPr>
        <p:spPr>
          <a:xfrm>
            <a:off x="3352800" y="6477000"/>
            <a:ext cx="5562600" cy="307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charset="0"/>
                <a:ea typeface="Arial" charset="0"/>
                <a:cs typeface="Arial" charset="0"/>
              </a:defRPr>
            </a:lvl1pPr>
            <a:lvl2pPr marL="742950" indent="-285750">
              <a:spcBef>
                <a:spcPct val="20000"/>
              </a:spcBef>
              <a:buChar char="–"/>
              <a:defRPr sz="24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endParaRPr lang="en-US" altLang="en-US" sz="1200">
              <a:latin typeface="Times New Roman" charset="0"/>
            </a:endParaRPr>
          </a:p>
        </p:txBody>
      </p:sp>
    </p:spTree>
    <p:extLst>
      <p:ext uri="{BB962C8B-B14F-4D97-AF65-F5344CB8AC3E}">
        <p14:creationId xmlns:p14="http://schemas.microsoft.com/office/powerpoint/2010/main" val="1832127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algn="ctr"/>
            <a:r>
              <a:rPr lang="en-US" altLang="en-US">
                <a:solidFill>
                  <a:srgbClr val="0000FF"/>
                </a:solidFill>
                <a:latin typeface="Comic Sans MS" charset="0"/>
                <a:ea typeface="Comic Sans MS" charset="0"/>
                <a:cs typeface="Comic Sans MS" charset="0"/>
              </a:rPr>
              <a:t>Sprint retrospective</a:t>
            </a:r>
            <a:endParaRPr lang="en-US" altLang="en-US"/>
          </a:p>
        </p:txBody>
      </p:sp>
      <p:sp>
        <p:nvSpPr>
          <p:cNvPr id="52226" name="Content Placeholder 2"/>
          <p:cNvSpPr>
            <a:spLocks noGrp="1"/>
          </p:cNvSpPr>
          <p:nvPr>
            <p:ph idx="1"/>
          </p:nvPr>
        </p:nvSpPr>
        <p:spPr/>
        <p:txBody>
          <a:bodyPr/>
          <a:lstStyle/>
          <a:p>
            <a:r>
              <a:rPr lang="en-US" altLang="en-US">
                <a:latin typeface="Calibri Light" charset="0"/>
                <a:ea typeface="Calibri Light" charset="0"/>
                <a:cs typeface="Calibri Light" charset="0"/>
              </a:rPr>
              <a:t>Take a look at what is working and not working</a:t>
            </a:r>
          </a:p>
          <a:p>
            <a:r>
              <a:rPr lang="en-US" altLang="en-US">
                <a:latin typeface="Calibri Light" charset="0"/>
                <a:ea typeface="Calibri Light" charset="0"/>
                <a:cs typeface="Calibri Light" charset="0"/>
              </a:rPr>
              <a:t>Around 30 minutes</a:t>
            </a:r>
          </a:p>
          <a:p>
            <a:r>
              <a:rPr lang="en-US" altLang="en-US">
                <a:latin typeface="Calibri Light" charset="0"/>
                <a:ea typeface="Calibri Light" charset="0"/>
                <a:cs typeface="Calibri Light" charset="0"/>
              </a:rPr>
              <a:t>Done after every sprint</a:t>
            </a:r>
          </a:p>
          <a:p>
            <a:r>
              <a:rPr lang="en-US" altLang="en-US">
                <a:latin typeface="Calibri Light" charset="0"/>
                <a:ea typeface="Calibri Light" charset="0"/>
                <a:cs typeface="Calibri Light" charset="0"/>
              </a:rPr>
              <a:t>Whole team participates</a:t>
            </a:r>
          </a:p>
          <a:p>
            <a:pPr lvl="1"/>
            <a:r>
              <a:rPr lang="en-US" altLang="en-US">
                <a:latin typeface="Calibri Light" charset="0"/>
                <a:ea typeface="Calibri Light" charset="0"/>
                <a:cs typeface="Calibri Light" charset="0"/>
              </a:rPr>
              <a:t>ScrumMaster</a:t>
            </a:r>
          </a:p>
          <a:p>
            <a:pPr lvl="1"/>
            <a:r>
              <a:rPr lang="en-US" altLang="en-US">
                <a:latin typeface="Calibri Light" charset="0"/>
                <a:ea typeface="Calibri Light" charset="0"/>
                <a:cs typeface="Calibri Light" charset="0"/>
              </a:rPr>
              <a:t>Product owner</a:t>
            </a:r>
          </a:p>
          <a:p>
            <a:pPr lvl="1"/>
            <a:r>
              <a:rPr lang="en-US" altLang="en-US">
                <a:latin typeface="Calibri Light" charset="0"/>
                <a:ea typeface="Calibri Light" charset="0"/>
                <a:cs typeface="Calibri Light" charset="0"/>
              </a:rPr>
              <a:t>Team</a:t>
            </a:r>
          </a:p>
          <a:p>
            <a:pPr lvl="1"/>
            <a:r>
              <a:rPr lang="en-US" altLang="en-US">
                <a:latin typeface="Calibri Light" charset="0"/>
                <a:ea typeface="Calibri Light" charset="0"/>
                <a:cs typeface="Calibri Light" charset="0"/>
              </a:rPr>
              <a:t>Customers, sponsors, users, others</a:t>
            </a:r>
          </a:p>
          <a:p>
            <a:pPr lvl="1"/>
            <a:r>
              <a:rPr lang="en-US" altLang="en-US">
                <a:latin typeface="Calibri Light" charset="0"/>
                <a:ea typeface="Calibri Light" charset="0"/>
                <a:cs typeface="Calibri Light" charset="0"/>
              </a:rPr>
              <a:t>Many ways to do a sprint retrospective</a:t>
            </a:r>
          </a:p>
          <a:p>
            <a:pPr lvl="2"/>
            <a:r>
              <a:rPr lang="en-US" altLang="en-US">
                <a:latin typeface="Calibri Light" charset="0"/>
                <a:ea typeface="Calibri Light" charset="0"/>
                <a:cs typeface="Calibri Light" charset="0"/>
              </a:rPr>
              <a:t>Start doing </a:t>
            </a:r>
            <a:r>
              <a:rPr lang="en-US" altLang="en-US">
                <a:latin typeface="Calibri Light" charset="0"/>
                <a:ea typeface="Calibri Light" charset="0"/>
                <a:cs typeface="Calibri Light" charset="0"/>
                <a:sym typeface="Wingdings" charset="2"/>
              </a:rPr>
              <a:t> Stop doing  Continue  </a:t>
            </a:r>
            <a:endParaRPr lang="en-US" altLang="en-US">
              <a:latin typeface="Calibri Light" charset="0"/>
              <a:ea typeface="Calibri Light" charset="0"/>
              <a:cs typeface="Calibri Light" charset="0"/>
            </a:endParaRPr>
          </a:p>
          <a:p>
            <a:endParaRPr lang="en-US" altLang="en-US"/>
          </a:p>
        </p:txBody>
      </p:sp>
    </p:spTree>
    <p:extLst>
      <p:ext uri="{BB962C8B-B14F-4D97-AF65-F5344CB8AC3E}">
        <p14:creationId xmlns:p14="http://schemas.microsoft.com/office/powerpoint/2010/main" val="1947555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990600" y="355600"/>
            <a:ext cx="7162800" cy="531813"/>
          </a:xfrm>
        </p:spPr>
        <p:txBody>
          <a:bodyPr lIns="90360" tIns="44280" rIns="90360" bIns="44280">
            <a:spAutoFit/>
          </a:bodyPr>
          <a:lstStyle/>
          <a:p>
            <a:pPr algn="ct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solidFill>
                  <a:srgbClr val="0000FF"/>
                </a:solidFill>
                <a:latin typeface="Comic Sans MS" charset="0"/>
                <a:ea typeface="Comic Sans MS" charset="0"/>
                <a:cs typeface="Comic Sans MS" charset="0"/>
              </a:rPr>
              <a:t>Daily Scrum</a:t>
            </a:r>
            <a:endParaRPr lang="en-GB" altLang="en-US" sz="3200">
              <a:latin typeface="Calibri Light" charset="0"/>
            </a:endParaRPr>
          </a:p>
        </p:txBody>
      </p:sp>
      <p:sp>
        <p:nvSpPr>
          <p:cNvPr id="219139" name="Rectangle 3"/>
          <p:cNvSpPr>
            <a:spLocks noGrp="1" noChangeArrowheads="1"/>
          </p:cNvSpPr>
          <p:nvPr>
            <p:ph type="body" idx="1"/>
          </p:nvPr>
        </p:nvSpPr>
        <p:spPr>
          <a:xfrm>
            <a:off x="304800" y="1109663"/>
            <a:ext cx="8458200" cy="4435475"/>
          </a:xfrm>
        </p:spPr>
        <p:txBody>
          <a:bodyPr lIns="90360" tIns="44280" rIns="90360" bIns="44280">
            <a:spAutoFit/>
          </a:bodyPr>
          <a:lstStyle/>
          <a:p>
            <a:pPr eaLnBrk="1" hangingPunct="1"/>
            <a:r>
              <a:rPr lang="en-US" altLang="en-US">
                <a:latin typeface="Calibri Light" charset="0"/>
              </a:rPr>
              <a:t>Daily 15-minutes</a:t>
            </a:r>
          </a:p>
          <a:p>
            <a:pPr eaLnBrk="1" hangingPunct="1"/>
            <a:r>
              <a:rPr lang="en-US" altLang="en-US">
                <a:latin typeface="Calibri Light" charset="0"/>
              </a:rPr>
              <a:t>Stand-up</a:t>
            </a:r>
          </a:p>
          <a:p>
            <a:pPr eaLnBrk="1" hangingPunct="1"/>
            <a:r>
              <a:rPr lang="en-US" altLang="en-US">
                <a:latin typeface="Calibri Light" charset="0"/>
              </a:rPr>
              <a:t>Team members, Scrum Master, product owner</a:t>
            </a:r>
          </a:p>
          <a:p>
            <a:pPr eaLnBrk="1" hangingPunct="1"/>
            <a:r>
              <a:rPr lang="en-US" altLang="en-US">
                <a:latin typeface="Calibri Light" charset="0"/>
              </a:rPr>
              <a:t>Avoid unnecessary meetings</a:t>
            </a:r>
          </a:p>
          <a:p>
            <a:pPr eaLnBrk="1" hangingPunct="1"/>
            <a:r>
              <a:rPr lang="en-US" altLang="en-US">
                <a:latin typeface="Calibri Light" charset="0"/>
              </a:rPr>
              <a:t>Not problem solving</a:t>
            </a:r>
          </a:p>
          <a:p>
            <a:pPr eaLnBrk="1" hangingPunct="1"/>
            <a:r>
              <a:rPr lang="en-US" altLang="en-US">
                <a:latin typeface="Calibri Light" charset="0"/>
              </a:rPr>
              <a:t>Everyone answers 3 questions:</a:t>
            </a:r>
          </a:p>
          <a:p>
            <a:pPr lvl="1" eaLnBrk="1" hangingPunct="1"/>
            <a:r>
              <a:rPr lang="en-US" altLang="en-US">
                <a:latin typeface="Calibri Light" charset="0"/>
              </a:rPr>
              <a:t>What did you accomplish?</a:t>
            </a:r>
          </a:p>
          <a:p>
            <a:pPr lvl="1" eaLnBrk="1" hangingPunct="1"/>
            <a:r>
              <a:rPr lang="en-US" altLang="en-US">
                <a:latin typeface="Calibri Light" charset="0"/>
              </a:rPr>
              <a:t>What will you be doing?</a:t>
            </a:r>
          </a:p>
          <a:p>
            <a:pPr lvl="1" eaLnBrk="1" hangingPunct="1"/>
            <a:r>
              <a:rPr lang="en-US" altLang="en-US">
                <a:latin typeface="Calibri Light" charset="0"/>
              </a:rPr>
              <a:t>Is there anything/problem to discuss?</a:t>
            </a:r>
          </a:p>
        </p:txBody>
      </p:sp>
    </p:spTree>
    <p:extLst>
      <p:ext uri="{BB962C8B-B14F-4D97-AF65-F5344CB8AC3E}">
        <p14:creationId xmlns:p14="http://schemas.microsoft.com/office/powerpoint/2010/main" val="6130030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9139">
                                            <p:txEl>
                                              <p:pRg st="5" end="5"/>
                                            </p:txEl>
                                          </p:spTgt>
                                        </p:tgtEl>
                                        <p:attrNameLst>
                                          <p:attrName>style.visibility</p:attrName>
                                        </p:attrNameLst>
                                      </p:cBhvr>
                                      <p:to>
                                        <p:strVal val="visible"/>
                                      </p:to>
                                    </p:set>
                                    <p:anim calcmode="lin" valueType="num">
                                      <p:cBhvr>
                                        <p:cTn id="37" dur="500" fill="hold"/>
                                        <p:tgtEl>
                                          <p:spTgt spid="219139">
                                            <p:txEl>
                                              <p:pRg st="5" end="5"/>
                                            </p:txEl>
                                          </p:spTgt>
                                        </p:tgtEl>
                                        <p:attrNameLst>
                                          <p:attrName>ppt_x</p:attrName>
                                        </p:attrNameLst>
                                      </p:cBhvr>
                                      <p:tavLst>
                                        <p:tav tm="100000">
                                          <p:val>
                                            <p:strVal val="1+#ppt_w/2"/>
                                          </p:val>
                                        </p:tav>
                                        <p:tav>
                                          <p:val>
                                            <p:strVal val="#ppt_x"/>
                                          </p:val>
                                        </p:tav>
                                      </p:tavLst>
                                    </p:anim>
                                    <p:anim calcmode="lin" valueType="num">
                                      <p:cBhvr>
                                        <p:cTn id="38" dur="500" fill="hold"/>
                                        <p:tgtEl>
                                          <p:spTgt spid="219139">
                                            <p:txEl>
                                              <p:pRg st="5" end="5"/>
                                            </p:txEl>
                                          </p:spTgt>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19139">
                                            <p:txEl>
                                              <p:pRg st="6" end="6"/>
                                            </p:txEl>
                                          </p:spTgt>
                                        </p:tgtEl>
                                        <p:attrNameLst>
                                          <p:attrName>style.visibility</p:attrName>
                                        </p:attrNameLst>
                                      </p:cBhvr>
                                      <p:to>
                                        <p:strVal val="visible"/>
                                      </p:to>
                                    </p:set>
                                    <p:anim calcmode="lin" valueType="num">
                                      <p:cBhvr>
                                        <p:cTn id="43" dur="500" fill="hold"/>
                                        <p:tgtEl>
                                          <p:spTgt spid="219139">
                                            <p:txEl>
                                              <p:pRg st="6" end="6"/>
                                            </p:txEl>
                                          </p:spTgt>
                                        </p:tgtEl>
                                        <p:attrNameLst>
                                          <p:attrName>ppt_x</p:attrName>
                                        </p:attrNameLst>
                                      </p:cBhvr>
                                      <p:tavLst>
                                        <p:tav tm="100000">
                                          <p:val>
                                            <p:strVal val="1+#ppt_w/2"/>
                                          </p:val>
                                        </p:tav>
                                        <p:tav>
                                          <p:val>
                                            <p:strVal val="#ppt_x"/>
                                          </p:val>
                                        </p:tav>
                                      </p:tavLst>
                                    </p:anim>
                                    <p:anim calcmode="lin" valueType="num">
                                      <p:cBhvr>
                                        <p:cTn id="44" dur="500" fill="hold"/>
                                        <p:tgtEl>
                                          <p:spTgt spid="219139">
                                            <p:txEl>
                                              <p:pRg st="6" end="6"/>
                                            </p:txEl>
                                          </p:spTgt>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19139">
                                            <p:txEl>
                                              <p:pRg st="7" end="7"/>
                                            </p:txEl>
                                          </p:spTgt>
                                        </p:tgtEl>
                                        <p:attrNameLst>
                                          <p:attrName>style.visibility</p:attrName>
                                        </p:attrNameLst>
                                      </p:cBhvr>
                                      <p:to>
                                        <p:strVal val="visible"/>
                                      </p:to>
                                    </p:set>
                                    <p:anim calcmode="lin" valueType="num">
                                      <p:cBhvr>
                                        <p:cTn id="49" dur="500" fill="hold"/>
                                        <p:tgtEl>
                                          <p:spTgt spid="219139">
                                            <p:txEl>
                                              <p:pRg st="7" end="7"/>
                                            </p:txEl>
                                          </p:spTgt>
                                        </p:tgtEl>
                                        <p:attrNameLst>
                                          <p:attrName>ppt_x</p:attrName>
                                        </p:attrNameLst>
                                      </p:cBhvr>
                                      <p:tavLst>
                                        <p:tav tm="100000">
                                          <p:val>
                                            <p:strVal val="1+#ppt_w/2"/>
                                          </p:val>
                                        </p:tav>
                                        <p:tav>
                                          <p:val>
                                            <p:strVal val="#ppt_x"/>
                                          </p:val>
                                        </p:tav>
                                      </p:tavLst>
                                    </p:anim>
                                    <p:anim calcmode="lin" valueType="num">
                                      <p:cBhvr>
                                        <p:cTn id="50" dur="500" fill="hold"/>
                                        <p:tgtEl>
                                          <p:spTgt spid="219139">
                                            <p:txEl>
                                              <p:pRg st="7" end="7"/>
                                            </p:txEl>
                                          </p:spTgt>
                                        </p:tgtEl>
                                        <p:attrNameLst>
                                          <p:attrName>ppt_y</p:attrName>
                                        </p:attrNameLst>
                                      </p:cBhvr>
                                      <p:tavLst>
                                        <p:tav tm="100000">
                                          <p:val>
                                            <p:strVal val="#ppt_y"/>
                                          </p:val>
                                        </p:tav>
                                        <p:tav>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219139">
                                            <p:txEl>
                                              <p:pRg st="8" end="8"/>
                                            </p:txEl>
                                          </p:spTgt>
                                        </p:tgtEl>
                                        <p:attrNameLst>
                                          <p:attrName>style.visibility</p:attrName>
                                        </p:attrNameLst>
                                      </p:cBhvr>
                                      <p:to>
                                        <p:strVal val="visible"/>
                                      </p:to>
                                    </p:set>
                                    <p:anim calcmode="lin" valueType="num">
                                      <p:cBhvr>
                                        <p:cTn id="55" dur="500" fill="hold"/>
                                        <p:tgtEl>
                                          <p:spTgt spid="219139">
                                            <p:txEl>
                                              <p:pRg st="8" end="8"/>
                                            </p:txEl>
                                          </p:spTgt>
                                        </p:tgtEl>
                                        <p:attrNameLst>
                                          <p:attrName>ppt_x</p:attrName>
                                        </p:attrNameLst>
                                      </p:cBhvr>
                                      <p:tavLst>
                                        <p:tav tm="100000">
                                          <p:val>
                                            <p:strVal val="1+#ppt_w/2"/>
                                          </p:val>
                                        </p:tav>
                                        <p:tav>
                                          <p:val>
                                            <p:strVal val="#ppt_x"/>
                                          </p:val>
                                        </p:tav>
                                      </p:tavLst>
                                    </p:anim>
                                    <p:anim calcmode="lin" valueType="num">
                                      <p:cBhvr>
                                        <p:cTn id="56" dur="500" fill="hold"/>
                                        <p:tgtEl>
                                          <p:spTgt spid="219139">
                                            <p:txEl>
                                              <p:pRg st="8" end="8"/>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0" y="-1085850"/>
            <a:ext cx="9448800" cy="3192463"/>
          </a:xfrm>
        </p:spPr>
        <p:txBody>
          <a:bodyPr lIns="90360" tIns="44280" rIns="90360" bIns="44280">
            <a:spAutoFit/>
          </a:bodyPr>
          <a:lstStyle/>
          <a:p>
            <a:pPr defTabSz="457200">
              <a:lnSpc>
                <a:spcPct val="9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US" altLang="en-US" sz="3200">
                <a:solidFill>
                  <a:srgbClr val="0000FF"/>
                </a:solidFill>
                <a:latin typeface="Comic Sans MS" charset="0"/>
                <a:ea typeface="Comic Sans MS" charset="0"/>
                <a:cs typeface="Comic Sans MS" charset="0"/>
              </a:rPr>
            </a:br>
            <a:br>
              <a:rPr lang="en-US" altLang="en-US" sz="3200">
                <a:solidFill>
                  <a:srgbClr val="0000FF"/>
                </a:solidFill>
                <a:latin typeface="Comic Sans MS" charset="0"/>
                <a:ea typeface="Comic Sans MS" charset="0"/>
                <a:cs typeface="Comic Sans MS" charset="0"/>
              </a:rPr>
            </a:br>
            <a:br>
              <a:rPr lang="en-US" altLang="en-US" sz="3200">
                <a:solidFill>
                  <a:srgbClr val="0000FF"/>
                </a:solidFill>
                <a:latin typeface="Comic Sans MS" charset="0"/>
                <a:ea typeface="Comic Sans MS" charset="0"/>
                <a:cs typeface="Comic Sans MS" charset="0"/>
              </a:rPr>
            </a:br>
            <a:r>
              <a:rPr lang="en-US" altLang="en-US" sz="3200">
                <a:solidFill>
                  <a:srgbClr val="0000FF"/>
                </a:solidFill>
                <a:latin typeface="Comic Sans MS" charset="0"/>
                <a:ea typeface="Comic Sans MS" charset="0"/>
                <a:cs typeface="Comic Sans MS" charset="0"/>
              </a:rPr>
              <a:t>Artifacts : </a:t>
            </a:r>
            <a:r>
              <a:rPr lang="en-IN" altLang="en-US" sz="3200">
                <a:solidFill>
                  <a:srgbClr val="0000FF"/>
                </a:solidFill>
                <a:latin typeface="Comic Sans MS" charset="0"/>
                <a:ea typeface="Comic Sans MS" charset="0"/>
                <a:cs typeface="Comic Sans MS" charset="0"/>
              </a:rPr>
              <a:t>A useful object created by people </a:t>
            </a:r>
            <a:br>
              <a:rPr lang="en-US" altLang="en-US" sz="3200">
                <a:solidFill>
                  <a:srgbClr val="0000FF"/>
                </a:solidFill>
                <a:latin typeface="Comic Sans MS" charset="0"/>
                <a:ea typeface="Comic Sans MS" charset="0"/>
                <a:cs typeface="Comic Sans MS" charset="0"/>
              </a:rPr>
            </a:br>
            <a:br>
              <a:rPr lang="en-US" altLang="en-US" sz="3200">
                <a:solidFill>
                  <a:srgbClr val="0000FF"/>
                </a:solidFill>
                <a:latin typeface="Comic Sans MS" charset="0"/>
                <a:ea typeface="Comic Sans MS" charset="0"/>
                <a:cs typeface="Comic Sans MS" charset="0"/>
              </a:rPr>
            </a:br>
            <a:br>
              <a:rPr lang="en-US" altLang="en-US" sz="3200">
                <a:solidFill>
                  <a:srgbClr val="0000FF"/>
                </a:solidFill>
                <a:latin typeface="Comic Sans MS" charset="0"/>
                <a:ea typeface="Comic Sans MS" charset="0"/>
                <a:cs typeface="Comic Sans MS" charset="0"/>
              </a:rPr>
            </a:br>
            <a:endParaRPr lang="en-GB" altLang="en-US" sz="3200">
              <a:solidFill>
                <a:srgbClr val="0000FF"/>
              </a:solidFill>
              <a:latin typeface="Comic Sans MS" charset="0"/>
              <a:ea typeface="Comic Sans MS" charset="0"/>
              <a:cs typeface="Comic Sans MS" charset="0"/>
            </a:endParaRPr>
          </a:p>
        </p:txBody>
      </p:sp>
      <p:sp>
        <p:nvSpPr>
          <p:cNvPr id="219139" name="Rectangle 3"/>
          <p:cNvSpPr>
            <a:spLocks noGrp="1" noChangeArrowheads="1"/>
          </p:cNvSpPr>
          <p:nvPr>
            <p:ph type="body" idx="1"/>
          </p:nvPr>
        </p:nvSpPr>
        <p:spPr>
          <a:xfrm>
            <a:off x="381000" y="887413"/>
            <a:ext cx="8382000" cy="5986462"/>
          </a:xfrm>
        </p:spPr>
        <p:txBody>
          <a:bodyPr lIns="90360" tIns="44280" rIns="90360" bIns="44280">
            <a:spAutoFit/>
          </a:bodyPr>
          <a:lstStyle/>
          <a:p>
            <a:pPr eaLnBrk="1" hangingPunct="1"/>
            <a:r>
              <a:rPr lang="en-US" altLang="en-US">
                <a:solidFill>
                  <a:srgbClr val="C00000"/>
                </a:solidFill>
                <a:latin typeface="Comic Sans MS" charset="0"/>
                <a:ea typeface="Comic Sans MS" charset="0"/>
                <a:cs typeface="Comic Sans MS" charset="0"/>
              </a:rPr>
              <a:t>Roles</a:t>
            </a:r>
          </a:p>
          <a:p>
            <a:pPr lvl="1" eaLnBrk="1" hangingPunct="1"/>
            <a:r>
              <a:rPr lang="en-US" altLang="en-US">
                <a:latin typeface="Calibri Light" charset="0"/>
              </a:rPr>
              <a:t>Product owner</a:t>
            </a:r>
          </a:p>
          <a:p>
            <a:pPr lvl="1" eaLnBrk="1" hangingPunct="1"/>
            <a:r>
              <a:rPr lang="en-US" altLang="en-US">
                <a:latin typeface="Calibri Light" charset="0"/>
              </a:rPr>
              <a:t>ScrumMaster</a:t>
            </a:r>
          </a:p>
          <a:p>
            <a:pPr lvl="1" eaLnBrk="1" hangingPunct="1"/>
            <a:r>
              <a:rPr lang="en-US" altLang="en-US">
                <a:latin typeface="Calibri Light" charset="0"/>
              </a:rPr>
              <a:t>Team</a:t>
            </a:r>
          </a:p>
          <a:p>
            <a:pPr eaLnBrk="1" hangingPunct="1"/>
            <a:r>
              <a:rPr lang="en-US" altLang="en-US">
                <a:solidFill>
                  <a:srgbClr val="C00000"/>
                </a:solidFill>
                <a:latin typeface="Comic Sans MS" charset="0"/>
                <a:ea typeface="Comic Sans MS" charset="0"/>
                <a:cs typeface="Comic Sans MS" charset="0"/>
              </a:rPr>
              <a:t>Ceremonies</a:t>
            </a:r>
          </a:p>
          <a:p>
            <a:pPr lvl="1" eaLnBrk="1" hangingPunct="1"/>
            <a:r>
              <a:rPr lang="en-US" altLang="en-US">
                <a:latin typeface="Calibri Light" charset="0"/>
              </a:rPr>
              <a:t>Sprint planning</a:t>
            </a:r>
          </a:p>
          <a:p>
            <a:pPr lvl="1" eaLnBrk="1" hangingPunct="1"/>
            <a:r>
              <a:rPr lang="en-US" altLang="en-US">
                <a:latin typeface="Calibri Light" charset="0"/>
              </a:rPr>
              <a:t>Sprint review</a:t>
            </a:r>
          </a:p>
          <a:p>
            <a:pPr lvl="1" eaLnBrk="1" hangingPunct="1"/>
            <a:r>
              <a:rPr lang="en-US" altLang="en-US">
                <a:latin typeface="Calibri Light" charset="0"/>
              </a:rPr>
              <a:t>Sprint retrospective</a:t>
            </a:r>
          </a:p>
          <a:p>
            <a:pPr lvl="1" eaLnBrk="1" hangingPunct="1"/>
            <a:r>
              <a:rPr lang="en-US" altLang="en-US">
                <a:latin typeface="Calibri Light" charset="0"/>
              </a:rPr>
              <a:t>Daily scrum meeting</a:t>
            </a:r>
          </a:p>
          <a:p>
            <a:pPr eaLnBrk="1" hangingPunct="1"/>
            <a:r>
              <a:rPr lang="en-US" altLang="en-US">
                <a:solidFill>
                  <a:srgbClr val="C00000"/>
                </a:solidFill>
                <a:latin typeface="Comic Sans MS" charset="0"/>
                <a:ea typeface="Comic Sans MS" charset="0"/>
                <a:cs typeface="Comic Sans MS" charset="0"/>
              </a:rPr>
              <a:t>Artifacts</a:t>
            </a:r>
          </a:p>
          <a:p>
            <a:pPr lvl="1" eaLnBrk="1" hangingPunct="1"/>
            <a:r>
              <a:rPr lang="en-US" altLang="en-US">
                <a:latin typeface="Calibri Light" charset="0"/>
              </a:rPr>
              <a:t>Product backlog</a:t>
            </a:r>
          </a:p>
          <a:p>
            <a:pPr lvl="1" eaLnBrk="1" hangingPunct="1"/>
            <a:r>
              <a:rPr lang="en-US" altLang="en-US">
                <a:latin typeface="Calibri Light" charset="0"/>
              </a:rPr>
              <a:t>Spring backlog</a:t>
            </a:r>
          </a:p>
          <a:p>
            <a:pPr lvl="1" eaLnBrk="1" hangingPunct="1"/>
            <a:r>
              <a:rPr lang="en-US" altLang="en-US">
                <a:latin typeface="Calibri Light" charset="0"/>
              </a:rPr>
              <a:t>Burndown charts</a:t>
            </a:r>
          </a:p>
        </p:txBody>
      </p:sp>
      <p:cxnSp>
        <p:nvCxnSpPr>
          <p:cNvPr id="3" name="Straight Arrow Connector 2"/>
          <p:cNvCxnSpPr>
            <a:cxnSpLocks noChangeShapeType="1"/>
          </p:cNvCxnSpPr>
          <p:nvPr/>
        </p:nvCxnSpPr>
        <p:spPr bwMode="auto">
          <a:xfrm flipV="1">
            <a:off x="0" y="5334000"/>
            <a:ext cx="457200" cy="457200"/>
          </a:xfrm>
          <a:prstGeom prst="straightConnector1">
            <a:avLst/>
          </a:prstGeom>
          <a:noFill/>
          <a:ln w="38100">
            <a:solidFill>
              <a:srgbClr val="2D2D8A"/>
            </a:solidFill>
            <a:round/>
            <a:headEn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0865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p:cTn id="7" dur="500" fill="hold"/>
                                        <p:tgtEl>
                                          <p:spTgt spid="219139">
                                            <p:txEl>
                                              <p:pRg st="0" end="0"/>
                                            </p:txEl>
                                          </p:spTgt>
                                        </p:tgtEl>
                                        <p:attrNameLst>
                                          <p:attrName>ppt_x</p:attrName>
                                        </p:attrNameLst>
                                      </p:cBhvr>
                                      <p:tavLst>
                                        <p:tav tm="100000">
                                          <p:val>
                                            <p:strVal val="1+#ppt_w/2"/>
                                          </p:val>
                                        </p:tav>
                                        <p:tav>
                                          <p:val>
                                            <p:strVal val="#ppt_x"/>
                                          </p:val>
                                        </p:tav>
                                      </p:tavLst>
                                    </p:anim>
                                    <p:anim calcmode="lin" valueType="num">
                                      <p:cBhvr>
                                        <p:cTn id="8" dur="500" fill="hold"/>
                                        <p:tgtEl>
                                          <p:spTgt spid="219139">
                                            <p:txEl>
                                              <p:pRg st="0" end="0"/>
                                            </p:txEl>
                                          </p:spTgt>
                                        </p:tgtEl>
                                        <p:attrNameLst>
                                          <p:attrName>ppt_y</p:attrName>
                                        </p:attrNameLst>
                                      </p:cBhvr>
                                      <p:tavLst>
                                        <p:tav tm="100000">
                                          <p:val>
                                            <p:strVal val="#ppt_y"/>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p:cTn id="13" dur="500" fill="hold"/>
                                        <p:tgtEl>
                                          <p:spTgt spid="219139">
                                            <p:txEl>
                                              <p:pRg st="1" end="1"/>
                                            </p:txEl>
                                          </p:spTgt>
                                        </p:tgtEl>
                                        <p:attrNameLst>
                                          <p:attrName>ppt_x</p:attrName>
                                        </p:attrNameLst>
                                      </p:cBhvr>
                                      <p:tavLst>
                                        <p:tav tm="100000">
                                          <p:val>
                                            <p:strVal val="1+#ppt_w/2"/>
                                          </p:val>
                                        </p:tav>
                                        <p:tav>
                                          <p:val>
                                            <p:strVal val="#ppt_x"/>
                                          </p:val>
                                        </p:tav>
                                      </p:tavLst>
                                    </p:anim>
                                    <p:anim calcmode="lin" valueType="num">
                                      <p:cBhvr>
                                        <p:cTn id="14" dur="500" fill="hold"/>
                                        <p:tgtEl>
                                          <p:spTgt spid="219139">
                                            <p:txEl>
                                              <p:pRg st="1" end="1"/>
                                            </p:txEl>
                                          </p:spTgt>
                                        </p:tgtEl>
                                        <p:attrNameLst>
                                          <p:attrName>ppt_y</p:attrName>
                                        </p:attrNameLst>
                                      </p:cBhvr>
                                      <p:tavLst>
                                        <p:tav tm="100000">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p:cTn id="19" dur="500" fill="hold"/>
                                        <p:tgtEl>
                                          <p:spTgt spid="219139">
                                            <p:txEl>
                                              <p:pRg st="2" end="2"/>
                                            </p:txEl>
                                          </p:spTgt>
                                        </p:tgtEl>
                                        <p:attrNameLst>
                                          <p:attrName>ppt_x</p:attrName>
                                        </p:attrNameLst>
                                      </p:cBhvr>
                                      <p:tavLst>
                                        <p:tav tm="100000">
                                          <p:val>
                                            <p:strVal val="1+#ppt_w/2"/>
                                          </p:val>
                                        </p:tav>
                                        <p:tav>
                                          <p:val>
                                            <p:strVal val="#ppt_x"/>
                                          </p:val>
                                        </p:tav>
                                      </p:tavLst>
                                    </p:anim>
                                    <p:anim calcmode="lin" valueType="num">
                                      <p:cBhvr>
                                        <p:cTn id="20" dur="500" fill="hold"/>
                                        <p:tgtEl>
                                          <p:spTgt spid="219139">
                                            <p:txEl>
                                              <p:pRg st="2" end="2"/>
                                            </p:txEl>
                                          </p:spTgt>
                                        </p:tgtEl>
                                        <p:attrNameLst>
                                          <p:attrName>ppt_y</p:attrName>
                                        </p:attrNameLst>
                                      </p:cBhvr>
                                      <p:tavLst>
                                        <p:tav tm="100000">
                                          <p:val>
                                            <p:strVal val="#ppt_y"/>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p:cTn id="25" dur="500" fill="hold"/>
                                        <p:tgtEl>
                                          <p:spTgt spid="219139">
                                            <p:txEl>
                                              <p:pRg st="3" end="3"/>
                                            </p:txEl>
                                          </p:spTgt>
                                        </p:tgtEl>
                                        <p:attrNameLst>
                                          <p:attrName>ppt_x</p:attrName>
                                        </p:attrNameLst>
                                      </p:cBhvr>
                                      <p:tavLst>
                                        <p:tav tm="100000">
                                          <p:val>
                                            <p:strVal val="1+#ppt_w/2"/>
                                          </p:val>
                                        </p:tav>
                                        <p:tav>
                                          <p:val>
                                            <p:strVal val="#ppt_x"/>
                                          </p:val>
                                        </p:tav>
                                      </p:tavLst>
                                    </p:anim>
                                    <p:anim calcmode="lin" valueType="num">
                                      <p:cBhvr>
                                        <p:cTn id="26" dur="500" fill="hold"/>
                                        <p:tgtEl>
                                          <p:spTgt spid="219139">
                                            <p:txEl>
                                              <p:pRg st="3" end="3"/>
                                            </p:txEl>
                                          </p:spTgt>
                                        </p:tgtEl>
                                        <p:attrNameLst>
                                          <p:attrName>ppt_y</p:attrName>
                                        </p:attrNameLst>
                                      </p:cBhvr>
                                      <p:tavLst>
                                        <p:tav tm="100000">
                                          <p:val>
                                            <p:strVal val="#ppt_y"/>
                                          </p:val>
                                        </p:tav>
                                        <p:tav>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39">
                                            <p:txEl>
                                              <p:pRg st="4" end="4"/>
                                            </p:txEl>
                                          </p:spTgt>
                                        </p:tgtEl>
                                        <p:attrNameLst>
                                          <p:attrName>style.visibility</p:attrName>
                                        </p:attrNameLst>
                                      </p:cBhvr>
                                      <p:to>
                                        <p:strVal val="visible"/>
                                      </p:to>
                                    </p:set>
                                    <p:anim calcmode="lin" valueType="num">
                                      <p:cBhvr>
                                        <p:cTn id="31" dur="500" fill="hold"/>
                                        <p:tgtEl>
                                          <p:spTgt spid="219139">
                                            <p:txEl>
                                              <p:pRg st="4" end="4"/>
                                            </p:txEl>
                                          </p:spTgt>
                                        </p:tgtEl>
                                        <p:attrNameLst>
                                          <p:attrName>ppt_x</p:attrName>
                                        </p:attrNameLst>
                                      </p:cBhvr>
                                      <p:tavLst>
                                        <p:tav tm="100000">
                                          <p:val>
                                            <p:strVal val="1+#ppt_w/2"/>
                                          </p:val>
                                        </p:tav>
                                        <p:tav>
                                          <p:val>
                                            <p:strVal val="#ppt_x"/>
                                          </p:val>
                                        </p:tav>
                                      </p:tavLst>
                                    </p:anim>
                                    <p:anim calcmode="lin" valueType="num">
                                      <p:cBhvr>
                                        <p:cTn id="32" dur="500" fill="hold"/>
                                        <p:tgtEl>
                                          <p:spTgt spid="219139">
                                            <p:txEl>
                                              <p:pRg st="4" end="4"/>
                                            </p:txEl>
                                          </p:spTgt>
                                        </p:tgtEl>
                                        <p:attrNameLst>
                                          <p:attrName>ppt_y</p:attrName>
                                        </p:attrNameLst>
                                      </p:cBhvr>
                                      <p:tavLst>
                                        <p:tav tm="100000">
                                          <p:val>
                                            <p:strVal val="#ppt_y"/>
                                          </p:val>
                                        </p:tav>
                                        <p:tav>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9139">
                                            <p:txEl>
                                              <p:pRg st="5" end="5"/>
                                            </p:txEl>
                                          </p:spTgt>
                                        </p:tgtEl>
                                        <p:attrNameLst>
                                          <p:attrName>style.visibility</p:attrName>
                                        </p:attrNameLst>
                                      </p:cBhvr>
                                      <p:to>
                                        <p:strVal val="visible"/>
                                      </p:to>
                                    </p:set>
                                    <p:anim calcmode="lin" valueType="num">
                                      <p:cBhvr>
                                        <p:cTn id="37" dur="500" fill="hold"/>
                                        <p:tgtEl>
                                          <p:spTgt spid="219139">
                                            <p:txEl>
                                              <p:pRg st="5" end="5"/>
                                            </p:txEl>
                                          </p:spTgt>
                                        </p:tgtEl>
                                        <p:attrNameLst>
                                          <p:attrName>ppt_x</p:attrName>
                                        </p:attrNameLst>
                                      </p:cBhvr>
                                      <p:tavLst>
                                        <p:tav tm="100000">
                                          <p:val>
                                            <p:strVal val="1+#ppt_w/2"/>
                                          </p:val>
                                        </p:tav>
                                        <p:tav>
                                          <p:val>
                                            <p:strVal val="#ppt_x"/>
                                          </p:val>
                                        </p:tav>
                                      </p:tavLst>
                                    </p:anim>
                                    <p:anim calcmode="lin" valueType="num">
                                      <p:cBhvr>
                                        <p:cTn id="38" dur="500" fill="hold"/>
                                        <p:tgtEl>
                                          <p:spTgt spid="219139">
                                            <p:txEl>
                                              <p:pRg st="5" end="5"/>
                                            </p:txEl>
                                          </p:spTgt>
                                        </p:tgtEl>
                                        <p:attrNameLst>
                                          <p:attrName>ppt_y</p:attrName>
                                        </p:attrNameLst>
                                      </p:cBhvr>
                                      <p:tavLst>
                                        <p:tav tm="100000">
                                          <p:val>
                                            <p:strVal val="#ppt_y"/>
                                          </p:val>
                                        </p:tav>
                                        <p:tav>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19139">
                                            <p:txEl>
                                              <p:pRg st="6" end="6"/>
                                            </p:txEl>
                                          </p:spTgt>
                                        </p:tgtEl>
                                        <p:attrNameLst>
                                          <p:attrName>style.visibility</p:attrName>
                                        </p:attrNameLst>
                                      </p:cBhvr>
                                      <p:to>
                                        <p:strVal val="visible"/>
                                      </p:to>
                                    </p:set>
                                    <p:anim calcmode="lin" valueType="num">
                                      <p:cBhvr>
                                        <p:cTn id="43" dur="500" fill="hold"/>
                                        <p:tgtEl>
                                          <p:spTgt spid="219139">
                                            <p:txEl>
                                              <p:pRg st="6" end="6"/>
                                            </p:txEl>
                                          </p:spTgt>
                                        </p:tgtEl>
                                        <p:attrNameLst>
                                          <p:attrName>ppt_x</p:attrName>
                                        </p:attrNameLst>
                                      </p:cBhvr>
                                      <p:tavLst>
                                        <p:tav tm="100000">
                                          <p:val>
                                            <p:strVal val="1+#ppt_w/2"/>
                                          </p:val>
                                        </p:tav>
                                        <p:tav>
                                          <p:val>
                                            <p:strVal val="#ppt_x"/>
                                          </p:val>
                                        </p:tav>
                                      </p:tavLst>
                                    </p:anim>
                                    <p:anim calcmode="lin" valueType="num">
                                      <p:cBhvr>
                                        <p:cTn id="44" dur="500" fill="hold"/>
                                        <p:tgtEl>
                                          <p:spTgt spid="219139">
                                            <p:txEl>
                                              <p:pRg st="6" end="6"/>
                                            </p:txEl>
                                          </p:spTgt>
                                        </p:tgtEl>
                                        <p:attrNameLst>
                                          <p:attrName>ppt_y</p:attrName>
                                        </p:attrNameLst>
                                      </p:cBhvr>
                                      <p:tavLst>
                                        <p:tav tm="100000">
                                          <p:val>
                                            <p:strVal val="#ppt_y"/>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19139">
                                            <p:txEl>
                                              <p:pRg st="7" end="7"/>
                                            </p:txEl>
                                          </p:spTgt>
                                        </p:tgtEl>
                                        <p:attrNameLst>
                                          <p:attrName>style.visibility</p:attrName>
                                        </p:attrNameLst>
                                      </p:cBhvr>
                                      <p:to>
                                        <p:strVal val="visible"/>
                                      </p:to>
                                    </p:set>
                                    <p:anim calcmode="lin" valueType="num">
                                      <p:cBhvr>
                                        <p:cTn id="49" dur="500" fill="hold"/>
                                        <p:tgtEl>
                                          <p:spTgt spid="219139">
                                            <p:txEl>
                                              <p:pRg st="7" end="7"/>
                                            </p:txEl>
                                          </p:spTgt>
                                        </p:tgtEl>
                                        <p:attrNameLst>
                                          <p:attrName>ppt_x</p:attrName>
                                        </p:attrNameLst>
                                      </p:cBhvr>
                                      <p:tavLst>
                                        <p:tav tm="100000">
                                          <p:val>
                                            <p:strVal val="1+#ppt_w/2"/>
                                          </p:val>
                                        </p:tav>
                                        <p:tav>
                                          <p:val>
                                            <p:strVal val="#ppt_x"/>
                                          </p:val>
                                        </p:tav>
                                      </p:tavLst>
                                    </p:anim>
                                    <p:anim calcmode="lin" valueType="num">
                                      <p:cBhvr>
                                        <p:cTn id="50" dur="500" fill="hold"/>
                                        <p:tgtEl>
                                          <p:spTgt spid="219139">
                                            <p:txEl>
                                              <p:pRg st="7" end="7"/>
                                            </p:txEl>
                                          </p:spTgt>
                                        </p:tgtEl>
                                        <p:attrNameLst>
                                          <p:attrName>ppt_y</p:attrName>
                                        </p:attrNameLst>
                                      </p:cBhvr>
                                      <p:tavLst>
                                        <p:tav tm="100000">
                                          <p:val>
                                            <p:strVal val="#ppt_y"/>
                                          </p:val>
                                        </p:tav>
                                        <p:tav>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219139">
                                            <p:txEl>
                                              <p:pRg st="8" end="8"/>
                                            </p:txEl>
                                          </p:spTgt>
                                        </p:tgtEl>
                                        <p:attrNameLst>
                                          <p:attrName>style.visibility</p:attrName>
                                        </p:attrNameLst>
                                      </p:cBhvr>
                                      <p:to>
                                        <p:strVal val="visible"/>
                                      </p:to>
                                    </p:set>
                                    <p:anim calcmode="lin" valueType="num">
                                      <p:cBhvr>
                                        <p:cTn id="55" dur="500" fill="hold"/>
                                        <p:tgtEl>
                                          <p:spTgt spid="219139">
                                            <p:txEl>
                                              <p:pRg st="8" end="8"/>
                                            </p:txEl>
                                          </p:spTgt>
                                        </p:tgtEl>
                                        <p:attrNameLst>
                                          <p:attrName>ppt_x</p:attrName>
                                        </p:attrNameLst>
                                      </p:cBhvr>
                                      <p:tavLst>
                                        <p:tav tm="100000">
                                          <p:val>
                                            <p:strVal val="1+#ppt_w/2"/>
                                          </p:val>
                                        </p:tav>
                                        <p:tav>
                                          <p:val>
                                            <p:strVal val="#ppt_x"/>
                                          </p:val>
                                        </p:tav>
                                      </p:tavLst>
                                    </p:anim>
                                    <p:anim calcmode="lin" valueType="num">
                                      <p:cBhvr>
                                        <p:cTn id="56" dur="500" fill="hold"/>
                                        <p:tgtEl>
                                          <p:spTgt spid="219139">
                                            <p:txEl>
                                              <p:pRg st="8" end="8"/>
                                            </p:txEl>
                                          </p:spTgt>
                                        </p:tgtEl>
                                        <p:attrNameLst>
                                          <p:attrName>ppt_y</p:attrName>
                                        </p:attrNameLst>
                                      </p:cBhvr>
                                      <p:tavLst>
                                        <p:tav tm="100000">
                                          <p:val>
                                            <p:strVal val="#ppt_y"/>
                                          </p:val>
                                        </p:tav>
                                        <p:tav>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219139">
                                            <p:txEl>
                                              <p:pRg st="9" end="9"/>
                                            </p:txEl>
                                          </p:spTgt>
                                        </p:tgtEl>
                                        <p:attrNameLst>
                                          <p:attrName>style.visibility</p:attrName>
                                        </p:attrNameLst>
                                      </p:cBhvr>
                                      <p:to>
                                        <p:strVal val="visible"/>
                                      </p:to>
                                    </p:set>
                                    <p:anim calcmode="lin" valueType="num">
                                      <p:cBhvr>
                                        <p:cTn id="61" dur="500" fill="hold"/>
                                        <p:tgtEl>
                                          <p:spTgt spid="219139">
                                            <p:txEl>
                                              <p:pRg st="9" end="9"/>
                                            </p:txEl>
                                          </p:spTgt>
                                        </p:tgtEl>
                                        <p:attrNameLst>
                                          <p:attrName>ppt_x</p:attrName>
                                        </p:attrNameLst>
                                      </p:cBhvr>
                                      <p:tavLst>
                                        <p:tav tm="100000">
                                          <p:val>
                                            <p:strVal val="1+#ppt_w/2"/>
                                          </p:val>
                                        </p:tav>
                                        <p:tav>
                                          <p:val>
                                            <p:strVal val="#ppt_x"/>
                                          </p:val>
                                        </p:tav>
                                      </p:tavLst>
                                    </p:anim>
                                    <p:anim calcmode="lin" valueType="num">
                                      <p:cBhvr>
                                        <p:cTn id="62" dur="500" fill="hold"/>
                                        <p:tgtEl>
                                          <p:spTgt spid="219139">
                                            <p:txEl>
                                              <p:pRg st="9" end="9"/>
                                            </p:txEl>
                                          </p:spTgt>
                                        </p:tgtEl>
                                        <p:attrNameLst>
                                          <p:attrName>ppt_y</p:attrName>
                                        </p:attrNameLst>
                                      </p:cBhvr>
                                      <p:tavLst>
                                        <p:tav tm="100000">
                                          <p:val>
                                            <p:strVal val="#ppt_y"/>
                                          </p:val>
                                        </p:tav>
                                        <p:tav>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nodeType="clickEffect">
                                  <p:stCondLst>
                                    <p:cond delay="0"/>
                                  </p:stCondLst>
                                  <p:childTnLst>
                                    <p:set>
                                      <p:cBhvr>
                                        <p:cTn id="66" dur="1" fill="hold">
                                          <p:stCondLst>
                                            <p:cond delay="0"/>
                                          </p:stCondLst>
                                        </p:cTn>
                                        <p:tgtEl>
                                          <p:spTgt spid="219139">
                                            <p:txEl>
                                              <p:pRg st="10" end="10"/>
                                            </p:txEl>
                                          </p:spTgt>
                                        </p:tgtEl>
                                        <p:attrNameLst>
                                          <p:attrName>style.visibility</p:attrName>
                                        </p:attrNameLst>
                                      </p:cBhvr>
                                      <p:to>
                                        <p:strVal val="visible"/>
                                      </p:to>
                                    </p:set>
                                    <p:anim calcmode="lin" valueType="num">
                                      <p:cBhvr>
                                        <p:cTn id="67" dur="500" fill="hold"/>
                                        <p:tgtEl>
                                          <p:spTgt spid="219139">
                                            <p:txEl>
                                              <p:pRg st="10" end="10"/>
                                            </p:txEl>
                                          </p:spTgt>
                                        </p:tgtEl>
                                        <p:attrNameLst>
                                          <p:attrName>ppt_x</p:attrName>
                                        </p:attrNameLst>
                                      </p:cBhvr>
                                      <p:tavLst>
                                        <p:tav tm="100000">
                                          <p:val>
                                            <p:strVal val="1+#ppt_w/2"/>
                                          </p:val>
                                        </p:tav>
                                        <p:tav>
                                          <p:val>
                                            <p:strVal val="#ppt_x"/>
                                          </p:val>
                                        </p:tav>
                                      </p:tavLst>
                                    </p:anim>
                                    <p:anim calcmode="lin" valueType="num">
                                      <p:cBhvr>
                                        <p:cTn id="68" dur="500" fill="hold"/>
                                        <p:tgtEl>
                                          <p:spTgt spid="219139">
                                            <p:txEl>
                                              <p:pRg st="10" end="10"/>
                                            </p:txEl>
                                          </p:spTgt>
                                        </p:tgtEl>
                                        <p:attrNameLst>
                                          <p:attrName>ppt_y</p:attrName>
                                        </p:attrNameLst>
                                      </p:cBhvr>
                                      <p:tavLst>
                                        <p:tav tm="100000">
                                          <p:val>
                                            <p:strVal val="#ppt_y"/>
                                          </p:val>
                                        </p:tav>
                                        <p:tav>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nodeType="clickEffect">
                                  <p:stCondLst>
                                    <p:cond delay="0"/>
                                  </p:stCondLst>
                                  <p:childTnLst>
                                    <p:set>
                                      <p:cBhvr>
                                        <p:cTn id="72" dur="1" fill="hold">
                                          <p:stCondLst>
                                            <p:cond delay="0"/>
                                          </p:stCondLst>
                                        </p:cTn>
                                        <p:tgtEl>
                                          <p:spTgt spid="219139">
                                            <p:txEl>
                                              <p:pRg st="11" end="11"/>
                                            </p:txEl>
                                          </p:spTgt>
                                        </p:tgtEl>
                                        <p:attrNameLst>
                                          <p:attrName>style.visibility</p:attrName>
                                        </p:attrNameLst>
                                      </p:cBhvr>
                                      <p:to>
                                        <p:strVal val="visible"/>
                                      </p:to>
                                    </p:set>
                                    <p:anim calcmode="lin" valueType="num">
                                      <p:cBhvr>
                                        <p:cTn id="73" dur="500" fill="hold"/>
                                        <p:tgtEl>
                                          <p:spTgt spid="219139">
                                            <p:txEl>
                                              <p:pRg st="11" end="11"/>
                                            </p:txEl>
                                          </p:spTgt>
                                        </p:tgtEl>
                                        <p:attrNameLst>
                                          <p:attrName>ppt_x</p:attrName>
                                        </p:attrNameLst>
                                      </p:cBhvr>
                                      <p:tavLst>
                                        <p:tav tm="100000">
                                          <p:val>
                                            <p:strVal val="1+#ppt_w/2"/>
                                          </p:val>
                                        </p:tav>
                                        <p:tav>
                                          <p:val>
                                            <p:strVal val="#ppt_x"/>
                                          </p:val>
                                        </p:tav>
                                      </p:tavLst>
                                    </p:anim>
                                    <p:anim calcmode="lin" valueType="num">
                                      <p:cBhvr>
                                        <p:cTn id="74" dur="500" fill="hold"/>
                                        <p:tgtEl>
                                          <p:spTgt spid="219139">
                                            <p:txEl>
                                              <p:pRg st="11" end="11"/>
                                            </p:txEl>
                                          </p:spTgt>
                                        </p:tgtEl>
                                        <p:attrNameLst>
                                          <p:attrName>ppt_y</p:attrName>
                                        </p:attrNameLst>
                                      </p:cBhvr>
                                      <p:tavLst>
                                        <p:tav tm="100000">
                                          <p:val>
                                            <p:strVal val="#ppt_y"/>
                                          </p:val>
                                        </p:tav>
                                        <p:tav>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nodeType="clickEffect">
                                  <p:stCondLst>
                                    <p:cond delay="0"/>
                                  </p:stCondLst>
                                  <p:childTnLst>
                                    <p:set>
                                      <p:cBhvr>
                                        <p:cTn id="78" dur="1" fill="hold">
                                          <p:stCondLst>
                                            <p:cond delay="0"/>
                                          </p:stCondLst>
                                        </p:cTn>
                                        <p:tgtEl>
                                          <p:spTgt spid="219139">
                                            <p:txEl>
                                              <p:pRg st="12" end="12"/>
                                            </p:txEl>
                                          </p:spTgt>
                                        </p:tgtEl>
                                        <p:attrNameLst>
                                          <p:attrName>style.visibility</p:attrName>
                                        </p:attrNameLst>
                                      </p:cBhvr>
                                      <p:to>
                                        <p:strVal val="visible"/>
                                      </p:to>
                                    </p:set>
                                    <p:anim calcmode="lin" valueType="num">
                                      <p:cBhvr>
                                        <p:cTn id="79" dur="500" fill="hold"/>
                                        <p:tgtEl>
                                          <p:spTgt spid="219139">
                                            <p:txEl>
                                              <p:pRg st="12" end="12"/>
                                            </p:txEl>
                                          </p:spTgt>
                                        </p:tgtEl>
                                        <p:attrNameLst>
                                          <p:attrName>ppt_x</p:attrName>
                                        </p:attrNameLst>
                                      </p:cBhvr>
                                      <p:tavLst>
                                        <p:tav tm="100000">
                                          <p:val>
                                            <p:strVal val="1+#ppt_w/2"/>
                                          </p:val>
                                        </p:tav>
                                        <p:tav>
                                          <p:val>
                                            <p:strVal val="#ppt_x"/>
                                          </p:val>
                                        </p:tav>
                                      </p:tavLst>
                                    </p:anim>
                                    <p:anim calcmode="lin" valueType="num">
                                      <p:cBhvr>
                                        <p:cTn id="80" dur="500" fill="hold"/>
                                        <p:tgtEl>
                                          <p:spTgt spid="219139">
                                            <p:txEl>
                                              <p:pRg st="12" end="12"/>
                                            </p:txEl>
                                          </p:spTgt>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algn="ctr"/>
            <a:r>
              <a:rPr lang="en-US" altLang="en-US">
                <a:solidFill>
                  <a:srgbClr val="0000FF"/>
                </a:solidFill>
                <a:latin typeface="Comic Sans MS" charset="0"/>
                <a:ea typeface="Comic Sans MS" charset="0"/>
                <a:cs typeface="Comic Sans MS" charset="0"/>
              </a:rPr>
              <a:t>Product backlog</a:t>
            </a:r>
            <a:endParaRPr lang="en-US" altLang="en-US"/>
          </a:p>
        </p:txBody>
      </p:sp>
      <p:sp>
        <p:nvSpPr>
          <p:cNvPr id="57346" name="Content Placeholder 2"/>
          <p:cNvSpPr>
            <a:spLocks noGrp="1"/>
          </p:cNvSpPr>
          <p:nvPr>
            <p:ph idx="1"/>
          </p:nvPr>
        </p:nvSpPr>
        <p:spPr/>
        <p:txBody>
          <a:bodyPr>
            <a:normAutofit lnSpcReduction="10000"/>
          </a:bodyPr>
          <a:lstStyle/>
          <a:p>
            <a:r>
              <a:rPr lang="en-US" altLang="en-US">
                <a:latin typeface="Calibri Light" charset="0"/>
                <a:ea typeface="Calibri Light" charset="0"/>
                <a:cs typeface="Calibri Light" charset="0"/>
              </a:rPr>
              <a:t>The requirements</a:t>
            </a:r>
          </a:p>
          <a:p>
            <a:r>
              <a:rPr lang="en-US" altLang="en-US">
                <a:latin typeface="Calibri Light" charset="0"/>
                <a:ea typeface="Calibri Light" charset="0"/>
                <a:cs typeface="Calibri Light" charset="0"/>
              </a:rPr>
              <a:t>List of all desired needs  of  the project</a:t>
            </a:r>
          </a:p>
          <a:p>
            <a:r>
              <a:rPr lang="en-US" altLang="en-US">
                <a:latin typeface="Calibri Light" charset="0"/>
                <a:ea typeface="Calibri Light" charset="0"/>
                <a:cs typeface="Calibri Light" charset="0"/>
              </a:rPr>
              <a:t>Each item has a priority/value to the customers</a:t>
            </a:r>
          </a:p>
          <a:p>
            <a:r>
              <a:rPr lang="en-US" altLang="en-US">
                <a:latin typeface="Calibri Light" charset="0"/>
                <a:ea typeface="Calibri Light" charset="0"/>
                <a:cs typeface="Calibri Light" charset="0"/>
              </a:rPr>
              <a:t>Reprioritize  at the start of each sprint</a:t>
            </a:r>
          </a:p>
          <a:p>
            <a:r>
              <a:rPr lang="en-US" altLang="en-US">
                <a:latin typeface="Calibri Light" charset="0"/>
                <a:ea typeface="Calibri Light" charset="0"/>
                <a:cs typeface="Calibri Light" charset="0"/>
              </a:rPr>
              <a:t>Example:</a:t>
            </a:r>
          </a:p>
          <a:p>
            <a:r>
              <a:rPr lang="en-US" altLang="en-US" sz="2400">
                <a:latin typeface="Calibri Light" charset="0"/>
                <a:ea typeface="Calibri Light" charset="0"/>
                <a:cs typeface="Calibri Light" charset="0"/>
              </a:rPr>
              <a:t> </a:t>
            </a:r>
            <a:r>
              <a:rPr lang="en-US" altLang="en-US" sz="2400">
                <a:solidFill>
                  <a:srgbClr val="C00000"/>
                </a:solidFill>
                <a:latin typeface="Calibri Light" charset="0"/>
                <a:ea typeface="Calibri Light" charset="0"/>
                <a:cs typeface="Calibri Light" charset="0"/>
              </a:rPr>
              <a:t>Backlog item				Estimation</a:t>
            </a:r>
          </a:p>
          <a:p>
            <a:r>
              <a:rPr lang="en-US" altLang="en-US" sz="2400">
                <a:solidFill>
                  <a:srgbClr val="C00000"/>
                </a:solidFill>
                <a:latin typeface="Calibri Light" charset="0"/>
                <a:ea typeface="Calibri Light" charset="0"/>
                <a:cs typeface="Calibri Light" charset="0"/>
              </a:rPr>
              <a:t>All guests can make reservation            3</a:t>
            </a:r>
          </a:p>
          <a:p>
            <a:r>
              <a:rPr lang="en-US" altLang="en-US" sz="2400">
                <a:solidFill>
                  <a:srgbClr val="C00000"/>
                </a:solidFill>
                <a:latin typeface="Calibri Light" charset="0"/>
                <a:ea typeface="Calibri Light" charset="0"/>
                <a:cs typeface="Calibri Light" charset="0"/>
              </a:rPr>
              <a:t>All guests can cancel reservation            3</a:t>
            </a:r>
          </a:p>
          <a:p>
            <a:r>
              <a:rPr lang="en-US" altLang="en-US" sz="2400">
                <a:solidFill>
                  <a:srgbClr val="C00000"/>
                </a:solidFill>
                <a:latin typeface="Calibri Light" charset="0"/>
                <a:ea typeface="Calibri Light" charset="0"/>
                <a:cs typeface="Calibri Light" charset="0"/>
              </a:rPr>
              <a:t>Online help……….</a:t>
            </a:r>
          </a:p>
          <a:p>
            <a:r>
              <a:rPr lang="en-US" altLang="en-US" sz="2400">
                <a:solidFill>
                  <a:srgbClr val="C00000"/>
                </a:solidFill>
                <a:latin typeface="Calibri Light" charset="0"/>
                <a:ea typeface="Calibri Light" charset="0"/>
                <a:cs typeface="Calibri Light" charset="0"/>
              </a:rPr>
              <a:t>…</a:t>
            </a:r>
          </a:p>
          <a:p>
            <a:r>
              <a:rPr lang="en-US" altLang="en-US" sz="2400">
                <a:solidFill>
                  <a:srgbClr val="C00000"/>
                </a:solidFill>
                <a:latin typeface="Calibri Light" charset="0"/>
                <a:ea typeface="Calibri Light" charset="0"/>
                <a:cs typeface="Calibri Light" charset="0"/>
              </a:rPr>
              <a:t>Exception handling                                     10</a:t>
            </a:r>
          </a:p>
          <a:p>
            <a:endParaRPr lang="en-US" altLang="en-US">
              <a:solidFill>
                <a:srgbClr val="C00000"/>
              </a:solidFill>
              <a:latin typeface="Calibri Light" charset="0"/>
              <a:ea typeface="Calibri Light" charset="0"/>
              <a:cs typeface="Calibri Light" charset="0"/>
            </a:endParaRPr>
          </a:p>
          <a:p>
            <a:endParaRPr lang="en-US" altLang="en-US">
              <a:solidFill>
                <a:srgbClr val="C00000"/>
              </a:solidFill>
              <a:latin typeface="Calibri Light" charset="0"/>
              <a:ea typeface="Calibri Light" charset="0"/>
              <a:cs typeface="Calibri Light" charset="0"/>
            </a:endParaRPr>
          </a:p>
        </p:txBody>
      </p:sp>
    </p:spTree>
    <p:extLst>
      <p:ext uri="{BB962C8B-B14F-4D97-AF65-F5344CB8AC3E}">
        <p14:creationId xmlns:p14="http://schemas.microsoft.com/office/powerpoint/2010/main" val="419662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algn="ctr"/>
            <a:r>
              <a:rPr lang="en-US" altLang="en-US">
                <a:solidFill>
                  <a:srgbClr val="0000FF"/>
                </a:solidFill>
                <a:latin typeface="Comic Sans MS" charset="0"/>
                <a:ea typeface="Comic Sans MS" charset="0"/>
                <a:cs typeface="Comic Sans MS" charset="0"/>
              </a:rPr>
              <a:t>Sprint backlog</a:t>
            </a:r>
            <a:endParaRPr lang="en-US" altLang="en-US"/>
          </a:p>
        </p:txBody>
      </p:sp>
      <p:sp>
        <p:nvSpPr>
          <p:cNvPr id="58370" name="Content Placeholder 2"/>
          <p:cNvSpPr>
            <a:spLocks noGrp="1"/>
          </p:cNvSpPr>
          <p:nvPr>
            <p:ph idx="1"/>
          </p:nvPr>
        </p:nvSpPr>
        <p:spPr/>
        <p:txBody>
          <a:bodyPr/>
          <a:lstStyle/>
          <a:p>
            <a:r>
              <a:rPr lang="en-US" altLang="en-US" dirty="0">
                <a:latin typeface="Calibri Light" charset="0"/>
                <a:ea typeface="Calibri Light" charset="0"/>
                <a:cs typeface="Calibri Light" charset="0"/>
              </a:rPr>
              <a:t>Tasks   			   M T W TH F</a:t>
            </a:r>
          </a:p>
          <a:p>
            <a:r>
              <a:rPr lang="en-US" altLang="en-US" dirty="0">
                <a:latin typeface="Calibri Light" charset="0"/>
                <a:ea typeface="Calibri Light" charset="0"/>
                <a:cs typeface="Calibri Light" charset="0"/>
              </a:rPr>
              <a:t>Code user interface             4 5 7 8 9</a:t>
            </a:r>
          </a:p>
          <a:p>
            <a:r>
              <a:rPr lang="en-US" altLang="en-US" dirty="0">
                <a:latin typeface="Calibri Light" charset="0"/>
                <a:ea typeface="Calibri Light" charset="0"/>
                <a:cs typeface="Calibri Light" charset="0"/>
              </a:rPr>
              <a:t>Test the middle Tier           16   . . . . . . . </a:t>
            </a:r>
          </a:p>
          <a:p>
            <a:r>
              <a:rPr lang="en-US" altLang="en-US" dirty="0">
                <a:latin typeface="Calibri Light" charset="0"/>
                <a:ea typeface="Calibri Light" charset="0"/>
                <a:cs typeface="Calibri Light" charset="0"/>
              </a:rPr>
              <a:t>Write online help          </a:t>
            </a:r>
          </a:p>
          <a:p>
            <a:r>
              <a:rPr lang="en-US" altLang="en-US" dirty="0">
                <a:latin typeface="Calibri Light" charset="0"/>
                <a:ea typeface="Calibri Light" charset="0"/>
                <a:cs typeface="Calibri Light" charset="0"/>
              </a:rPr>
              <a:t>Write  Zombie Class</a:t>
            </a:r>
          </a:p>
          <a:p>
            <a:r>
              <a:rPr lang="en-US" altLang="en-US" dirty="0">
                <a:latin typeface="Calibri Light" charset="0"/>
                <a:ea typeface="Calibri Light" charset="0"/>
                <a:cs typeface="Calibri Light" charset="0"/>
              </a:rPr>
              <a:t>Write error logging Class     ..  .. . . . . . .</a:t>
            </a:r>
          </a:p>
        </p:txBody>
      </p:sp>
    </p:spTree>
    <p:extLst>
      <p:ext uri="{BB962C8B-B14F-4D97-AF65-F5344CB8AC3E}">
        <p14:creationId xmlns:p14="http://schemas.microsoft.com/office/powerpoint/2010/main" val="931307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algn="ctr"/>
            <a:r>
              <a:rPr lang="en-US" altLang="en-US">
                <a:solidFill>
                  <a:srgbClr val="0000FF"/>
                </a:solidFill>
                <a:latin typeface="Comic Sans MS" charset="0"/>
                <a:ea typeface="Comic Sans MS" charset="0"/>
                <a:cs typeface="Comic Sans MS" charset="0"/>
              </a:rPr>
              <a:t>Burndown Chart</a:t>
            </a:r>
          </a:p>
        </p:txBody>
      </p:sp>
      <p:sp>
        <p:nvSpPr>
          <p:cNvPr id="4" name="Footer Placeholder 3"/>
          <p:cNvSpPr>
            <a:spLocks noGrp="1"/>
          </p:cNvSpPr>
          <p:nvPr>
            <p:ph type="ftr" sz="quarter" idx="4294967295"/>
          </p:nvPr>
        </p:nvSpPr>
        <p:spPr>
          <a:xfrm>
            <a:off x="3352800" y="6477000"/>
            <a:ext cx="5562600" cy="307975"/>
          </a:xfrm>
          <a:prstGeom prst="rect">
            <a:avLst/>
          </a:prstGeom>
        </p:spPr>
        <p:txBody>
          <a:bodyPr/>
          <a:lstStyle/>
          <a:p>
            <a:pPr>
              <a:defRPr/>
            </a:pPr>
            <a:r>
              <a:rPr lang="en-US" dirty="0"/>
              <a:t>Scrum</a:t>
            </a:r>
          </a:p>
        </p:txBody>
      </p:sp>
      <p:sp>
        <p:nvSpPr>
          <p:cNvPr id="59395" name="TextBox 5"/>
          <p:cNvSpPr txBox="1">
            <a:spLocks noChangeArrowheads="1"/>
          </p:cNvSpPr>
          <p:nvPr/>
        </p:nvSpPr>
        <p:spPr bwMode="auto">
          <a:xfrm>
            <a:off x="914400" y="6172200"/>
            <a:ext cx="5865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charset="0"/>
                <a:ea typeface="Arial" charset="0"/>
                <a:cs typeface="Arial" charset="0"/>
              </a:defRPr>
            </a:lvl1pPr>
            <a:lvl2pPr marL="742950" indent="-285750">
              <a:spcBef>
                <a:spcPct val="20000"/>
              </a:spcBef>
              <a:buChar char="–"/>
              <a:defRPr sz="24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US" altLang="en-US" sz="1400"/>
              <a:t>Image from: http://en.wikipedia.org/wiki/File:SampleBurndownChart.png</a:t>
            </a:r>
          </a:p>
        </p:txBody>
      </p:sp>
      <p:pic>
        <p:nvPicPr>
          <p:cNvPr id="59396" name="Content Placeholder 7" descr="800px-SampleBurndownChart.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817688"/>
            <a:ext cx="6818313" cy="3724275"/>
          </a:xfrm>
        </p:spPr>
      </p:pic>
      <p:sp>
        <p:nvSpPr>
          <p:cNvPr id="59397" name="Rectangle 2"/>
          <p:cNvSpPr>
            <a:spLocks noChangeArrowheads="1"/>
          </p:cNvSpPr>
          <p:nvPr/>
        </p:nvSpPr>
        <p:spPr bwMode="auto">
          <a:xfrm>
            <a:off x="228600" y="12192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charset="0"/>
                <a:ea typeface="Arial" charset="0"/>
                <a:cs typeface="Arial" charset="0"/>
              </a:defRPr>
            </a:lvl1pPr>
            <a:lvl2pPr marL="742950" indent="-285750">
              <a:spcBef>
                <a:spcPct val="20000"/>
              </a:spcBef>
              <a:buChar char="–"/>
              <a:defRPr sz="24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r>
              <a:rPr lang="en-IN" altLang="en-US" sz="1800">
                <a:solidFill>
                  <a:srgbClr val="0000FF"/>
                </a:solidFill>
                <a:latin typeface="Comic Sans MS" charset="0"/>
                <a:ea typeface="Comic Sans MS" charset="0"/>
                <a:cs typeface="Comic Sans MS" charset="0"/>
              </a:rPr>
              <a:t>chart that shows the cumulative work remaining in a sprint on a day-by-day basis </a:t>
            </a:r>
            <a:endParaRPr lang="en-US" altLang="en-US" sz="1800">
              <a:solidFill>
                <a:srgbClr val="0000FF"/>
              </a:solidFill>
              <a:latin typeface="Comic Sans MS" charset="0"/>
              <a:ea typeface="Comic Sans MS" charset="0"/>
              <a:cs typeface="Comic Sans MS" charset="0"/>
            </a:endParaRPr>
          </a:p>
        </p:txBody>
      </p:sp>
    </p:spTree>
    <p:extLst>
      <p:ext uri="{BB962C8B-B14F-4D97-AF65-F5344CB8AC3E}">
        <p14:creationId xmlns:p14="http://schemas.microsoft.com/office/powerpoint/2010/main" val="1618249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algn="ctr"/>
            <a:r>
              <a:rPr lang="en-US" altLang="en-US">
                <a:solidFill>
                  <a:srgbClr val="0000FF"/>
                </a:solidFill>
                <a:latin typeface="Comic Sans MS" charset="0"/>
                <a:ea typeface="Comic Sans MS" charset="0"/>
                <a:cs typeface="Comic Sans MS" charset="0"/>
              </a:rPr>
              <a:t>Managing  the sprint backlog</a:t>
            </a:r>
          </a:p>
        </p:txBody>
      </p:sp>
      <p:sp>
        <p:nvSpPr>
          <p:cNvPr id="60418" name="Content Placeholder 2"/>
          <p:cNvSpPr>
            <a:spLocks noGrp="1"/>
          </p:cNvSpPr>
          <p:nvPr>
            <p:ph idx="1"/>
          </p:nvPr>
        </p:nvSpPr>
        <p:spPr>
          <a:xfrm>
            <a:off x="200025" y="990600"/>
            <a:ext cx="8686800" cy="5334000"/>
          </a:xfrm>
        </p:spPr>
        <p:txBody>
          <a:bodyPr/>
          <a:lstStyle/>
          <a:p>
            <a:r>
              <a:rPr lang="en-US" altLang="en-US">
                <a:latin typeface="Calibri Light" charset="0"/>
                <a:ea typeface="Calibri Light" charset="0"/>
                <a:cs typeface="Calibri Light" charset="0"/>
              </a:rPr>
              <a:t>Team members sign up  for work of they prefer/choose</a:t>
            </a:r>
          </a:p>
          <a:p>
            <a:r>
              <a:rPr lang="en-US" altLang="en-US">
                <a:latin typeface="Calibri Light" charset="0"/>
                <a:ea typeface="Calibri Light" charset="0"/>
                <a:cs typeface="Calibri Light" charset="0"/>
              </a:rPr>
              <a:t>Work is never assigned</a:t>
            </a:r>
          </a:p>
          <a:p>
            <a:r>
              <a:rPr lang="en-US" altLang="en-US">
                <a:latin typeface="Calibri Light" charset="0"/>
                <a:ea typeface="Calibri Light" charset="0"/>
                <a:cs typeface="Calibri Light" charset="0"/>
              </a:rPr>
              <a:t>Estimated work remaining is updated daily</a:t>
            </a:r>
          </a:p>
          <a:p>
            <a:r>
              <a:rPr lang="en-US" altLang="en-US">
                <a:latin typeface="Calibri Light" charset="0"/>
                <a:ea typeface="Calibri Light" charset="0"/>
                <a:cs typeface="Calibri Light" charset="0"/>
              </a:rPr>
              <a:t>If  work is not clear, define/refine/update /break it down aby any team</a:t>
            </a:r>
          </a:p>
          <a:p>
            <a:endParaRPr lang="en-US" altLang="en-US">
              <a:latin typeface="Calibri" charset="0"/>
              <a:ea typeface="Calibri" charset="0"/>
              <a:cs typeface="Calibri" charset="0"/>
            </a:endParaRPr>
          </a:p>
        </p:txBody>
      </p:sp>
    </p:spTree>
    <p:extLst>
      <p:ext uri="{BB962C8B-B14F-4D97-AF65-F5344CB8AC3E}">
        <p14:creationId xmlns:p14="http://schemas.microsoft.com/office/powerpoint/2010/main" val="3105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AA8F-DB28-F445-ACCD-53F52763FCD9}"/>
              </a:ext>
            </a:extLst>
          </p:cNvPr>
          <p:cNvSpPr>
            <a:spLocks noGrp="1"/>
          </p:cNvSpPr>
          <p:nvPr>
            <p:ph type="title"/>
          </p:nvPr>
        </p:nvSpPr>
        <p:spPr/>
        <p:txBody>
          <a:bodyPr/>
          <a:lstStyle/>
          <a:p>
            <a:r>
              <a:rPr lang="en-US" sz="2800" dirty="0">
                <a:solidFill>
                  <a:srgbClr val="C00000"/>
                </a:solidFill>
              </a:rPr>
              <a:t>Project Management Process Groups</a:t>
            </a:r>
            <a:endParaRPr lang="en-US" dirty="0"/>
          </a:p>
        </p:txBody>
      </p:sp>
      <p:sp>
        <p:nvSpPr>
          <p:cNvPr id="3" name="Content Placeholder 2">
            <a:extLst>
              <a:ext uri="{FF2B5EF4-FFF2-40B4-BE49-F238E27FC236}">
                <a16:creationId xmlns:a16="http://schemas.microsoft.com/office/drawing/2014/main" id="{54D72CFC-69DA-CF45-B978-6E33485BA319}"/>
              </a:ext>
            </a:extLst>
          </p:cNvPr>
          <p:cNvSpPr>
            <a:spLocks noGrp="1"/>
          </p:cNvSpPr>
          <p:nvPr>
            <p:ph idx="1"/>
          </p:nvPr>
        </p:nvSpPr>
        <p:spPr>
          <a:xfrm>
            <a:off x="533400" y="990600"/>
            <a:ext cx="7981950" cy="5186363"/>
          </a:xfrm>
        </p:spPr>
        <p:txBody>
          <a:bodyPr>
            <a:normAutofit/>
          </a:bodyPr>
          <a:lstStyle/>
          <a:p>
            <a:r>
              <a:rPr lang="en-US" altLang="en-US" sz="3600" dirty="0">
                <a:latin typeface="Calibri Light" panose="020F0302020204030204" pitchFamily="34" charset="0"/>
                <a:cs typeface="Calibri Light" panose="020F0302020204030204" pitchFamily="34" charset="0"/>
              </a:rPr>
              <a:t>The foundation for project management theory is called </a:t>
            </a:r>
            <a:r>
              <a:rPr lang="en-US" altLang="en-US" sz="3600" dirty="0">
                <a:solidFill>
                  <a:srgbClr val="C00000"/>
                </a:solidFill>
                <a:latin typeface="Calibri Light" panose="020F0302020204030204" pitchFamily="34" charset="0"/>
                <a:cs typeface="Calibri Light" panose="020F0302020204030204" pitchFamily="34" charset="0"/>
              </a:rPr>
              <a:t>process groups.  </a:t>
            </a:r>
          </a:p>
          <a:p>
            <a:endParaRPr lang="en-US" altLang="en-US" sz="3600" dirty="0">
              <a:latin typeface="Calibri Light" panose="020F0302020204030204" pitchFamily="34" charset="0"/>
              <a:cs typeface="Calibri Light" panose="020F0302020204030204" pitchFamily="34" charset="0"/>
            </a:endParaRPr>
          </a:p>
          <a:p>
            <a:r>
              <a:rPr lang="en-US" altLang="en-US" sz="3600" dirty="0">
                <a:latin typeface="Calibri Light" panose="020F0302020204030204" pitchFamily="34" charset="0"/>
                <a:cs typeface="Calibri Light" panose="020F0302020204030204" pitchFamily="34" charset="0"/>
              </a:rPr>
              <a:t>But although it sounds complicated, process groups are simply phases that each project </a:t>
            </a:r>
            <a:r>
              <a:rPr lang="en-US" altLang="en-US" sz="3600">
                <a:latin typeface="Calibri Light" panose="020F0302020204030204" pitchFamily="34" charset="0"/>
                <a:cs typeface="Calibri Light" panose="020F0302020204030204" pitchFamily="34" charset="0"/>
              </a:rPr>
              <a:t>goes through</a:t>
            </a:r>
          </a:p>
          <a:p>
            <a:endParaRPr lang="en-US" altLang="en-US" sz="3600" dirty="0">
              <a:latin typeface="Calibri Light" panose="020F0302020204030204" pitchFamily="34" charset="0"/>
              <a:cs typeface="Calibri Light" panose="020F0302020204030204" pitchFamily="34" charset="0"/>
            </a:endParaRPr>
          </a:p>
          <a:p>
            <a:r>
              <a:rPr lang="en-US" sz="3600" dirty="0">
                <a:latin typeface="Calibri Light" panose="020F0302020204030204" pitchFamily="34" charset="0"/>
                <a:cs typeface="Calibri Light" panose="020F0302020204030204" pitchFamily="34" charset="0"/>
              </a:rPr>
              <a:t> Project Manager is involved from the beginning till the end.</a:t>
            </a:r>
            <a:endParaRPr lang="en-US" sz="3600" dirty="0"/>
          </a:p>
        </p:txBody>
      </p:sp>
      <p:sp>
        <p:nvSpPr>
          <p:cNvPr id="4" name="Footer Placeholder 3">
            <a:extLst>
              <a:ext uri="{FF2B5EF4-FFF2-40B4-BE49-F238E27FC236}">
                <a16:creationId xmlns:a16="http://schemas.microsoft.com/office/drawing/2014/main" id="{5A6CC9EA-B19B-AC43-9BDD-B647A4BB07B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571153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134350" cy="5033963"/>
          </a:xfrm>
        </p:spPr>
        <p:txBody>
          <a:bodyPr>
            <a:normAutofit/>
          </a:bodyPr>
          <a:lstStyle/>
          <a:p>
            <a:r>
              <a:rPr lang="en-US" sz="2400" b="1" dirty="0">
                <a:solidFill>
                  <a:srgbClr val="C00000"/>
                </a:solidFill>
              </a:rPr>
              <a:t>Product owner</a:t>
            </a:r>
            <a:r>
              <a:rPr lang="en-US" sz="2400" dirty="0">
                <a:solidFill>
                  <a:srgbClr val="C00000"/>
                </a:solidFill>
              </a:rPr>
              <a:t>: </a:t>
            </a:r>
            <a:r>
              <a:rPr lang="en-US" sz="2400" dirty="0">
                <a:solidFill>
                  <a:srgbClr val="002060"/>
                </a:solidFill>
              </a:rPr>
              <a:t>The person responsible for the business value of the project and for deciding what work to do and in what order, as documented in the product backlog.</a:t>
            </a:r>
          </a:p>
          <a:p>
            <a:r>
              <a:rPr lang="en-US" sz="2400" b="1" dirty="0" err="1">
                <a:solidFill>
                  <a:srgbClr val="C00000"/>
                </a:solidFill>
              </a:rPr>
              <a:t>ScrumMaste</a:t>
            </a:r>
            <a:r>
              <a:rPr lang="en-US" sz="2400" dirty="0" err="1">
                <a:solidFill>
                  <a:srgbClr val="C00000"/>
                </a:solidFill>
              </a:rPr>
              <a:t>r</a:t>
            </a:r>
            <a:r>
              <a:rPr lang="en-US" sz="2400" dirty="0">
                <a:solidFill>
                  <a:srgbClr val="C00000"/>
                </a:solidFill>
              </a:rPr>
              <a:t>: </a:t>
            </a:r>
            <a:r>
              <a:rPr lang="en-US" sz="2400" dirty="0"/>
              <a:t>The person who ensures that the team is productive, facilitates the daily Scrum, enables close cooperation across all roles and functions, and removes barriers that prevent the team from being effective. </a:t>
            </a:r>
          </a:p>
          <a:p>
            <a:r>
              <a:rPr lang="en-US" sz="2400" b="1" dirty="0">
                <a:solidFill>
                  <a:srgbClr val="C00000"/>
                </a:solidFill>
              </a:rPr>
              <a:t>Scrum team or development team</a:t>
            </a:r>
            <a:r>
              <a:rPr lang="en-US" sz="2400" dirty="0">
                <a:solidFill>
                  <a:srgbClr val="C00000"/>
                </a:solidFill>
              </a:rPr>
              <a:t>: </a:t>
            </a:r>
            <a:r>
              <a:rPr lang="en-US" sz="2400" dirty="0"/>
              <a:t>A cross-functional team of five to nine people who organize themselves and the work to produce the desired results for each </a:t>
            </a:r>
            <a:r>
              <a:rPr lang="en-US" sz="2400" b="1" dirty="0"/>
              <a:t>sprint</a:t>
            </a:r>
            <a:r>
              <a:rPr lang="en-US" sz="2400" dirty="0"/>
              <a:t>, which normally lasts 2-4 weeks.</a:t>
            </a:r>
          </a:p>
        </p:txBody>
      </p:sp>
      <p:sp>
        <p:nvSpPr>
          <p:cNvPr id="3" name="Title 2"/>
          <p:cNvSpPr>
            <a:spLocks noGrp="1"/>
          </p:cNvSpPr>
          <p:nvPr>
            <p:ph type="title"/>
          </p:nvPr>
        </p:nvSpPr>
        <p:spPr/>
        <p:txBody>
          <a:bodyPr>
            <a:normAutofit/>
          </a:bodyPr>
          <a:lstStyle/>
          <a:p>
            <a:r>
              <a:rPr lang="en-US" dirty="0">
                <a:highlight>
                  <a:srgbClr val="FFFF00"/>
                </a:highlight>
              </a:rPr>
              <a:t>Scrum Roles</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50</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Tree>
    <p:extLst>
      <p:ext uri="{BB962C8B-B14F-4D97-AF65-F5344CB8AC3E}">
        <p14:creationId xmlns:p14="http://schemas.microsoft.com/office/powerpoint/2010/main" val="3814488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An artifact is a useful object created by people</a:t>
            </a:r>
          </a:p>
          <a:p>
            <a:r>
              <a:rPr lang="en-US" sz="2800" dirty="0"/>
              <a:t>Scrum artifacts include:</a:t>
            </a:r>
          </a:p>
          <a:p>
            <a:pPr lvl="1"/>
            <a:r>
              <a:rPr lang="en-US" sz="2400" b="1" dirty="0"/>
              <a:t>Product backlog</a:t>
            </a:r>
            <a:r>
              <a:rPr lang="en-US" sz="2400" dirty="0"/>
              <a:t>: A list of features prioritized by business value</a:t>
            </a:r>
          </a:p>
          <a:p>
            <a:pPr lvl="1"/>
            <a:r>
              <a:rPr lang="en-US" sz="2400" b="1" dirty="0"/>
              <a:t>Sprint backlog</a:t>
            </a:r>
            <a:r>
              <a:rPr lang="en-US" sz="2400" dirty="0"/>
              <a:t>: The highest-priority items from the product backlog to be completed within a sprint</a:t>
            </a:r>
          </a:p>
          <a:p>
            <a:pPr lvl="1"/>
            <a:r>
              <a:rPr lang="en-US" sz="2400" b="1" dirty="0" err="1"/>
              <a:t>Burndown</a:t>
            </a:r>
            <a:r>
              <a:rPr lang="en-US" sz="2400" b="1" dirty="0"/>
              <a:t> chart</a:t>
            </a:r>
            <a:r>
              <a:rPr lang="en-US" sz="2400" dirty="0"/>
              <a:t>: Shows the cumulative work remaining in a sprint on a day-by-day basis</a:t>
            </a:r>
          </a:p>
        </p:txBody>
      </p:sp>
      <p:sp>
        <p:nvSpPr>
          <p:cNvPr id="3" name="Title 2"/>
          <p:cNvSpPr>
            <a:spLocks noGrp="1"/>
          </p:cNvSpPr>
          <p:nvPr>
            <p:ph type="title"/>
          </p:nvPr>
        </p:nvSpPr>
        <p:spPr/>
        <p:txBody>
          <a:bodyPr/>
          <a:lstStyle/>
          <a:p>
            <a:r>
              <a:rPr lang="en-US" dirty="0"/>
              <a:t>Scrum Artifacts</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51</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Tree>
    <p:extLst>
      <p:ext uri="{BB962C8B-B14F-4D97-AF65-F5344CB8AC3E}">
        <p14:creationId xmlns:p14="http://schemas.microsoft.com/office/powerpoint/2010/main" val="213468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8229600" cy="4525962"/>
          </a:xfrm>
        </p:spPr>
        <p:txBody>
          <a:bodyPr>
            <a:normAutofit lnSpcReduction="10000"/>
          </a:bodyPr>
          <a:lstStyle/>
          <a:p>
            <a:r>
              <a:rPr lang="en-US" sz="2400" dirty="0"/>
              <a:t>Sprint planning session: A meeting with the team to select a set of work from the product backlog to deliver during a sprint. </a:t>
            </a:r>
          </a:p>
          <a:p>
            <a:r>
              <a:rPr lang="en-US" sz="2400" b="1" dirty="0"/>
              <a:t>Daily Scrum</a:t>
            </a:r>
            <a:r>
              <a:rPr lang="en-US" sz="2400" dirty="0"/>
              <a:t>: A short meeting for the development team to share progress and challenges and plan work for the day.</a:t>
            </a:r>
          </a:p>
          <a:p>
            <a:r>
              <a:rPr lang="en-US" sz="2400" dirty="0"/>
              <a:t>Sprint reviews: A meeting in which the team demonstrates to the product owner what it has completed during the sprint.</a:t>
            </a:r>
          </a:p>
          <a:p>
            <a:r>
              <a:rPr lang="en-US" sz="2400" dirty="0"/>
              <a:t> Sprint retrospectives: A meeting in which the team looks for ways to improve the product and the process based on a review of the actual performance of the development team.</a:t>
            </a:r>
          </a:p>
        </p:txBody>
      </p:sp>
      <p:sp>
        <p:nvSpPr>
          <p:cNvPr id="3" name="Title 2"/>
          <p:cNvSpPr>
            <a:spLocks noGrp="1"/>
          </p:cNvSpPr>
          <p:nvPr>
            <p:ph type="title"/>
          </p:nvPr>
        </p:nvSpPr>
        <p:spPr/>
        <p:txBody>
          <a:bodyPr/>
          <a:lstStyle/>
          <a:p>
            <a:r>
              <a:rPr lang="en-US" dirty="0"/>
              <a:t>Scrum Ceremonies</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52</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Tree>
    <p:extLst>
      <p:ext uri="{BB962C8B-B14F-4D97-AF65-F5344CB8AC3E}">
        <p14:creationId xmlns:p14="http://schemas.microsoft.com/office/powerpoint/2010/main" val="808087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Scrum Roles, Artifacts, and Ceremonies</a:t>
            </a:r>
          </a:p>
        </p:txBody>
      </p:sp>
      <p:pic>
        <p:nvPicPr>
          <p:cNvPr id="2" name="Picture 1" descr="Image illustrates a cycle of Scrum framework in terms of the project management process group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0306" y="1981200"/>
            <a:ext cx="6083387" cy="3436620"/>
          </a:xfrm>
          <a:prstGeom prst="rect">
            <a:avLst/>
          </a:prstGeom>
        </p:spPr>
      </p:pic>
      <p:sp>
        <p:nvSpPr>
          <p:cNvPr id="5" name="Footer Placeholder 4"/>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5298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3-18. unique Scrum Activities by Process Group</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7162800" cy="4469644"/>
          </a:xfrm>
          <a:prstGeom prst="rect">
            <a:avLst/>
          </a:prstGeom>
        </p:spPr>
      </p:pic>
      <p:sp>
        <p:nvSpPr>
          <p:cNvPr id="8" name="Footer Placeholder 7"/>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
        <p:nvSpPr>
          <p:cNvPr id="9" name="Slide Number Placeholder 8"/>
          <p:cNvSpPr>
            <a:spLocks noGrp="1"/>
          </p:cNvSpPr>
          <p:nvPr>
            <p:ph type="sldNum" sz="quarter" idx="11"/>
          </p:nvPr>
        </p:nvSpPr>
        <p:spPr/>
        <p:txBody>
          <a:bodyPr/>
          <a:lstStyle/>
          <a:p>
            <a:pPr>
              <a:defRPr/>
            </a:pPr>
            <a:fld id="{AEAD0689-3C8F-4F33-9924-B2EDADDE0827}" type="slidenum">
              <a:rPr lang="en-US" smtClean="0"/>
              <a:pPr>
                <a:defRPr/>
              </a:pPr>
              <a:t>54</a:t>
            </a:fld>
            <a:endParaRPr lang="en-US" dirty="0"/>
          </a:p>
        </p:txBody>
      </p:sp>
    </p:spTree>
    <p:extLst>
      <p:ext uri="{BB962C8B-B14F-4D97-AF65-F5344CB8AC3E}">
        <p14:creationId xmlns:p14="http://schemas.microsoft.com/office/powerpoint/2010/main" val="41642753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a:t>
            </a:r>
          </a:p>
        </p:txBody>
      </p:sp>
      <p:sp>
        <p:nvSpPr>
          <p:cNvPr id="3" name="Content Placeholder 2"/>
          <p:cNvSpPr>
            <a:spLocks noGrp="1"/>
          </p:cNvSpPr>
          <p:nvPr>
            <p:ph idx="1"/>
          </p:nvPr>
        </p:nvSpPr>
        <p:spPr/>
        <p:txBody>
          <a:bodyPr/>
          <a:lstStyle/>
          <a:p>
            <a:r>
              <a:rPr lang="en-US" dirty="0"/>
              <a:t>Not different from PMBOK</a:t>
            </a:r>
            <a:r>
              <a:rPr lang="en-US" baseline="30000" dirty="0"/>
              <a:t>®</a:t>
            </a:r>
            <a:r>
              <a:rPr lang="en-US" dirty="0"/>
              <a:t> Guide</a:t>
            </a:r>
          </a:p>
          <a:p>
            <a:pPr lvl="1"/>
            <a:r>
              <a:rPr lang="en-US" dirty="0"/>
              <a:t>Still create a scope statement and can use a Gantt chart for the entire project schedule; other planning similar (risk, etc.)</a:t>
            </a:r>
          </a:p>
          <a:p>
            <a:r>
              <a:rPr lang="en-US" dirty="0"/>
              <a:t>Different:</a:t>
            </a:r>
          </a:p>
          <a:p>
            <a:pPr lvl="1"/>
            <a:r>
              <a:rPr lang="en-US" dirty="0"/>
              <a:t>Descriptions of work are identified in the product and sprint backlogs, more detailed work documented in technical stories, estimate a velocity or capacity for each sprint; release roadmap often used for schedule</a:t>
            </a:r>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55</a:t>
            </a:fld>
            <a:endParaRPr lang="en-US" dirty="0"/>
          </a:p>
        </p:txBody>
      </p:sp>
    </p:spTree>
    <p:extLst>
      <p:ext uri="{BB962C8B-B14F-4D97-AF65-F5344CB8AC3E}">
        <p14:creationId xmlns:p14="http://schemas.microsoft.com/office/powerpoint/2010/main" val="1183722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296400" cy="1143000"/>
          </a:xfrm>
        </p:spPr>
        <p:txBody>
          <a:bodyPr>
            <a:normAutofit/>
          </a:bodyPr>
          <a:lstStyle/>
          <a:p>
            <a:r>
              <a:rPr lang="en-US" dirty="0"/>
              <a:t>Table 3-19. Product and Sprint Backlogs</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56</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 y="1196340"/>
            <a:ext cx="7749540" cy="4465320"/>
          </a:xfrm>
          <a:prstGeom prst="rect">
            <a:avLst/>
          </a:prstGeom>
        </p:spPr>
      </p:pic>
    </p:spTree>
    <p:extLst>
      <p:ext uri="{BB962C8B-B14F-4D97-AF65-F5344CB8AC3E}">
        <p14:creationId xmlns:p14="http://schemas.microsoft.com/office/powerpoint/2010/main" val="1265954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a:t>
            </a:r>
          </a:p>
        </p:txBody>
      </p:sp>
      <p:sp>
        <p:nvSpPr>
          <p:cNvPr id="3" name="Content Placeholder 2"/>
          <p:cNvSpPr>
            <a:spLocks noGrp="1"/>
          </p:cNvSpPr>
          <p:nvPr>
            <p:ph idx="1"/>
          </p:nvPr>
        </p:nvSpPr>
        <p:spPr/>
        <p:txBody>
          <a:bodyPr/>
          <a:lstStyle/>
          <a:p>
            <a:r>
              <a:rPr lang="en-US" dirty="0"/>
              <a:t>Not different from PMBOK</a:t>
            </a:r>
            <a:r>
              <a:rPr lang="en-US" baseline="30000" dirty="0"/>
              <a:t>®</a:t>
            </a:r>
            <a:r>
              <a:rPr lang="en-US" dirty="0"/>
              <a:t> Guide</a:t>
            </a:r>
          </a:p>
          <a:p>
            <a:pPr lvl="1"/>
            <a:r>
              <a:rPr lang="en-US" dirty="0"/>
              <a:t>Still produce products, lead people, etc.</a:t>
            </a:r>
          </a:p>
          <a:p>
            <a:r>
              <a:rPr lang="en-US" dirty="0"/>
              <a:t>Different:</a:t>
            </a:r>
          </a:p>
          <a:p>
            <a:pPr lvl="1"/>
            <a:r>
              <a:rPr lang="en-US" dirty="0"/>
              <a:t>Produce several releases of software - users of the new software might be confused by getting several iterations of the product instead of just one</a:t>
            </a:r>
          </a:p>
          <a:p>
            <a:pPr lvl="1"/>
            <a:r>
              <a:rPr lang="en-US" dirty="0"/>
              <a:t>Communications different because the project team meets every morning, physically or virtually</a:t>
            </a:r>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57</a:t>
            </a:fld>
            <a:endParaRPr lang="en-US" dirty="0"/>
          </a:p>
        </p:txBody>
      </p:sp>
    </p:spTree>
    <p:extLst>
      <p:ext uri="{BB962C8B-B14F-4D97-AF65-F5344CB8AC3E}">
        <p14:creationId xmlns:p14="http://schemas.microsoft.com/office/powerpoint/2010/main" val="916762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and Controlling</a:t>
            </a:r>
          </a:p>
        </p:txBody>
      </p:sp>
      <p:sp>
        <p:nvSpPr>
          <p:cNvPr id="3" name="Content Placeholder 2"/>
          <p:cNvSpPr>
            <a:spLocks noGrp="1"/>
          </p:cNvSpPr>
          <p:nvPr>
            <p:ph idx="1"/>
          </p:nvPr>
        </p:nvSpPr>
        <p:spPr/>
        <p:txBody>
          <a:bodyPr/>
          <a:lstStyle/>
          <a:p>
            <a:r>
              <a:rPr lang="en-US" dirty="0"/>
              <a:t>Not different from PMBOK</a:t>
            </a:r>
            <a:r>
              <a:rPr lang="en-US" baseline="30000" dirty="0"/>
              <a:t>®</a:t>
            </a:r>
            <a:r>
              <a:rPr lang="en-US" dirty="0"/>
              <a:t> Guide </a:t>
            </a:r>
          </a:p>
          <a:p>
            <a:pPr lvl="1"/>
            <a:r>
              <a:rPr lang="en-US" dirty="0"/>
              <a:t>Still check actual work vs. planned work</a:t>
            </a:r>
          </a:p>
          <a:p>
            <a:r>
              <a:rPr lang="en-US" dirty="0"/>
              <a:t>Different</a:t>
            </a:r>
          </a:p>
          <a:p>
            <a:pPr lvl="1"/>
            <a:r>
              <a:rPr lang="en-US" dirty="0"/>
              <a:t>Names of key reviews are the daily Scrum and the sprint review</a:t>
            </a:r>
          </a:p>
          <a:p>
            <a:pPr lvl="1"/>
            <a:r>
              <a:rPr lang="en-US" dirty="0"/>
              <a:t>A sprint board is used instead of a tracking Gantt chart or other tools</a:t>
            </a:r>
          </a:p>
          <a:p>
            <a:pPr lvl="1"/>
            <a:r>
              <a:rPr lang="en-US" dirty="0"/>
              <a:t>Use a burndown chart vs. earned value chart</a:t>
            </a:r>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58</a:t>
            </a:fld>
            <a:endParaRPr lang="en-US" dirty="0"/>
          </a:p>
        </p:txBody>
      </p:sp>
    </p:spTree>
    <p:extLst>
      <p:ext uri="{BB962C8B-B14F-4D97-AF65-F5344CB8AC3E}">
        <p14:creationId xmlns:p14="http://schemas.microsoft.com/office/powerpoint/2010/main" val="3738531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3-7. </a:t>
            </a:r>
            <a:r>
              <a:rPr lang="en-US" dirty="0" err="1"/>
              <a:t>Burndown</a:t>
            </a:r>
            <a:r>
              <a:rPr lang="en-US" dirty="0"/>
              <a:t> Chart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43001"/>
            <a:ext cx="7696200" cy="4845756"/>
          </a:xfrm>
          <a:prstGeom prst="rect">
            <a:avLst/>
          </a:prstGeom>
        </p:spPr>
      </p:pic>
      <p:sp>
        <p:nvSpPr>
          <p:cNvPr id="3" name="Footer Placeholder 2"/>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59</a:t>
            </a:fld>
            <a:endParaRPr lang="en-US" dirty="0"/>
          </a:p>
        </p:txBody>
      </p:sp>
    </p:spTree>
    <p:extLst>
      <p:ext uri="{BB962C8B-B14F-4D97-AF65-F5344CB8AC3E}">
        <p14:creationId xmlns:p14="http://schemas.microsoft.com/office/powerpoint/2010/main" val="235093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a:xfrm>
            <a:off x="304800" y="1219200"/>
            <a:ext cx="8210550" cy="4957763"/>
          </a:xfrm>
        </p:spPr>
        <p:txBody>
          <a:bodyPr>
            <a:noAutofit/>
          </a:bodyPr>
          <a:lstStyle/>
          <a:p>
            <a:pPr>
              <a:lnSpc>
                <a:spcPct val="90000"/>
              </a:lnSpc>
            </a:pPr>
            <a:r>
              <a:rPr lang="en-US" sz="2800" dirty="0"/>
              <a:t>A </a:t>
            </a:r>
            <a:r>
              <a:rPr lang="en-US" sz="2800" b="1" dirty="0"/>
              <a:t>process</a:t>
            </a:r>
            <a:r>
              <a:rPr lang="en-US" sz="2800" dirty="0"/>
              <a:t> is a series of actions directed toward a particular result</a:t>
            </a:r>
          </a:p>
          <a:p>
            <a:pPr>
              <a:lnSpc>
                <a:spcPct val="90000"/>
              </a:lnSpc>
            </a:pPr>
            <a:r>
              <a:rPr lang="en-US" sz="2800" dirty="0">
                <a:highlight>
                  <a:srgbClr val="FFFF00"/>
                </a:highlight>
              </a:rPr>
              <a:t>Project management </a:t>
            </a:r>
            <a:r>
              <a:rPr lang="en-US" sz="2800" dirty="0"/>
              <a:t>can be viewed as a number of interlinked processes</a:t>
            </a:r>
          </a:p>
          <a:p>
            <a:pPr>
              <a:lnSpc>
                <a:spcPct val="90000"/>
              </a:lnSpc>
            </a:pPr>
            <a:r>
              <a:rPr lang="en-US" sz="2800" dirty="0"/>
              <a:t>The project management process  are grouped in five PMPG include</a:t>
            </a:r>
          </a:p>
          <a:p>
            <a:pPr marL="849313" lvl="1" indent="-457200">
              <a:lnSpc>
                <a:spcPct val="90000"/>
              </a:lnSpc>
              <a:buFont typeface="+mj-lt"/>
              <a:buAutoNum type="arabicPeriod"/>
            </a:pPr>
            <a:r>
              <a:rPr lang="en-US" sz="2800" dirty="0">
                <a:solidFill>
                  <a:srgbClr val="5B53FF"/>
                </a:solidFill>
              </a:rPr>
              <a:t>initiating processes</a:t>
            </a:r>
            <a:endParaRPr lang="en-US" sz="2800" dirty="0">
              <a:solidFill>
                <a:srgbClr val="002060"/>
              </a:solidFill>
            </a:endParaRPr>
          </a:p>
          <a:p>
            <a:pPr marL="849313" lvl="1" indent="-457200">
              <a:lnSpc>
                <a:spcPct val="90000"/>
              </a:lnSpc>
              <a:buFont typeface="+mj-lt"/>
              <a:buAutoNum type="arabicPeriod"/>
            </a:pPr>
            <a:r>
              <a:rPr lang="en-US" sz="2800" dirty="0">
                <a:solidFill>
                  <a:srgbClr val="5B53FF"/>
                </a:solidFill>
              </a:rPr>
              <a:t>planning processes</a:t>
            </a:r>
          </a:p>
          <a:p>
            <a:pPr marL="849313" lvl="1" indent="-457200">
              <a:lnSpc>
                <a:spcPct val="90000"/>
              </a:lnSpc>
              <a:buFont typeface="+mj-lt"/>
              <a:buAutoNum type="arabicPeriod"/>
            </a:pPr>
            <a:r>
              <a:rPr lang="en-US" sz="2800" dirty="0">
                <a:solidFill>
                  <a:srgbClr val="5B53FF"/>
                </a:solidFill>
              </a:rPr>
              <a:t>executing processes</a:t>
            </a:r>
          </a:p>
          <a:p>
            <a:pPr marL="849313" lvl="1" indent="-457200">
              <a:lnSpc>
                <a:spcPct val="90000"/>
              </a:lnSpc>
              <a:buFont typeface="+mj-lt"/>
              <a:buAutoNum type="arabicPeriod"/>
            </a:pPr>
            <a:r>
              <a:rPr lang="en-US" sz="2800" dirty="0">
                <a:solidFill>
                  <a:srgbClr val="5B53FF"/>
                </a:solidFill>
              </a:rPr>
              <a:t>monitoring and controlling processes</a:t>
            </a:r>
          </a:p>
          <a:p>
            <a:pPr marL="849313" lvl="1" indent="-457200">
              <a:lnSpc>
                <a:spcPct val="90000"/>
              </a:lnSpc>
              <a:buFont typeface="+mj-lt"/>
              <a:buAutoNum type="arabicPeriod"/>
            </a:pPr>
            <a:r>
              <a:rPr lang="en-US" sz="2800" dirty="0">
                <a:solidFill>
                  <a:srgbClr val="5B53FF"/>
                </a:solidFill>
              </a:rPr>
              <a:t>closing processes</a:t>
            </a:r>
          </a:p>
        </p:txBody>
      </p:sp>
      <p:sp>
        <p:nvSpPr>
          <p:cNvPr id="11268" name="Rectangle 2"/>
          <p:cNvSpPr>
            <a:spLocks noGrp="1" noChangeArrowheads="1"/>
          </p:cNvSpPr>
          <p:nvPr>
            <p:ph type="title"/>
          </p:nvPr>
        </p:nvSpPr>
        <p:spPr>
          <a:xfrm>
            <a:off x="133350" y="18255"/>
            <a:ext cx="7886700" cy="1325563"/>
          </a:xfrm>
        </p:spPr>
        <p:txBody>
          <a:bodyPr>
            <a:normAutofit/>
          </a:bodyPr>
          <a:lstStyle/>
          <a:p>
            <a:pPr algn="ctr"/>
            <a:r>
              <a:rPr lang="en-US" sz="3600" dirty="0">
                <a:solidFill>
                  <a:srgbClr val="C00000"/>
                </a:solidFill>
              </a:rPr>
              <a:t>Project Management Process Groups</a:t>
            </a:r>
          </a:p>
        </p:txBody>
      </p:sp>
      <p:sp>
        <p:nvSpPr>
          <p:cNvPr id="5" name="Slide Number Placeholder 4"/>
          <p:cNvSpPr>
            <a:spLocks noGrp="1"/>
          </p:cNvSpPr>
          <p:nvPr>
            <p:ph type="sldNum" sz="quarter" idx="11"/>
          </p:nvPr>
        </p:nvSpPr>
        <p:spPr>
          <a:xfrm flipV="1">
            <a:off x="8686800" y="6076756"/>
            <a:ext cx="403225" cy="95444"/>
          </a:xfrm>
        </p:spPr>
        <p:txBody>
          <a:bodyPr/>
          <a:lstStyle/>
          <a:p>
            <a:pPr>
              <a:defRPr/>
            </a:pPr>
            <a:fld id="{F8AED908-43D9-4212-A793-D8372221D34A}" type="slidenum">
              <a:rPr lang="en-US"/>
              <a:pPr>
                <a:defRPr/>
              </a:pPr>
              <a:t>6</a:t>
            </a:fld>
            <a:endParaRPr lang="en-US" dirty="0"/>
          </a:p>
        </p:txBody>
      </p:sp>
      <p:sp>
        <p:nvSpPr>
          <p:cNvPr id="6" name="Footer Placeholder 4"/>
          <p:cNvSpPr>
            <a:spLocks noGrp="1"/>
          </p:cNvSpPr>
          <p:nvPr>
            <p:ph type="ftr" sz="quarter" idx="4294967295"/>
          </p:nvPr>
        </p:nvSpPr>
        <p:spPr bwMode="auto">
          <a:xfrm>
            <a:off x="0" y="6492875"/>
            <a:ext cx="2590800" cy="365125"/>
          </a:xfrm>
          <a:noFill/>
          <a:ln>
            <a:miter lim="800000"/>
            <a:headEnd/>
            <a:tailEnd/>
          </a:ln>
        </p:spPr>
        <p:txBody>
          <a:bodyPr vert="horz" wrap="square" lIns="91440" tIns="45720" rIns="91440" bIns="45720" numCol="1" compatLnSpc="1">
            <a:prstTxWarp prst="textNoShape">
              <a:avLst/>
            </a:prstTxWarp>
          </a:bodyPr>
          <a:lstStyle/>
          <a:p>
            <a:r>
              <a:rPr lang="en-US"/>
              <a:t>Information Technology Project Management, Eighth Edition</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a:t>
            </a:r>
          </a:p>
        </p:txBody>
      </p:sp>
      <p:sp>
        <p:nvSpPr>
          <p:cNvPr id="3" name="Content Placeholder 2"/>
          <p:cNvSpPr>
            <a:spLocks noGrp="1"/>
          </p:cNvSpPr>
          <p:nvPr>
            <p:ph idx="1"/>
          </p:nvPr>
        </p:nvSpPr>
        <p:spPr/>
        <p:txBody>
          <a:bodyPr/>
          <a:lstStyle/>
          <a:p>
            <a:r>
              <a:rPr lang="en-US" dirty="0"/>
              <a:t>Not different from PMBOK</a:t>
            </a:r>
            <a:r>
              <a:rPr lang="en-US" baseline="30000" dirty="0"/>
              <a:t>®</a:t>
            </a:r>
            <a:r>
              <a:rPr lang="en-US" dirty="0"/>
              <a:t> Guide</a:t>
            </a:r>
          </a:p>
          <a:p>
            <a:pPr lvl="1"/>
            <a:r>
              <a:rPr lang="en-US" dirty="0"/>
              <a:t>Focus is still on acceptance of deliverables and reflection</a:t>
            </a:r>
          </a:p>
          <a:p>
            <a:r>
              <a:rPr lang="en-US" sz="2800" dirty="0"/>
              <a:t>Different:</a:t>
            </a:r>
          </a:p>
          <a:p>
            <a:pPr lvl="1"/>
            <a:r>
              <a:rPr lang="en-US" sz="2400" dirty="0"/>
              <a:t>The retrospective is similar to a lessons-learned report, but it focuses on a shorter period of time. It is intended to answer two fundamental questions: </a:t>
            </a:r>
          </a:p>
          <a:p>
            <a:pPr lvl="2"/>
            <a:r>
              <a:rPr lang="en-US" sz="2000" dirty="0"/>
              <a:t>What went well during the last sprint that we should continue doing?</a:t>
            </a:r>
          </a:p>
          <a:p>
            <a:pPr lvl="2"/>
            <a:r>
              <a:rPr lang="en-US" sz="2000" dirty="0"/>
              <a:t>What could we do differently to improve the product or process?</a:t>
            </a:r>
          </a:p>
          <a:p>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AEAD0689-3C8F-4F33-9924-B2EDADDE0827}" type="slidenum">
              <a:rPr lang="en-US" smtClean="0"/>
              <a:pPr>
                <a:defRPr/>
              </a:pPr>
              <a:t>60</a:t>
            </a:fld>
            <a:endParaRPr lang="en-US" dirty="0"/>
          </a:p>
        </p:txBody>
      </p:sp>
    </p:spTree>
    <p:extLst>
      <p:ext uri="{BB962C8B-B14F-4D97-AF65-F5344CB8AC3E}">
        <p14:creationId xmlns:p14="http://schemas.microsoft.com/office/powerpoint/2010/main" val="21743073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228600" y="1295400"/>
            <a:ext cx="8763000" cy="4525962"/>
          </a:xfrm>
        </p:spPr>
        <p:txBody>
          <a:bodyPr/>
          <a:lstStyle/>
          <a:p>
            <a:r>
              <a:rPr lang="en-US" sz="2400" dirty="0"/>
              <a:t>The five project management process groups are initiating, planning, executing, monitoring and controlling, and closing</a:t>
            </a:r>
          </a:p>
          <a:p>
            <a:r>
              <a:rPr lang="en-US" sz="2400" dirty="0"/>
              <a:t>You can map the main activities of each process group to the nine knowledge areas</a:t>
            </a:r>
          </a:p>
          <a:p>
            <a:r>
              <a:rPr lang="en-US" sz="2400" dirty="0"/>
              <a:t>Some organizations develop their own information technology project management methodologies</a:t>
            </a:r>
          </a:p>
          <a:p>
            <a:r>
              <a:rPr lang="en-US" sz="2400" dirty="0"/>
              <a:t>The JWD Consulting case study provides an example of using the process groups and shows several important project documents</a:t>
            </a:r>
          </a:p>
          <a:p>
            <a:r>
              <a:rPr lang="en-US" sz="2400" dirty="0"/>
              <a:t>The second version of the same case study illustrates differences using agile (Scrum). The biggest difference is providing three releases of useable software versus just one</a:t>
            </a:r>
          </a:p>
        </p:txBody>
      </p:sp>
      <p:sp>
        <p:nvSpPr>
          <p:cNvPr id="32772" name="Rectangle 2"/>
          <p:cNvSpPr>
            <a:spLocks noGrp="1" noChangeArrowheads="1"/>
          </p:cNvSpPr>
          <p:nvPr>
            <p:ph type="title"/>
          </p:nvPr>
        </p:nvSpPr>
        <p:spPr/>
        <p:txBody>
          <a:bodyPr/>
          <a:lstStyle/>
          <a:p>
            <a:r>
              <a:rPr lang="en-US" dirty="0"/>
              <a:t>Chapter Summary</a:t>
            </a:r>
          </a:p>
        </p:txBody>
      </p:sp>
      <p:sp>
        <p:nvSpPr>
          <p:cNvPr id="32770" name="Footer Placeholder 3"/>
          <p:cNvSpPr>
            <a:spLocks noGrp="1"/>
          </p:cNvSpPr>
          <p:nvPr>
            <p:ph type="ftr" sz="quarter" idx="4294967295"/>
          </p:nvPr>
        </p:nvSpPr>
        <p:spPr bwMode="auto">
          <a:xfrm>
            <a:off x="0" y="6492875"/>
            <a:ext cx="2590800" cy="365125"/>
          </a:xfrm>
          <a:noFill/>
          <a:ln>
            <a:miter lim="800000"/>
            <a:headEnd/>
            <a:tailEnd/>
          </a:ln>
        </p:spPr>
        <p:txBody>
          <a:bodyPr/>
          <a:lstStyle/>
          <a:p>
            <a:r>
              <a:rPr lang="en-US"/>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4B151D96-BD4B-49C9-8E2C-53D6B85F0E4F}" type="slidenum">
              <a:rPr lang="en-US"/>
              <a:pPr>
                <a:defRPr/>
              </a:pPr>
              <a:t>61</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83D69-0E76-7045-B5FD-D1986ED904E0}"/>
              </a:ext>
            </a:extLst>
          </p:cNvPr>
          <p:cNvSpPr>
            <a:spLocks noGrp="1"/>
          </p:cNvSpPr>
          <p:nvPr>
            <p:ph type="title"/>
          </p:nvPr>
        </p:nvSpPr>
        <p:spPr>
          <a:xfrm>
            <a:off x="628650" y="365127"/>
            <a:ext cx="7886700" cy="777874"/>
          </a:xfrm>
        </p:spPr>
        <p:txBody>
          <a:bodyPr/>
          <a:lstStyle/>
          <a:p>
            <a:br>
              <a:rPr lang="en-US" dirty="0"/>
            </a:br>
            <a:r>
              <a:rPr lang="en-US" sz="2800" dirty="0">
                <a:solidFill>
                  <a:srgbClr val="C00000"/>
                </a:solidFill>
              </a:rPr>
              <a:t>Project Management Process Groups</a:t>
            </a:r>
            <a:endParaRPr lang="en-US" dirty="0"/>
          </a:p>
        </p:txBody>
      </p:sp>
      <p:sp>
        <p:nvSpPr>
          <p:cNvPr id="3" name="Content Placeholder 2">
            <a:extLst>
              <a:ext uri="{FF2B5EF4-FFF2-40B4-BE49-F238E27FC236}">
                <a16:creationId xmlns:a16="http://schemas.microsoft.com/office/drawing/2014/main" id="{36E1FE91-597E-2747-BEFF-6D40A372521A}"/>
              </a:ext>
            </a:extLst>
          </p:cNvPr>
          <p:cNvSpPr>
            <a:spLocks noGrp="1"/>
          </p:cNvSpPr>
          <p:nvPr>
            <p:ph idx="1"/>
          </p:nvPr>
        </p:nvSpPr>
        <p:spPr>
          <a:xfrm>
            <a:off x="628650" y="1371601"/>
            <a:ext cx="7886700" cy="4805362"/>
          </a:xfrm>
        </p:spPr>
        <p:txBody>
          <a:bodyPr/>
          <a:lstStyle/>
          <a:p>
            <a:r>
              <a:rPr lang="en-US" b="1" dirty="0">
                <a:solidFill>
                  <a:srgbClr val="5B53FF"/>
                </a:solidFill>
              </a:rPr>
              <a:t>Initiating Process Group. </a:t>
            </a:r>
          </a:p>
          <a:p>
            <a:r>
              <a:rPr lang="en-US" dirty="0">
                <a:solidFill>
                  <a:srgbClr val="002060"/>
                </a:solidFill>
              </a:rPr>
              <a:t>The process(es) performed to define a new project or a new phase of an existing project by obtaining authorization to start the project or phase.    </a:t>
            </a:r>
          </a:p>
          <a:p>
            <a:r>
              <a:rPr lang="en-US" b="1" dirty="0">
                <a:solidFill>
                  <a:srgbClr val="5B53FF"/>
                </a:solidFill>
              </a:rPr>
              <a:t>Planning Process Group. </a:t>
            </a:r>
          </a:p>
          <a:p>
            <a:r>
              <a:rPr lang="en-US" dirty="0">
                <a:solidFill>
                  <a:srgbClr val="002060"/>
                </a:solidFill>
              </a:rPr>
              <a:t>The process(es) required to establish the scope of the project, refine the objectives, and define the course of action required to attain the objectives that the project was undertaken to achieve.</a:t>
            </a:r>
          </a:p>
          <a:p>
            <a:r>
              <a:rPr lang="en-US" b="1" dirty="0">
                <a:solidFill>
                  <a:srgbClr val="5B53FF"/>
                </a:solidFill>
              </a:rPr>
              <a:t>Executing Process Group</a:t>
            </a:r>
            <a:r>
              <a:rPr lang="en-US" b="1" dirty="0"/>
              <a:t>.</a:t>
            </a:r>
          </a:p>
          <a:p>
            <a:r>
              <a:rPr lang="en-US" dirty="0"/>
              <a:t> </a:t>
            </a:r>
            <a:r>
              <a:rPr lang="en-US" dirty="0">
                <a:solidFill>
                  <a:srgbClr val="002060"/>
                </a:solidFill>
              </a:rPr>
              <a:t>The process(es) performed to complete the work defined in the project management plan to satisfy the project requirements</a:t>
            </a:r>
          </a:p>
          <a:p>
            <a:endParaRPr lang="en-US" dirty="0">
              <a:solidFill>
                <a:srgbClr val="002060"/>
              </a:solidFill>
            </a:endParaRP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71B712AD-ABAE-3A48-8A1D-DB8B852E557F}"/>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5581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FC86-4F9E-BA42-BD01-382CBF8E42D5}"/>
              </a:ext>
            </a:extLst>
          </p:cNvPr>
          <p:cNvSpPr>
            <a:spLocks noGrp="1"/>
          </p:cNvSpPr>
          <p:nvPr>
            <p:ph type="title"/>
          </p:nvPr>
        </p:nvSpPr>
        <p:spPr>
          <a:xfrm>
            <a:off x="628650" y="365127"/>
            <a:ext cx="7886700" cy="549274"/>
          </a:xfrm>
        </p:spPr>
        <p:txBody>
          <a:bodyPr/>
          <a:lstStyle/>
          <a:p>
            <a:r>
              <a:rPr lang="en-US" sz="2400" dirty="0">
                <a:solidFill>
                  <a:srgbClr val="C00000"/>
                </a:solidFill>
              </a:rPr>
              <a:t>Project Management Process Groups</a:t>
            </a:r>
            <a:endParaRPr lang="en-US" dirty="0"/>
          </a:p>
        </p:txBody>
      </p:sp>
      <p:sp>
        <p:nvSpPr>
          <p:cNvPr id="3" name="Content Placeholder 2">
            <a:extLst>
              <a:ext uri="{FF2B5EF4-FFF2-40B4-BE49-F238E27FC236}">
                <a16:creationId xmlns:a16="http://schemas.microsoft.com/office/drawing/2014/main" id="{C7F4D0FE-E3AF-8542-878B-A42B845F5A69}"/>
              </a:ext>
            </a:extLst>
          </p:cNvPr>
          <p:cNvSpPr>
            <a:spLocks noGrp="1"/>
          </p:cNvSpPr>
          <p:nvPr>
            <p:ph idx="1"/>
          </p:nvPr>
        </p:nvSpPr>
        <p:spPr>
          <a:xfrm>
            <a:off x="381000" y="914401"/>
            <a:ext cx="8134350" cy="5262562"/>
          </a:xfrm>
        </p:spPr>
        <p:txBody>
          <a:bodyPr/>
          <a:lstStyle/>
          <a:p>
            <a:r>
              <a:rPr lang="en-US" b="1" dirty="0">
                <a:solidFill>
                  <a:srgbClr val="5B53FF"/>
                </a:solidFill>
              </a:rPr>
              <a:t>Monitoring and Controlling Process Group. </a:t>
            </a:r>
          </a:p>
          <a:p>
            <a:r>
              <a:rPr lang="en-US" dirty="0">
                <a:solidFill>
                  <a:srgbClr val="002060"/>
                </a:solidFill>
              </a:rPr>
              <a:t>The process(es) required to track, review, and regulate the progress and performance of the project; identify any areas in which changes to the plan are required; and initiate the corresponding changes. </a:t>
            </a:r>
          </a:p>
          <a:p>
            <a:endParaRPr lang="en-US" dirty="0"/>
          </a:p>
          <a:p>
            <a:r>
              <a:rPr lang="en-US" b="1" dirty="0">
                <a:solidFill>
                  <a:srgbClr val="5B53FF"/>
                </a:solidFill>
              </a:rPr>
              <a:t>Closing Process Group. </a:t>
            </a:r>
            <a:r>
              <a:rPr lang="en-US" dirty="0">
                <a:solidFill>
                  <a:srgbClr val="002060"/>
                </a:solidFill>
              </a:rPr>
              <a:t>The process(es) performed to formally complete or close a project, phase, or contract</a:t>
            </a:r>
          </a:p>
          <a:p>
            <a:endParaRPr lang="en-US" dirty="0"/>
          </a:p>
        </p:txBody>
      </p:sp>
      <p:sp>
        <p:nvSpPr>
          <p:cNvPr id="4" name="Footer Placeholder 3">
            <a:extLst>
              <a:ext uri="{FF2B5EF4-FFF2-40B4-BE49-F238E27FC236}">
                <a16:creationId xmlns:a16="http://schemas.microsoft.com/office/drawing/2014/main" id="{E26FDCCB-0F7E-4542-ABB7-5E44E4846375}"/>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97696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Figure 3-1. Percentage of Time Spent on Each Process Group</a:t>
            </a:r>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9</a:t>
            </a:fld>
            <a:endParaRPr lang="en-US" dirty="0"/>
          </a:p>
        </p:txBody>
      </p:sp>
      <p:sp>
        <p:nvSpPr>
          <p:cNvPr id="5" name="Footer Placeholder 4"/>
          <p:cNvSpPr>
            <a:spLocks noGrp="1"/>
          </p:cNvSpPr>
          <p:nvPr>
            <p:ph type="ftr" sz="quarter" idx="4294967295"/>
          </p:nvPr>
        </p:nvSpPr>
        <p:spPr>
          <a:xfrm>
            <a:off x="0" y="6492875"/>
            <a:ext cx="2362200" cy="365125"/>
          </a:xfrm>
        </p:spPr>
        <p:txBody>
          <a:bodyPr/>
          <a:lstStyle/>
          <a:p>
            <a:r>
              <a:rPr lang="en-US"/>
              <a:t>Information Technology Project Management, Eighth Edition</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6661"/>
          <a:stretch/>
        </p:blipFill>
        <p:spPr>
          <a:xfrm>
            <a:off x="533400" y="1600200"/>
            <a:ext cx="7467600" cy="4367619"/>
          </a:xfrm>
          <a:prstGeom prst="rect">
            <a:avLst/>
          </a:prstGeom>
        </p:spPr>
      </p:pic>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3540</Words>
  <Application>Microsoft Macintosh PowerPoint</Application>
  <PresentationFormat>On-screen Show (4:3)</PresentationFormat>
  <Paragraphs>455</Paragraphs>
  <Slides>61</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Arial Rounded MT Bold</vt:lpstr>
      <vt:lpstr>Calibri</vt:lpstr>
      <vt:lpstr>Calibri Light</vt:lpstr>
      <vt:lpstr>Comic Sans MS</vt:lpstr>
      <vt:lpstr>Open Sans Regular</vt:lpstr>
      <vt:lpstr>Summer Font</vt:lpstr>
      <vt:lpstr>Times New Roman</vt:lpstr>
      <vt:lpstr>Wingdings</vt:lpstr>
      <vt:lpstr>Brand_PPT_Template_SIMPLIFIED_SD</vt:lpstr>
      <vt:lpstr>Chapter 3: The Project Management Process Groups</vt:lpstr>
      <vt:lpstr>Learning Objectives</vt:lpstr>
      <vt:lpstr>Learning Objectives</vt:lpstr>
      <vt:lpstr>Learning Objectives</vt:lpstr>
      <vt:lpstr>Project Management Process Groups</vt:lpstr>
      <vt:lpstr>Project Management Process Groups</vt:lpstr>
      <vt:lpstr> Project Management Process Groups</vt:lpstr>
      <vt:lpstr>Project Management Process Groups</vt:lpstr>
      <vt:lpstr>Figure 3-1. Percentage of Time Spent on Each Process Group</vt:lpstr>
      <vt:lpstr>10 Knowledge areas</vt:lpstr>
      <vt:lpstr>Mapping Project Management Process Groups to Knowledge Areas (mapping)</vt:lpstr>
      <vt:lpstr>Continued (mapping)</vt:lpstr>
      <vt:lpstr>Developing an IT Project Management Methodology</vt:lpstr>
      <vt:lpstr>Project Management Process Groups</vt:lpstr>
      <vt:lpstr>1. Project Pre-initiation</vt:lpstr>
      <vt:lpstr>Project Initiation</vt:lpstr>
      <vt:lpstr>Stakeholder Register</vt:lpstr>
      <vt:lpstr>         PROJECT CHARTER </vt:lpstr>
      <vt:lpstr> PROJECT CHARTER</vt:lpstr>
      <vt:lpstr>Stakeholder Management Strategy</vt:lpstr>
      <vt:lpstr>Project Charters and Kick-off Meetings</vt:lpstr>
      <vt:lpstr>Kick-off Meeting Agenda</vt:lpstr>
      <vt:lpstr>2. Project Planning</vt:lpstr>
      <vt:lpstr>List of Prioritized Risks</vt:lpstr>
      <vt:lpstr>3. Project Executing</vt:lpstr>
      <vt:lpstr>Part of Milestone Report</vt:lpstr>
      <vt:lpstr>4. Project Monitoring and Controlling</vt:lpstr>
      <vt:lpstr>5. Project Closing</vt:lpstr>
      <vt:lpstr>An Informed Decision</vt:lpstr>
      <vt:lpstr>Agile software development processes    Covered Yesterday!</vt:lpstr>
      <vt:lpstr>Agile Software Development Processes</vt:lpstr>
      <vt:lpstr> Scrum has been used </vt:lpstr>
      <vt:lpstr>Characteristics</vt:lpstr>
      <vt:lpstr>Scrum www.mountaingoatsoftware.com</vt:lpstr>
      <vt:lpstr>Scrum: Sprints</vt:lpstr>
      <vt:lpstr>Scrum Framework</vt:lpstr>
      <vt:lpstr>Product Owner</vt:lpstr>
      <vt:lpstr>Scrum Master</vt:lpstr>
      <vt:lpstr>The Team</vt:lpstr>
      <vt:lpstr>Scrum Framework</vt:lpstr>
      <vt:lpstr>Sprint Planning</vt:lpstr>
      <vt:lpstr>Sprint review</vt:lpstr>
      <vt:lpstr>Sprint retrospective</vt:lpstr>
      <vt:lpstr>Daily Scrum</vt:lpstr>
      <vt:lpstr>   Artifacts : A useful object created by people    </vt:lpstr>
      <vt:lpstr>Product backlog</vt:lpstr>
      <vt:lpstr>Sprint backlog</vt:lpstr>
      <vt:lpstr>Burndown Chart</vt:lpstr>
      <vt:lpstr>Managing  the sprint backlog</vt:lpstr>
      <vt:lpstr>Scrum Roles</vt:lpstr>
      <vt:lpstr>Scrum Artifacts</vt:lpstr>
      <vt:lpstr>Scrum Ceremonies</vt:lpstr>
      <vt:lpstr>Scrum Roles, Artifacts, and Ceremonies</vt:lpstr>
      <vt:lpstr>Table 3-18. unique Scrum Activities by Process Group</vt:lpstr>
      <vt:lpstr>Planning</vt:lpstr>
      <vt:lpstr>Table 3-19. Product and Sprint Backlogs</vt:lpstr>
      <vt:lpstr>Executing</vt:lpstr>
      <vt:lpstr>Monitoring and Controlling</vt:lpstr>
      <vt:lpstr>Figure 3-7. Burndown Chart</vt:lpstr>
      <vt:lpstr>Closing</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2018-05-17T22:44:58Z</dcterms:created>
  <dcterms:modified xsi:type="dcterms:W3CDTF">2021-05-12T14:55:03Z</dcterms:modified>
</cp:coreProperties>
</file>