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3" r:id="rId1"/>
  </p:sldMasterIdLst>
  <p:notesMasterIdLst>
    <p:notesMasterId r:id="rId53"/>
  </p:notesMasterIdLst>
  <p:handoutMasterIdLst>
    <p:handoutMasterId r:id="rId54"/>
  </p:handoutMasterIdLst>
  <p:sldIdLst>
    <p:sldId id="257" r:id="rId2"/>
    <p:sldId id="399" r:id="rId3"/>
    <p:sldId id="406" r:id="rId4"/>
    <p:sldId id="339" r:id="rId5"/>
    <p:sldId id="340" r:id="rId6"/>
    <p:sldId id="405" r:id="rId7"/>
    <p:sldId id="387" r:id="rId8"/>
    <p:sldId id="341" r:id="rId9"/>
    <p:sldId id="391" r:id="rId10"/>
    <p:sldId id="343" r:id="rId11"/>
    <p:sldId id="344" r:id="rId12"/>
    <p:sldId id="345" r:id="rId13"/>
    <p:sldId id="346" r:id="rId14"/>
    <p:sldId id="347" r:id="rId15"/>
    <p:sldId id="348" r:id="rId16"/>
    <p:sldId id="349" r:id="rId17"/>
    <p:sldId id="400" r:id="rId18"/>
    <p:sldId id="351" r:id="rId19"/>
    <p:sldId id="407" r:id="rId20"/>
    <p:sldId id="352" r:id="rId21"/>
    <p:sldId id="353" r:id="rId22"/>
    <p:sldId id="354" r:id="rId23"/>
    <p:sldId id="355" r:id="rId24"/>
    <p:sldId id="356" r:id="rId25"/>
    <p:sldId id="357" r:id="rId26"/>
    <p:sldId id="408" r:id="rId27"/>
    <p:sldId id="394" r:id="rId28"/>
    <p:sldId id="392" r:id="rId29"/>
    <p:sldId id="393" r:id="rId30"/>
    <p:sldId id="362" r:id="rId31"/>
    <p:sldId id="401" r:id="rId32"/>
    <p:sldId id="369" r:id="rId33"/>
    <p:sldId id="370" r:id="rId34"/>
    <p:sldId id="371" r:id="rId35"/>
    <p:sldId id="395" r:id="rId36"/>
    <p:sldId id="374" r:id="rId37"/>
    <p:sldId id="409" r:id="rId38"/>
    <p:sldId id="402" r:id="rId39"/>
    <p:sldId id="375" r:id="rId40"/>
    <p:sldId id="376" r:id="rId41"/>
    <p:sldId id="377" r:id="rId42"/>
    <p:sldId id="378" r:id="rId43"/>
    <p:sldId id="379" r:id="rId44"/>
    <p:sldId id="382" r:id="rId45"/>
    <p:sldId id="383" r:id="rId46"/>
    <p:sldId id="396" r:id="rId47"/>
    <p:sldId id="384" r:id="rId48"/>
    <p:sldId id="385" r:id="rId49"/>
    <p:sldId id="397" r:id="rId50"/>
    <p:sldId id="404" r:id="rId51"/>
    <p:sldId id="386" r:id="rId5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000000"/>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68" autoAdjust="0"/>
    <p:restoredTop sz="88435" autoAdjust="0"/>
  </p:normalViewPr>
  <p:slideViewPr>
    <p:cSldViewPr>
      <p:cViewPr varScale="1">
        <p:scale>
          <a:sx n="112" d="100"/>
          <a:sy n="112" d="100"/>
        </p:scale>
        <p:origin x="15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a:p>
        </p:txBody>
      </p:sp>
    </p:spTree>
    <p:extLst>
      <p:ext uri="{BB962C8B-B14F-4D97-AF65-F5344CB8AC3E}">
        <p14:creationId xmlns:p14="http://schemas.microsoft.com/office/powerpoint/2010/main" val="170489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Tree>
    <p:extLst>
      <p:ext uri="{BB962C8B-B14F-4D97-AF65-F5344CB8AC3E}">
        <p14:creationId xmlns:p14="http://schemas.microsoft.com/office/powerpoint/2010/main" val="3236607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4235F-ECE1-4BE8-8BAF-E29AC9805E20}" type="slidenum">
              <a:rPr lang="en-US" smtClean="0"/>
              <a:pPr>
                <a:defRPr/>
              </a:pPr>
              <a:t>26</a:t>
            </a:fld>
            <a:endParaRPr lang="en-US" dirty="0"/>
          </a:p>
        </p:txBody>
      </p:sp>
    </p:spTree>
    <p:extLst>
      <p:ext uri="{BB962C8B-B14F-4D97-AF65-F5344CB8AC3E}">
        <p14:creationId xmlns:p14="http://schemas.microsoft.com/office/powerpoint/2010/main" val="334374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49</a:t>
            </a:fld>
            <a:endParaRPr lang="en-US" dirty="0"/>
          </a:p>
        </p:txBody>
      </p:sp>
    </p:spTree>
    <p:extLst>
      <p:ext uri="{BB962C8B-B14F-4D97-AF65-F5344CB8AC3E}">
        <p14:creationId xmlns:p14="http://schemas.microsoft.com/office/powerpoint/2010/main" val="14124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Includes processes and activities:</a:t>
            </a:r>
            <a:r>
              <a:rPr lang="en-US" baseline="0" dirty="0"/>
              <a:t>  to  </a:t>
            </a:r>
            <a:r>
              <a:rPr lang="en-US" baseline="0" dirty="0">
                <a:sym typeface="Wingdings"/>
              </a:rPr>
              <a:t> identify, define, combine, unify, coordinate process and activities (Process , risk, 45 processes  control schedule,)</a:t>
            </a:r>
          </a:p>
          <a:p>
            <a:r>
              <a:rPr lang="en-US" baseline="0" dirty="0">
                <a:sym typeface="Wingdings"/>
              </a:rPr>
              <a:t>Put them into 6 process</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a:t>
            </a:fld>
            <a:endParaRPr lang="en-US" dirty="0"/>
          </a:p>
        </p:txBody>
      </p:sp>
    </p:spTree>
    <p:extLst>
      <p:ext uri="{BB962C8B-B14F-4D97-AF65-F5344CB8AC3E}">
        <p14:creationId xmlns:p14="http://schemas.microsoft.com/office/powerpoint/2010/main" val="208730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a:t>
            </a:r>
            <a:r>
              <a:rPr lang="en-US" baseline="0" dirty="0"/>
              <a:t> review,</a:t>
            </a:r>
          </a:p>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5</a:t>
            </a:fld>
            <a:endParaRPr lang="en-US" dirty="0"/>
          </a:p>
        </p:txBody>
      </p:sp>
    </p:spTree>
    <p:extLst>
      <p:ext uri="{BB962C8B-B14F-4D97-AF65-F5344CB8AC3E}">
        <p14:creationId xmlns:p14="http://schemas.microsoft.com/office/powerpoint/2010/main" val="132270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7</a:t>
            </a:fld>
            <a:endParaRPr lang="en-US" dirty="0"/>
          </a:p>
        </p:txBody>
      </p:sp>
    </p:spTree>
    <p:extLst>
      <p:ext uri="{BB962C8B-B14F-4D97-AF65-F5344CB8AC3E}">
        <p14:creationId xmlns:p14="http://schemas.microsoft.com/office/powerpoint/2010/main" val="31592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Tree>
    <p:extLst>
      <p:ext uri="{BB962C8B-B14F-4D97-AF65-F5344CB8AC3E}">
        <p14:creationId xmlns:p14="http://schemas.microsoft.com/office/powerpoint/2010/main" val="707680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Tree>
    <p:extLst>
      <p:ext uri="{BB962C8B-B14F-4D97-AF65-F5344CB8AC3E}">
        <p14:creationId xmlns:p14="http://schemas.microsoft.com/office/powerpoint/2010/main" val="200119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16</a:t>
            </a:fld>
            <a:endParaRPr lang="en-US" dirty="0"/>
          </a:p>
        </p:txBody>
      </p:sp>
    </p:spTree>
    <p:extLst>
      <p:ext uri="{BB962C8B-B14F-4D97-AF65-F5344CB8AC3E}">
        <p14:creationId xmlns:p14="http://schemas.microsoft.com/office/powerpoint/2010/main" val="215591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Tree>
    <p:extLst>
      <p:ext uri="{BB962C8B-B14F-4D97-AF65-F5344CB8AC3E}">
        <p14:creationId xmlns:p14="http://schemas.microsoft.com/office/powerpoint/2010/main" val="2292780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Tree>
    <p:extLst>
      <p:ext uri="{BB962C8B-B14F-4D97-AF65-F5344CB8AC3E}">
        <p14:creationId xmlns:p14="http://schemas.microsoft.com/office/powerpoint/2010/main" val="367857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982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674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06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3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687046031"/>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572617330"/>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8036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83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943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827482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annotation_id=annotation_1418261323&amp;feature=iv&amp;src_vid=g4ub-xhzl10&amp;v=N7pZZuCkFbM"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4:</a:t>
            </a:r>
            <a:br>
              <a:rPr lang="en-US" dirty="0"/>
            </a:br>
            <a:r>
              <a:rPr lang="en-US" dirty="0"/>
              <a:t>Project Integration Management</a:t>
            </a:r>
          </a:p>
        </p:txBody>
      </p:sp>
      <p:sp>
        <p:nvSpPr>
          <p:cNvPr id="3" name="Subtitle 2"/>
          <p:cNvSpPr>
            <a:spLocks noGrp="1"/>
          </p:cNvSpPr>
          <p:nvPr>
            <p:ph type="subTitle" idx="1"/>
          </p:nvPr>
        </p:nvSpPr>
        <p:spPr/>
        <p:txBody>
          <a:bodyPr/>
          <a:lstStyle/>
          <a:p>
            <a:endParaRPr lang="en-US" b="1" dirty="0">
              <a:solidFill>
                <a:schemeClr val="tx2"/>
              </a:solidFill>
              <a:effectLst>
                <a:outerShdw blurRad="38100" dist="38100" dir="2700000" algn="tl">
                  <a:srgbClr val="FFFFFF"/>
                </a:outerShdw>
              </a:effectLst>
              <a:latin typeface="Arial Rounded MT Bold" pitchFamily="34" charset="0"/>
              <a:ea typeface="+mj-ea"/>
              <a:cs typeface="+mj-cs"/>
            </a:endParaRPr>
          </a:p>
          <a:p>
            <a:r>
              <a:rPr lang="en-US"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Eighth Edition</a:t>
            </a:r>
          </a:p>
          <a:p>
            <a:r>
              <a:rPr lang="en-US" dirty="0"/>
              <a:t>Note: See the text itself for full citations.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rgbClr val="000000"/>
                </a:solidFill>
              </a:rPr>
              <a:t>Strategic Planning and Project Selection</a:t>
            </a:r>
          </a:p>
        </p:txBody>
      </p:sp>
      <p:pic>
        <p:nvPicPr>
          <p:cNvPr id="2" name="Picture 1" descr="Image displays a four-stage process for selecting IT proje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109898"/>
            <a:ext cx="6432042" cy="4304982"/>
          </a:xfrm>
          <a:prstGeom prst="rect">
            <a:avLst/>
          </a:prstGeom>
        </p:spPr>
      </p:pic>
      <p:sp>
        <p:nvSpPr>
          <p:cNvPr id="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628650" y="1219200"/>
            <a:ext cx="7886700" cy="4957763"/>
          </a:xfrm>
        </p:spPr>
        <p:txBody>
          <a:bodyPr/>
          <a:lstStyle/>
          <a:p>
            <a:pPr marL="609600" indent="-609600">
              <a:lnSpc>
                <a:spcPct val="90000"/>
              </a:lnSpc>
            </a:pPr>
            <a:r>
              <a:rPr lang="en-US" sz="2800" dirty="0">
                <a:solidFill>
                  <a:srgbClr val="000000"/>
                </a:solidFill>
                <a:latin typeface="+mj-lt"/>
              </a:rPr>
              <a:t>There are usually more projects than available time and resources to implement them</a:t>
            </a:r>
          </a:p>
          <a:p>
            <a:pPr marL="609600" indent="-609600">
              <a:lnSpc>
                <a:spcPct val="90000"/>
              </a:lnSpc>
            </a:pPr>
            <a:endParaRPr lang="en-US" sz="2800" dirty="0">
              <a:solidFill>
                <a:srgbClr val="000000"/>
              </a:solidFill>
              <a:latin typeface="+mj-lt"/>
            </a:endParaRPr>
          </a:p>
          <a:p>
            <a:pPr marL="609600" indent="-609600">
              <a:lnSpc>
                <a:spcPct val="90000"/>
              </a:lnSpc>
            </a:pPr>
            <a:r>
              <a:rPr lang="en-US" sz="2800" dirty="0">
                <a:solidFill>
                  <a:srgbClr val="000000"/>
                </a:solidFill>
                <a:latin typeface="+mj-lt"/>
              </a:rPr>
              <a:t>Methods for selecting projects include:</a:t>
            </a:r>
          </a:p>
          <a:p>
            <a:pPr marL="990600" lvl="1" indent="-533400">
              <a:lnSpc>
                <a:spcPct val="90000"/>
              </a:lnSpc>
            </a:pPr>
            <a:r>
              <a:rPr lang="en-US" sz="2400" dirty="0">
                <a:solidFill>
                  <a:srgbClr val="5B53FF"/>
                </a:solidFill>
                <a:latin typeface="+mj-lt"/>
              </a:rPr>
              <a:t>focusing on broad organizational needs</a:t>
            </a:r>
          </a:p>
          <a:p>
            <a:pPr marL="990600" lvl="1" indent="-533400">
              <a:lnSpc>
                <a:spcPct val="90000"/>
              </a:lnSpc>
            </a:pPr>
            <a:r>
              <a:rPr lang="en-US" sz="2400" dirty="0">
                <a:solidFill>
                  <a:srgbClr val="5B53FF"/>
                </a:solidFill>
                <a:latin typeface="+mj-lt"/>
              </a:rPr>
              <a:t>categorizing information technology projects</a:t>
            </a:r>
          </a:p>
          <a:p>
            <a:pPr marL="990600" lvl="1" indent="-533400">
              <a:lnSpc>
                <a:spcPct val="90000"/>
              </a:lnSpc>
            </a:pPr>
            <a:r>
              <a:rPr lang="en-US" sz="2400" dirty="0">
                <a:solidFill>
                  <a:srgbClr val="5B53FF"/>
                </a:solidFill>
                <a:latin typeface="+mj-lt"/>
              </a:rPr>
              <a:t>performing net present value or other financial analyses</a:t>
            </a:r>
          </a:p>
          <a:p>
            <a:pPr marL="990600" lvl="1" indent="-533400">
              <a:lnSpc>
                <a:spcPct val="90000"/>
              </a:lnSpc>
            </a:pPr>
            <a:r>
              <a:rPr lang="en-US" sz="2400" dirty="0">
                <a:solidFill>
                  <a:srgbClr val="5B53FF"/>
                </a:solidFill>
                <a:latin typeface="+mj-lt"/>
              </a:rPr>
              <a:t>using a weighted scoring model</a:t>
            </a:r>
          </a:p>
          <a:p>
            <a:pPr marL="990600" lvl="1" indent="-533400">
              <a:lnSpc>
                <a:spcPct val="90000"/>
              </a:lnSpc>
            </a:pPr>
            <a:r>
              <a:rPr lang="en-US" sz="2400" dirty="0">
                <a:solidFill>
                  <a:srgbClr val="5B53FF"/>
                </a:solidFill>
                <a:latin typeface="+mj-lt"/>
              </a:rPr>
              <a:t>implementing a balanced scorecard</a:t>
            </a:r>
          </a:p>
          <a:p>
            <a:pPr marL="609600" indent="-609600">
              <a:lnSpc>
                <a:spcPct val="90000"/>
              </a:lnSpc>
            </a:pPr>
            <a:endParaRPr lang="en-US" dirty="0"/>
          </a:p>
        </p:txBody>
      </p:sp>
      <p:sp>
        <p:nvSpPr>
          <p:cNvPr id="20482"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11</a:t>
            </a:fld>
            <a:endParaRPr lang="en-US" dirty="0"/>
          </a:p>
        </p:txBody>
      </p:sp>
      <p:sp>
        <p:nvSpPr>
          <p:cNvPr id="20484" name="Rectangle 2"/>
          <p:cNvSpPr>
            <a:spLocks noGrp="1" noChangeArrowheads="1"/>
          </p:cNvSpPr>
          <p:nvPr>
            <p:ph type="title"/>
          </p:nvPr>
        </p:nvSpPr>
        <p:spPr/>
        <p:txBody>
          <a:bodyPr>
            <a:normAutofit/>
          </a:bodyPr>
          <a:lstStyle/>
          <a:p>
            <a:pPr algn="ctr"/>
            <a:r>
              <a:rPr lang="en-US" sz="3200" dirty="0">
                <a:solidFill>
                  <a:srgbClr val="5B53FF"/>
                </a:solidFill>
              </a:rPr>
              <a:t>Methods for Selecting Projects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609600" y="1351156"/>
            <a:ext cx="7886700" cy="4805363"/>
          </a:xfrm>
        </p:spPr>
        <p:txBody>
          <a:bodyPr>
            <a:normAutofit/>
          </a:bodyPr>
          <a:lstStyle/>
          <a:p>
            <a:pPr>
              <a:lnSpc>
                <a:spcPct val="90000"/>
              </a:lnSpc>
            </a:pPr>
            <a:r>
              <a:rPr lang="en-US" sz="2400" dirty="0">
                <a:solidFill>
                  <a:srgbClr val="000000"/>
                </a:solidFill>
                <a:latin typeface="+mj-lt"/>
              </a:rPr>
              <a:t>It is often difficult to provide strong justification for many </a:t>
            </a:r>
            <a:r>
              <a:rPr lang="en-US" sz="2400" dirty="0">
                <a:solidFill>
                  <a:srgbClr val="5B53FF"/>
                </a:solidFill>
                <a:latin typeface="+mj-lt"/>
              </a:rPr>
              <a:t>IT projects, </a:t>
            </a:r>
            <a:r>
              <a:rPr lang="en-US" sz="2400" dirty="0">
                <a:solidFill>
                  <a:srgbClr val="000000"/>
                </a:solidFill>
                <a:latin typeface="+mj-lt"/>
              </a:rPr>
              <a:t>but everyone agrees they </a:t>
            </a:r>
            <a:r>
              <a:rPr lang="en-US" sz="2400" dirty="0">
                <a:solidFill>
                  <a:srgbClr val="5B53FF"/>
                </a:solidFill>
                <a:latin typeface="+mj-lt"/>
              </a:rPr>
              <a:t>have a high value</a:t>
            </a:r>
          </a:p>
          <a:p>
            <a:pPr>
              <a:lnSpc>
                <a:spcPct val="90000"/>
              </a:lnSpc>
            </a:pPr>
            <a:endParaRPr lang="en-US" sz="2400" dirty="0">
              <a:latin typeface="+mj-lt"/>
            </a:endParaRPr>
          </a:p>
          <a:p>
            <a:r>
              <a:rPr lang="en-US" dirty="0">
                <a:solidFill>
                  <a:srgbClr val="000000"/>
                </a:solidFill>
              </a:rPr>
              <a:t>Projects that address broad organizational needs are much more likely to be successful because they will be important to the organization</a:t>
            </a:r>
          </a:p>
          <a:p>
            <a:pPr lvl="1"/>
            <a:r>
              <a:rPr lang="en-US" dirty="0">
                <a:solidFill>
                  <a:srgbClr val="000000"/>
                </a:solidFill>
              </a:rPr>
              <a:t>Examples: improve safety or increase morale</a:t>
            </a:r>
          </a:p>
          <a:p>
            <a:pPr lvl="1"/>
            <a:endParaRPr lang="en-US" sz="2400" dirty="0">
              <a:solidFill>
                <a:srgbClr val="000000"/>
              </a:solidFill>
              <a:latin typeface="+mj-lt"/>
            </a:endParaRPr>
          </a:p>
          <a:p>
            <a:pPr>
              <a:lnSpc>
                <a:spcPct val="90000"/>
              </a:lnSpc>
            </a:pPr>
            <a:r>
              <a:rPr lang="en-US" sz="2400" dirty="0">
                <a:solidFill>
                  <a:srgbClr val="000000"/>
                </a:solidFill>
                <a:latin typeface="+mj-lt"/>
              </a:rPr>
              <a:t>Three important criteria for projects:</a:t>
            </a:r>
          </a:p>
          <a:p>
            <a:pPr lvl="1">
              <a:lnSpc>
                <a:spcPct val="90000"/>
              </a:lnSpc>
            </a:pPr>
            <a:r>
              <a:rPr lang="en-US" sz="2000" dirty="0">
                <a:solidFill>
                  <a:srgbClr val="000000"/>
                </a:solidFill>
                <a:latin typeface="+mj-lt"/>
              </a:rPr>
              <a:t>There is a</a:t>
            </a:r>
            <a:r>
              <a:rPr lang="en-US" sz="2000" b="1" dirty="0">
                <a:solidFill>
                  <a:srgbClr val="000000"/>
                </a:solidFill>
                <a:latin typeface="+mj-lt"/>
              </a:rPr>
              <a:t> </a:t>
            </a:r>
            <a:r>
              <a:rPr lang="en-US" sz="2000" b="1" i="1" dirty="0">
                <a:solidFill>
                  <a:srgbClr val="000000"/>
                </a:solidFill>
                <a:highlight>
                  <a:srgbClr val="FFFF00"/>
                </a:highlight>
                <a:latin typeface="+mj-lt"/>
              </a:rPr>
              <a:t>need</a:t>
            </a:r>
            <a:r>
              <a:rPr lang="en-US" sz="2000" dirty="0">
                <a:solidFill>
                  <a:srgbClr val="000000"/>
                </a:solidFill>
                <a:highlight>
                  <a:srgbClr val="FFFF00"/>
                </a:highlight>
                <a:latin typeface="+mj-lt"/>
              </a:rPr>
              <a:t> </a:t>
            </a:r>
            <a:r>
              <a:rPr lang="en-US" sz="2000" dirty="0">
                <a:solidFill>
                  <a:srgbClr val="000000"/>
                </a:solidFill>
                <a:latin typeface="+mj-lt"/>
              </a:rPr>
              <a:t>for the project</a:t>
            </a:r>
          </a:p>
          <a:p>
            <a:pPr lvl="1">
              <a:lnSpc>
                <a:spcPct val="90000"/>
              </a:lnSpc>
            </a:pPr>
            <a:r>
              <a:rPr lang="en-US" sz="2000" dirty="0">
                <a:solidFill>
                  <a:srgbClr val="000000"/>
                </a:solidFill>
                <a:latin typeface="+mj-lt"/>
              </a:rPr>
              <a:t>There are</a:t>
            </a:r>
            <a:r>
              <a:rPr lang="en-US" sz="2000" b="1" dirty="0">
                <a:solidFill>
                  <a:srgbClr val="000000"/>
                </a:solidFill>
                <a:latin typeface="+mj-lt"/>
              </a:rPr>
              <a:t> </a:t>
            </a:r>
            <a:r>
              <a:rPr lang="en-US" sz="2000" b="1" i="1" dirty="0">
                <a:solidFill>
                  <a:srgbClr val="000000"/>
                </a:solidFill>
                <a:highlight>
                  <a:srgbClr val="FFFF00"/>
                </a:highlight>
                <a:latin typeface="+mj-lt"/>
              </a:rPr>
              <a:t>funds</a:t>
            </a:r>
            <a:r>
              <a:rPr lang="en-US" sz="2000" dirty="0">
                <a:solidFill>
                  <a:srgbClr val="000000"/>
                </a:solidFill>
                <a:latin typeface="+mj-lt"/>
              </a:rPr>
              <a:t> available</a:t>
            </a:r>
          </a:p>
          <a:p>
            <a:pPr lvl="1">
              <a:lnSpc>
                <a:spcPct val="90000"/>
              </a:lnSpc>
            </a:pPr>
            <a:r>
              <a:rPr lang="en-US" sz="2000" dirty="0">
                <a:solidFill>
                  <a:srgbClr val="000000"/>
                </a:solidFill>
                <a:latin typeface="+mj-lt"/>
              </a:rPr>
              <a:t>There’s a strong </a:t>
            </a:r>
            <a:r>
              <a:rPr lang="en-US" sz="2000" b="1" i="1" dirty="0">
                <a:solidFill>
                  <a:srgbClr val="000000"/>
                </a:solidFill>
                <a:highlight>
                  <a:srgbClr val="FFFF00"/>
                </a:highlight>
                <a:latin typeface="+mj-lt"/>
              </a:rPr>
              <a:t>will</a:t>
            </a:r>
            <a:r>
              <a:rPr lang="en-US" sz="2000" b="1" dirty="0">
                <a:solidFill>
                  <a:srgbClr val="000000"/>
                </a:solidFill>
                <a:highlight>
                  <a:srgbClr val="FFFF00"/>
                </a:highlight>
                <a:latin typeface="+mj-lt"/>
              </a:rPr>
              <a:t> </a:t>
            </a:r>
            <a:r>
              <a:rPr lang="en-US" sz="2000" dirty="0">
                <a:solidFill>
                  <a:srgbClr val="000000"/>
                </a:solidFill>
                <a:latin typeface="+mj-lt"/>
              </a:rPr>
              <a:t>to make the project succeed</a:t>
            </a:r>
          </a:p>
        </p:txBody>
      </p:sp>
      <p:sp>
        <p:nvSpPr>
          <p:cNvPr id="21506"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12</a:t>
            </a:fld>
            <a:endParaRPr lang="en-US" dirty="0"/>
          </a:p>
        </p:txBody>
      </p:sp>
      <p:sp>
        <p:nvSpPr>
          <p:cNvPr id="21508" name="Rectangle 2"/>
          <p:cNvSpPr>
            <a:spLocks noGrp="1" noChangeArrowheads="1"/>
          </p:cNvSpPr>
          <p:nvPr>
            <p:ph type="title"/>
          </p:nvPr>
        </p:nvSpPr>
        <p:spPr>
          <a:xfrm>
            <a:off x="628650" y="365127"/>
            <a:ext cx="7886700" cy="701674"/>
          </a:xfrm>
        </p:spPr>
        <p:txBody>
          <a:bodyPr>
            <a:noAutofit/>
          </a:bodyPr>
          <a:lstStyle/>
          <a:p>
            <a:pPr algn="ctr"/>
            <a:r>
              <a:rPr lang="en-US" sz="2400" dirty="0">
                <a:solidFill>
                  <a:srgbClr val="5B53FF"/>
                </a:solidFill>
              </a:rPr>
              <a:t>Focusing on Broad Organizational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en-US" sz="2800" dirty="0">
                <a:solidFill>
                  <a:srgbClr val="000000"/>
                </a:solidFill>
                <a:latin typeface="+mj-lt"/>
              </a:rPr>
              <a:t>One categorization is whether the project addresses</a:t>
            </a:r>
          </a:p>
          <a:p>
            <a:pPr lvl="1"/>
            <a:r>
              <a:rPr lang="en-US" sz="2400" dirty="0">
                <a:solidFill>
                  <a:srgbClr val="000000"/>
                </a:solidFill>
                <a:highlight>
                  <a:srgbClr val="FFFF00"/>
                </a:highlight>
                <a:latin typeface="+mj-lt"/>
              </a:rPr>
              <a:t> a problem</a:t>
            </a:r>
          </a:p>
          <a:p>
            <a:pPr lvl="1"/>
            <a:r>
              <a:rPr lang="en-US" sz="2400" dirty="0">
                <a:solidFill>
                  <a:srgbClr val="000000"/>
                </a:solidFill>
                <a:highlight>
                  <a:srgbClr val="FFFF00"/>
                </a:highlight>
                <a:latin typeface="+mj-lt"/>
              </a:rPr>
              <a:t>an opportunity, or</a:t>
            </a:r>
          </a:p>
          <a:p>
            <a:pPr lvl="1"/>
            <a:r>
              <a:rPr lang="en-US" sz="2400" dirty="0">
                <a:solidFill>
                  <a:srgbClr val="000000"/>
                </a:solidFill>
                <a:highlight>
                  <a:srgbClr val="FFFF00"/>
                </a:highlight>
                <a:latin typeface="+mj-lt"/>
              </a:rPr>
              <a:t>a directive</a:t>
            </a:r>
          </a:p>
          <a:p>
            <a:pPr lvl="1"/>
            <a:endParaRPr lang="en-US" sz="2400" dirty="0">
              <a:solidFill>
                <a:srgbClr val="000000"/>
              </a:solidFill>
              <a:latin typeface="+mj-lt"/>
            </a:endParaRPr>
          </a:p>
          <a:p>
            <a:r>
              <a:rPr lang="en-US" sz="2800" dirty="0">
                <a:solidFill>
                  <a:srgbClr val="000000"/>
                </a:solidFill>
                <a:latin typeface="+mj-lt"/>
              </a:rPr>
              <a:t>Another categorization is how long it will take to do and when it is needed</a:t>
            </a:r>
          </a:p>
          <a:p>
            <a:r>
              <a:rPr lang="en-US" sz="2800" dirty="0">
                <a:solidFill>
                  <a:srgbClr val="000000"/>
                </a:solidFill>
                <a:latin typeface="+mj-lt"/>
              </a:rPr>
              <a:t>Another is the overall priority of the project</a:t>
            </a:r>
          </a:p>
          <a:p>
            <a:endParaRPr lang="en-US" dirty="0"/>
          </a:p>
        </p:txBody>
      </p:sp>
      <p:sp>
        <p:nvSpPr>
          <p:cNvPr id="22530"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13</a:t>
            </a:fld>
            <a:endParaRPr lang="en-US" dirty="0"/>
          </a:p>
        </p:txBody>
      </p:sp>
      <p:sp>
        <p:nvSpPr>
          <p:cNvPr id="22532" name="Rectangle 2"/>
          <p:cNvSpPr>
            <a:spLocks noGrp="1" noChangeArrowheads="1"/>
          </p:cNvSpPr>
          <p:nvPr>
            <p:ph type="title"/>
          </p:nvPr>
        </p:nvSpPr>
        <p:spPr>
          <a:xfrm>
            <a:off x="304800" y="533400"/>
            <a:ext cx="8610600" cy="673100"/>
          </a:xfrm>
        </p:spPr>
        <p:txBody>
          <a:bodyPr>
            <a:normAutofit/>
          </a:bodyPr>
          <a:lstStyle/>
          <a:p>
            <a:pPr algn="ctr"/>
            <a:r>
              <a:rPr lang="en-US" dirty="0">
                <a:solidFill>
                  <a:srgbClr val="5B53FF"/>
                </a:solidFill>
              </a:rPr>
              <a:t>Categorizing IT 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268536"/>
            <a:ext cx="8763000" cy="4894139"/>
          </a:xfrm>
        </p:spPr>
        <p:txBody>
          <a:bodyPr/>
          <a:lstStyle/>
          <a:p>
            <a:r>
              <a:rPr lang="en-US" sz="2800" dirty="0">
                <a:solidFill>
                  <a:srgbClr val="000000"/>
                </a:solidFill>
                <a:latin typeface="+mj-lt"/>
                <a:cs typeface="Calibri Light" panose="020F0302020204030204" pitchFamily="34" charset="0"/>
              </a:rPr>
              <a:t>Financial considerations are often an important consideration in selecting projects</a:t>
            </a:r>
          </a:p>
          <a:p>
            <a:pPr lvl="1"/>
            <a:r>
              <a:rPr lang="en-US" sz="2400" dirty="0">
                <a:solidFill>
                  <a:srgbClr val="000000"/>
                </a:solidFill>
                <a:latin typeface="+mj-lt"/>
                <a:cs typeface="Calibri Light" panose="020F0302020204030204" pitchFamily="34" charset="0"/>
              </a:rPr>
              <a:t>Regardless of current economics </a:t>
            </a:r>
            <a:endParaRPr lang="en-US" sz="2800" dirty="0">
              <a:solidFill>
                <a:srgbClr val="000000"/>
              </a:solidFill>
              <a:latin typeface="+mj-lt"/>
              <a:cs typeface="Calibri Light" panose="020F0302020204030204" pitchFamily="34" charset="0"/>
            </a:endParaRPr>
          </a:p>
          <a:p>
            <a:r>
              <a:rPr lang="en-US" sz="2800" dirty="0">
                <a:solidFill>
                  <a:srgbClr val="000000"/>
                </a:solidFill>
                <a:latin typeface="+mj-lt"/>
                <a:cs typeface="Calibri Light" panose="020F0302020204030204" pitchFamily="34" charset="0"/>
              </a:rPr>
              <a:t>Three primary methods for determining the projected financial value of projects:</a:t>
            </a:r>
          </a:p>
          <a:p>
            <a:pPr lvl="1"/>
            <a:r>
              <a:rPr lang="en-US" sz="2400" dirty="0">
                <a:solidFill>
                  <a:srgbClr val="5B53FF"/>
                </a:solidFill>
                <a:latin typeface="+mj-lt"/>
                <a:cs typeface="Calibri Light" panose="020F0302020204030204" pitchFamily="34" charset="0"/>
              </a:rPr>
              <a:t>Net present value (NPV)</a:t>
            </a:r>
            <a:r>
              <a:rPr lang="en-US" sz="2400" dirty="0">
                <a:latin typeface="+mj-lt"/>
                <a:cs typeface="Calibri Light" panose="020F0302020204030204" pitchFamily="34" charset="0"/>
              </a:rPr>
              <a:t> analysis</a:t>
            </a:r>
          </a:p>
          <a:p>
            <a:pPr lvl="1"/>
            <a:r>
              <a:rPr lang="en-US" sz="2400" dirty="0">
                <a:solidFill>
                  <a:srgbClr val="5B53FF"/>
                </a:solidFill>
                <a:latin typeface="+mj-lt"/>
                <a:cs typeface="Calibri Light" panose="020F0302020204030204" pitchFamily="34" charset="0"/>
              </a:rPr>
              <a:t>Return on investment (ROI)</a:t>
            </a:r>
          </a:p>
          <a:p>
            <a:pPr lvl="1"/>
            <a:r>
              <a:rPr lang="en-US" sz="2400" dirty="0">
                <a:solidFill>
                  <a:srgbClr val="5B53FF"/>
                </a:solidFill>
                <a:latin typeface="+mj-lt"/>
                <a:cs typeface="Calibri Light" panose="020F0302020204030204" pitchFamily="34" charset="0"/>
              </a:rPr>
              <a:t>Payback analysis</a:t>
            </a:r>
          </a:p>
          <a:p>
            <a:endParaRPr lang="en-US" dirty="0"/>
          </a:p>
        </p:txBody>
      </p:sp>
      <p:sp>
        <p:nvSpPr>
          <p:cNvPr id="23554"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14</a:t>
            </a:fld>
            <a:endParaRPr lang="en-US" dirty="0"/>
          </a:p>
        </p:txBody>
      </p:sp>
      <p:sp>
        <p:nvSpPr>
          <p:cNvPr id="23556" name="Rectangle 2"/>
          <p:cNvSpPr>
            <a:spLocks noGrp="1" noChangeArrowheads="1"/>
          </p:cNvSpPr>
          <p:nvPr>
            <p:ph type="title"/>
          </p:nvPr>
        </p:nvSpPr>
        <p:spPr>
          <a:xfrm>
            <a:off x="381000" y="336356"/>
            <a:ext cx="14973300" cy="932180"/>
          </a:xfrm>
        </p:spPr>
        <p:txBody>
          <a:bodyPr>
            <a:normAutofit/>
          </a:bodyPr>
          <a:lstStyle/>
          <a:p>
            <a:r>
              <a:rPr lang="en-US" dirty="0">
                <a:solidFill>
                  <a:srgbClr val="5B53FF"/>
                </a:solidFill>
              </a:rPr>
              <a:t>Financial Analysis of Projects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algn="ctr"/>
            <a:r>
              <a:rPr lang="en-US" dirty="0">
                <a:solidFill>
                  <a:srgbClr val="5B53FF"/>
                </a:solidFill>
              </a:rPr>
              <a:t>Net Present Value Analysis</a:t>
            </a:r>
          </a:p>
        </p:txBody>
      </p:sp>
      <p:sp>
        <p:nvSpPr>
          <p:cNvPr id="24581" name="Rectangle 3"/>
          <p:cNvSpPr>
            <a:spLocks noGrp="1" noChangeArrowheads="1"/>
          </p:cNvSpPr>
          <p:nvPr>
            <p:ph idx="1"/>
          </p:nvPr>
        </p:nvSpPr>
        <p:spPr>
          <a:xfrm>
            <a:off x="533400" y="1600200"/>
            <a:ext cx="7981950" cy="4576763"/>
          </a:xfrm>
        </p:spPr>
        <p:txBody>
          <a:bodyPr>
            <a:normAutofit/>
          </a:bodyPr>
          <a:lstStyle/>
          <a:p>
            <a:r>
              <a:rPr lang="en-US" sz="2800" dirty="0">
                <a:solidFill>
                  <a:srgbClr val="000000"/>
                </a:solidFill>
                <a:latin typeface="+mj-lt"/>
              </a:rPr>
              <a:t>NPV: Method of calculating the expected net </a:t>
            </a:r>
            <a:r>
              <a:rPr lang="en-US" sz="2800" dirty="0">
                <a:solidFill>
                  <a:srgbClr val="000000"/>
                </a:solidFill>
                <a:highlight>
                  <a:srgbClr val="FFFF00"/>
                </a:highlight>
                <a:latin typeface="+mj-lt"/>
              </a:rPr>
              <a:t>monetary gain or loss from a project by discounting all expected future cash inflows and outflows to the present point in time</a:t>
            </a:r>
          </a:p>
          <a:p>
            <a:pPr lvl="1"/>
            <a:r>
              <a:rPr lang="en-US" sz="2400" dirty="0">
                <a:solidFill>
                  <a:srgbClr val="000000"/>
                </a:solidFill>
                <a:latin typeface="+mj-lt"/>
              </a:rPr>
              <a:t>Projects with a positive NPV should be considered if financial value is a key criterion</a:t>
            </a:r>
          </a:p>
          <a:p>
            <a:pPr lvl="1"/>
            <a:r>
              <a:rPr lang="en-US" sz="2400" dirty="0">
                <a:solidFill>
                  <a:srgbClr val="000000"/>
                </a:solidFill>
                <a:latin typeface="+mj-lt"/>
              </a:rPr>
              <a:t>Projects with higher NPVs are preferred</a:t>
            </a:r>
          </a:p>
        </p:txBody>
      </p:sp>
      <p:sp>
        <p:nvSpPr>
          <p:cNvPr id="2457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dirty="0">
                <a:solidFill>
                  <a:srgbClr val="5B53FF"/>
                </a:solidFill>
              </a:rPr>
              <a:t>Net Present Value Analysis</a:t>
            </a:r>
          </a:p>
        </p:txBody>
      </p:sp>
      <p:pic>
        <p:nvPicPr>
          <p:cNvPr id="2" name="Picture 1" descr="Image displays net present value for two different projects in Microsoft Exce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371601"/>
            <a:ext cx="6882107" cy="4450080"/>
          </a:xfrm>
          <a:prstGeom prst="rect">
            <a:avLst/>
          </a:prstGeom>
        </p:spPr>
      </p:pic>
      <p:sp>
        <p:nvSpPr>
          <p:cNvPr id="10" name="Footer Placeholder 9"/>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dirty="0">
                <a:solidFill>
                  <a:srgbClr val="5B53FF"/>
                </a:solidFill>
              </a:rPr>
              <a:t>Net Present Value Analysis</a:t>
            </a:r>
          </a:p>
        </p:txBody>
      </p:sp>
      <p:pic>
        <p:nvPicPr>
          <p:cNvPr id="2" name="Picture 1" descr="Image displays net present value and return on investment for JWD Consulting in Microsoft Excel.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066801"/>
            <a:ext cx="6749796" cy="4487732"/>
          </a:xfrm>
          <a:prstGeom prst="rect">
            <a:avLst/>
          </a:prstGeom>
        </p:spPr>
      </p:pic>
      <p:sp>
        <p:nvSpPr>
          <p:cNvPr id="10" name="Footer Placeholder 9"/>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55071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algn="ctr"/>
            <a:r>
              <a:rPr lang="en-US" dirty="0">
                <a:solidFill>
                  <a:srgbClr val="5B53FF"/>
                </a:solidFill>
              </a:rPr>
              <a:t>Net Present Value Analysis </a:t>
            </a:r>
          </a:p>
        </p:txBody>
      </p:sp>
      <p:sp>
        <p:nvSpPr>
          <p:cNvPr id="27653" name="Rectangle 3"/>
          <p:cNvSpPr>
            <a:spLocks noGrp="1" noChangeArrowheads="1"/>
          </p:cNvSpPr>
          <p:nvPr>
            <p:ph idx="1"/>
          </p:nvPr>
        </p:nvSpPr>
        <p:spPr>
          <a:xfrm>
            <a:off x="457200" y="1066800"/>
            <a:ext cx="8058150" cy="5110163"/>
          </a:xfrm>
        </p:spPr>
        <p:txBody>
          <a:bodyPr>
            <a:normAutofit/>
          </a:bodyPr>
          <a:lstStyle/>
          <a:p>
            <a:r>
              <a:rPr lang="en-US" sz="2800" dirty="0">
                <a:solidFill>
                  <a:srgbClr val="000000"/>
                </a:solidFill>
                <a:highlight>
                  <a:srgbClr val="FFFF00"/>
                </a:highlight>
                <a:latin typeface="Calibri Light" panose="020F0302020204030204" pitchFamily="34" charset="0"/>
                <a:cs typeface="Calibri Light" panose="020F0302020204030204" pitchFamily="34" charset="0"/>
              </a:rPr>
              <a:t>NPV calculations</a:t>
            </a:r>
          </a:p>
          <a:p>
            <a:pPr lvl="1"/>
            <a:r>
              <a:rPr lang="en-US" sz="2400" dirty="0">
                <a:solidFill>
                  <a:srgbClr val="000000"/>
                </a:solidFill>
                <a:latin typeface="Calibri Light" panose="020F0302020204030204" pitchFamily="34" charset="0"/>
                <a:cs typeface="Calibri Light" panose="020F0302020204030204" pitchFamily="34" charset="0"/>
              </a:rPr>
              <a:t>Determine estimated costs and benefits for the life of the project and the products it produces</a:t>
            </a:r>
          </a:p>
          <a:p>
            <a:pPr lvl="1"/>
            <a:r>
              <a:rPr lang="en-US" sz="2400" dirty="0">
                <a:solidFill>
                  <a:srgbClr val="000000"/>
                </a:solidFill>
                <a:latin typeface="Calibri Light" panose="020F0302020204030204" pitchFamily="34" charset="0"/>
                <a:cs typeface="Calibri Light" panose="020F0302020204030204" pitchFamily="34" charset="0"/>
              </a:rPr>
              <a:t>Determine the discount rate </a:t>
            </a:r>
          </a:p>
          <a:p>
            <a:pPr lvl="1"/>
            <a:r>
              <a:rPr lang="en-US" sz="2400" dirty="0">
                <a:solidFill>
                  <a:srgbClr val="000000"/>
                </a:solidFill>
                <a:latin typeface="Calibri Light" panose="020F0302020204030204" pitchFamily="34" charset="0"/>
                <a:cs typeface="Calibri Light" panose="020F0302020204030204" pitchFamily="34" charset="0"/>
              </a:rPr>
              <a:t>Calculate the net present value</a:t>
            </a:r>
          </a:p>
          <a:p>
            <a:r>
              <a:rPr lang="en-US" sz="2800" dirty="0">
                <a:solidFill>
                  <a:srgbClr val="000000"/>
                </a:solidFill>
                <a:highlight>
                  <a:srgbClr val="FFFF00"/>
                </a:highlight>
                <a:latin typeface="Calibri Light" panose="020F0302020204030204" pitchFamily="34" charset="0"/>
                <a:cs typeface="Calibri Light" panose="020F0302020204030204" pitchFamily="34" charset="0"/>
              </a:rPr>
              <a:t>Important considerations </a:t>
            </a:r>
          </a:p>
          <a:p>
            <a:pPr lvl="1"/>
            <a:r>
              <a:rPr lang="en-US" sz="2400" dirty="0">
                <a:solidFill>
                  <a:srgbClr val="000000"/>
                </a:solidFill>
                <a:latin typeface="Calibri Light" panose="020F0302020204030204" pitchFamily="34" charset="0"/>
                <a:cs typeface="Calibri Light" panose="020F0302020204030204" pitchFamily="34" charset="0"/>
              </a:rPr>
              <a:t>Some organizations refer to the investment year or years for project costs as Year 0 and do not discount costs in Year 0</a:t>
            </a:r>
          </a:p>
          <a:p>
            <a:pPr lvl="1"/>
            <a:r>
              <a:rPr lang="en-US" sz="2400" dirty="0">
                <a:solidFill>
                  <a:srgbClr val="000000"/>
                </a:solidFill>
                <a:latin typeface="Calibri Light" panose="020F0302020204030204" pitchFamily="34" charset="0"/>
                <a:cs typeface="Calibri Light" panose="020F0302020204030204" pitchFamily="34" charset="0"/>
              </a:rPr>
              <a:t>Discount rate can vary, often based on the prime rate and other economic considerations</a:t>
            </a:r>
          </a:p>
          <a:p>
            <a:pPr lvl="1"/>
            <a:r>
              <a:rPr lang="en-US" sz="2400" dirty="0">
                <a:solidFill>
                  <a:srgbClr val="000000"/>
                </a:solidFill>
                <a:latin typeface="Calibri Light" panose="020F0302020204030204" pitchFamily="34" charset="0"/>
                <a:cs typeface="Calibri Light" panose="020F0302020204030204" pitchFamily="34" charset="0"/>
              </a:rPr>
              <a:t>Costs can be entered as negative numbers and can be listed first (and then benefits)</a:t>
            </a:r>
          </a:p>
        </p:txBody>
      </p:sp>
      <p:sp>
        <p:nvSpPr>
          <p:cNvPr id="2765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840" y="1600200"/>
            <a:ext cx="7886700" cy="4472307"/>
          </a:xfrm>
        </p:spPr>
        <p:txBody>
          <a:bodyPr/>
          <a:lstStyle/>
          <a:p>
            <a:pPr marL="0" indent="0">
              <a:buNone/>
            </a:pPr>
            <a:r>
              <a:rPr lang="en-US" sz="2800" dirty="0">
                <a:solidFill>
                  <a:srgbClr val="000000"/>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https://www.youtube.com/watch?annotation_id=annotation_1418261323&amp;feature=iv&amp;src_vid=g4ub-xhzl10&amp;v=N7pZZuCkFbM</a:t>
            </a:r>
            <a:endParaRPr lang="en-US" sz="2800" dirty="0">
              <a:solidFill>
                <a:srgbClr val="000000"/>
              </a:solidFill>
              <a:latin typeface="Calibri Light" panose="020F0302020204030204" pitchFamily="34" charset="0"/>
              <a:cs typeface="Calibri Light" panose="020F0302020204030204" pitchFamily="34" charset="0"/>
            </a:endParaRPr>
          </a:p>
          <a:p>
            <a:endParaRPr lang="en-US" sz="2800" dirty="0">
              <a:solidFill>
                <a:srgbClr val="000000"/>
              </a:solidFill>
              <a:latin typeface="Calibri Light" panose="020F0302020204030204" pitchFamily="34" charset="0"/>
              <a:cs typeface="Calibri Light" panose="020F0302020204030204" pitchFamily="34" charset="0"/>
            </a:endParaRPr>
          </a:p>
          <a:p>
            <a:endParaRPr lang="en-US" sz="2800" dirty="0">
              <a:solidFill>
                <a:srgbClr val="000000"/>
              </a:solidFill>
            </a:endParaRPr>
          </a:p>
          <a:p>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Information Technology Project Management, Eighth Edition</a:t>
            </a:r>
            <a:endParaRPr lang="en-US" dirty="0"/>
          </a:p>
        </p:txBody>
      </p:sp>
      <p:sp>
        <p:nvSpPr>
          <p:cNvPr id="4" name="Slide Number Placeholder 3"/>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19</a:t>
            </a:fld>
            <a:endParaRPr lang="en-US" dirty="0"/>
          </a:p>
        </p:txBody>
      </p:sp>
      <p:sp>
        <p:nvSpPr>
          <p:cNvPr id="5" name="Title 4"/>
          <p:cNvSpPr>
            <a:spLocks noGrp="1"/>
          </p:cNvSpPr>
          <p:nvPr>
            <p:ph type="title"/>
          </p:nvPr>
        </p:nvSpPr>
        <p:spPr/>
        <p:txBody>
          <a:bodyPr/>
          <a:lstStyle/>
          <a:p>
            <a:pPr algn="ctr"/>
            <a:r>
              <a:rPr lang="en-US" dirty="0">
                <a:solidFill>
                  <a:srgbClr val="5B53FF"/>
                </a:solidFill>
              </a:rPr>
              <a:t>How to compute NPV</a:t>
            </a:r>
          </a:p>
        </p:txBody>
      </p:sp>
    </p:spTree>
    <p:extLst>
      <p:ext uri="{BB962C8B-B14F-4D97-AF65-F5344CB8AC3E}">
        <p14:creationId xmlns:p14="http://schemas.microsoft.com/office/powerpoint/2010/main" val="21099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058150" cy="4805363"/>
          </a:xfrm>
        </p:spPr>
        <p:txBody>
          <a:bodyPr>
            <a:normAutofit/>
          </a:bodyPr>
          <a:lstStyle/>
          <a:p>
            <a:r>
              <a:rPr lang="en-US" altLang="en-US" sz="2400" dirty="0">
                <a:solidFill>
                  <a:srgbClr val="000000"/>
                </a:solidFill>
                <a:latin typeface="Calibri Light" panose="020F0302020204030204" pitchFamily="34" charset="0"/>
                <a:cs typeface="Calibri Light" panose="020F0302020204030204" pitchFamily="34" charset="0"/>
              </a:rPr>
              <a:t>Project managers must coordinate all of the other knowledge areas throughout a project’s life cycle</a:t>
            </a:r>
          </a:p>
          <a:p>
            <a:endParaRPr lang="en-US" altLang="en-US" sz="2400" dirty="0">
              <a:solidFill>
                <a:srgbClr val="000000"/>
              </a:solidFill>
              <a:latin typeface="Calibri Light" panose="020F0302020204030204" pitchFamily="34" charset="0"/>
              <a:cs typeface="Calibri Light" panose="020F0302020204030204" pitchFamily="34" charset="0"/>
            </a:endParaRPr>
          </a:p>
          <a:p>
            <a:r>
              <a:rPr lang="en-US" altLang="en-US" sz="2400" dirty="0">
                <a:solidFill>
                  <a:srgbClr val="000000"/>
                </a:solidFill>
                <a:latin typeface="Calibri Light" panose="020F0302020204030204" pitchFamily="34" charset="0"/>
                <a:cs typeface="Calibri Light" panose="020F0302020204030204" pitchFamily="34" charset="0"/>
              </a:rPr>
              <a:t>Many new project managers have trouble looking at the “big picture” and want to focus on too many details </a:t>
            </a:r>
          </a:p>
          <a:p>
            <a:endParaRPr lang="en-US" altLang="en-US" sz="2400" dirty="0">
              <a:latin typeface="Calibri Light" panose="020F0302020204030204" pitchFamily="34" charset="0"/>
              <a:cs typeface="Calibri Light" panose="020F0302020204030204" pitchFamily="34" charset="0"/>
            </a:endParaRPr>
          </a:p>
          <a:p>
            <a:r>
              <a:rPr lang="en-US" altLang="en-US" sz="2400" dirty="0">
                <a:solidFill>
                  <a:srgbClr val="5B53FF"/>
                </a:solidFill>
                <a:latin typeface="Calibri Light" panose="020F0302020204030204" pitchFamily="34" charset="0"/>
                <a:cs typeface="Calibri Light" panose="020F0302020204030204" pitchFamily="34" charset="0"/>
              </a:rPr>
              <a:t>Project integration </a:t>
            </a:r>
            <a:r>
              <a:rPr lang="en-US" altLang="en-US" sz="2400" dirty="0">
                <a:latin typeface="Calibri Light" panose="020F0302020204030204" pitchFamily="34" charset="0"/>
                <a:cs typeface="Calibri Light" panose="020F0302020204030204" pitchFamily="34" charset="0"/>
              </a:rPr>
              <a:t>management is</a:t>
            </a:r>
            <a:r>
              <a:rPr lang="en-US" altLang="en-US" sz="2400" dirty="0">
                <a:solidFill>
                  <a:srgbClr val="5B53FF"/>
                </a:solidFill>
                <a:latin typeface="Calibri Light" panose="020F0302020204030204" pitchFamily="34" charset="0"/>
                <a:cs typeface="Calibri Light" panose="020F0302020204030204" pitchFamily="34" charset="0"/>
              </a:rPr>
              <a:t> not </a:t>
            </a:r>
            <a:r>
              <a:rPr lang="en-US" altLang="en-US" sz="2400" dirty="0">
                <a:latin typeface="Calibri Light" panose="020F0302020204030204" pitchFamily="34" charset="0"/>
                <a:cs typeface="Calibri Light" panose="020F0302020204030204" pitchFamily="34" charset="0"/>
              </a:rPr>
              <a:t>the same thing as </a:t>
            </a:r>
            <a:r>
              <a:rPr lang="en-US" altLang="en-US" sz="2400" dirty="0">
                <a:solidFill>
                  <a:srgbClr val="5B53FF"/>
                </a:solidFill>
                <a:latin typeface="Calibri Light" panose="020F0302020204030204" pitchFamily="34" charset="0"/>
                <a:cs typeface="Calibri Light" panose="020F0302020204030204" pitchFamily="34" charset="0"/>
              </a:rPr>
              <a:t>software integration</a:t>
            </a:r>
          </a:p>
          <a:p>
            <a:r>
              <a:rPr lang="en-US" altLang="en-US" sz="2400" dirty="0">
                <a:solidFill>
                  <a:srgbClr val="5B53FF"/>
                </a:solidFill>
                <a:latin typeface="Calibri Light" panose="020F0302020204030204" pitchFamily="34" charset="0"/>
                <a:cs typeface="Calibri Light" panose="020F0302020204030204" pitchFamily="34" charset="0"/>
              </a:rPr>
              <a:t>Project integration: </a:t>
            </a:r>
            <a:r>
              <a:rPr lang="en-US" sz="2400" dirty="0">
                <a:solidFill>
                  <a:srgbClr val="000000"/>
                </a:solidFill>
                <a:latin typeface="Calibri Light" panose="020F0302020204030204" pitchFamily="34" charset="0"/>
                <a:cs typeface="Calibri Light" panose="020F0302020204030204" pitchFamily="34" charset="0"/>
              </a:rPr>
              <a:t>Includes the processes and activities to identify, define, combine, unify, and coordinate the various processes and project management activities within the Project Management Process Groups.</a:t>
            </a:r>
          </a:p>
          <a:p>
            <a:pPr marL="0" indent="0">
              <a:buNone/>
            </a:pPr>
            <a:endParaRPr lang="en-US" altLang="en-US" dirty="0">
              <a:solidFill>
                <a:srgbClr val="5B53FF"/>
              </a:solidFill>
            </a:endParaRPr>
          </a:p>
          <a:p>
            <a:endParaRPr lang="en-US" dirty="0"/>
          </a:p>
        </p:txBody>
      </p:sp>
      <p:sp>
        <p:nvSpPr>
          <p:cNvPr id="3" name="Footer Placeholder 2"/>
          <p:cNvSpPr>
            <a:spLocks noGrp="1"/>
          </p:cNvSpPr>
          <p:nvPr>
            <p:ph type="ftr" sz="quarter" idx="11"/>
          </p:nvPr>
        </p:nvSpPr>
        <p:spPr/>
        <p:txBody>
          <a:bodyPr/>
          <a:lstStyle/>
          <a:p>
            <a:pPr>
              <a:defRPr/>
            </a:pPr>
            <a:r>
              <a:rPr lang="en-US"/>
              <a:t>Information Technology Project Management, Eighth Edition</a:t>
            </a:r>
            <a:endParaRPr lang="en-US" dirty="0"/>
          </a:p>
        </p:txBody>
      </p:sp>
      <p:sp>
        <p:nvSpPr>
          <p:cNvPr id="4" name="Slide Number Placeholder 3"/>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2</a:t>
            </a:fld>
            <a:endParaRPr lang="en-US" dirty="0"/>
          </a:p>
        </p:txBody>
      </p:sp>
      <p:sp>
        <p:nvSpPr>
          <p:cNvPr id="5" name="Title 4"/>
          <p:cNvSpPr>
            <a:spLocks noGrp="1"/>
          </p:cNvSpPr>
          <p:nvPr>
            <p:ph type="title"/>
          </p:nvPr>
        </p:nvSpPr>
        <p:spPr>
          <a:xfrm>
            <a:off x="76200" y="364137"/>
            <a:ext cx="8534400" cy="778863"/>
          </a:xfrm>
        </p:spPr>
        <p:txBody>
          <a:bodyPr>
            <a:normAutofit/>
          </a:bodyPr>
          <a:lstStyle/>
          <a:p>
            <a:pPr algn="ctr"/>
            <a:r>
              <a:rPr lang="en-US" altLang="en-US" sz="2800" dirty="0">
                <a:solidFill>
                  <a:srgbClr val="C00000"/>
                </a:solidFill>
                <a:latin typeface="+mj-lt"/>
              </a:rPr>
              <a:t>The Key to Overall Project Success: </a:t>
            </a:r>
            <a:br>
              <a:rPr lang="en-US" altLang="en-US" sz="2800" dirty="0">
                <a:solidFill>
                  <a:srgbClr val="C00000"/>
                </a:solidFill>
                <a:latin typeface="+mj-lt"/>
              </a:rPr>
            </a:br>
            <a:r>
              <a:rPr lang="en-US" altLang="en-US" sz="2800" dirty="0">
                <a:solidFill>
                  <a:srgbClr val="C00000"/>
                </a:solidFill>
                <a:latin typeface="+mj-lt"/>
              </a:rPr>
              <a:t>Good Project Integration </a:t>
            </a:r>
            <a:r>
              <a:rPr lang="en-US" altLang="en-US" sz="2400" dirty="0">
                <a:solidFill>
                  <a:srgbClr val="C00000"/>
                </a:solidFill>
                <a:latin typeface="+mj-lt"/>
              </a:rPr>
              <a:t>Management</a:t>
            </a:r>
            <a:endParaRPr lang="en-US" sz="2400" dirty="0">
              <a:solidFill>
                <a:srgbClr val="C00000"/>
              </a:solidFill>
              <a:latin typeface="+mj-lt"/>
            </a:endParaRPr>
          </a:p>
        </p:txBody>
      </p:sp>
    </p:spTree>
    <p:extLst>
      <p:ext uri="{BB962C8B-B14F-4D97-AF65-F5344CB8AC3E}">
        <p14:creationId xmlns:p14="http://schemas.microsoft.com/office/powerpoint/2010/main" val="151623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algn="ctr"/>
            <a:r>
              <a:rPr lang="en-US" dirty="0">
                <a:solidFill>
                  <a:srgbClr val="5B53FF"/>
                </a:solidFill>
              </a:rPr>
              <a:t>Return on Investment</a:t>
            </a:r>
          </a:p>
        </p:txBody>
      </p:sp>
      <p:sp>
        <p:nvSpPr>
          <p:cNvPr id="28677" name="Rectangle 3"/>
          <p:cNvSpPr>
            <a:spLocks noGrp="1" noChangeArrowheads="1"/>
          </p:cNvSpPr>
          <p:nvPr>
            <p:ph idx="1"/>
          </p:nvPr>
        </p:nvSpPr>
        <p:spPr>
          <a:xfrm>
            <a:off x="457200" y="1295400"/>
            <a:ext cx="8058150" cy="4881563"/>
          </a:xfrm>
        </p:spPr>
        <p:txBody>
          <a:bodyPr/>
          <a:lstStyle/>
          <a:p>
            <a:r>
              <a:rPr lang="en-US" sz="2800" dirty="0">
                <a:solidFill>
                  <a:srgbClr val="000000"/>
                </a:solidFill>
                <a:latin typeface="Calibri Light" panose="020F0302020204030204" pitchFamily="34" charset="0"/>
                <a:cs typeface="Calibri Light" panose="020F0302020204030204" pitchFamily="34" charset="0"/>
              </a:rPr>
              <a:t>Calculated by subtracting the project costs from the benefits and then dividing by the costs</a:t>
            </a:r>
          </a:p>
          <a:p>
            <a:pPr lvl="1"/>
            <a:r>
              <a:rPr lang="en-US" sz="2400" dirty="0">
                <a:solidFill>
                  <a:srgbClr val="000000"/>
                </a:solidFill>
                <a:highlight>
                  <a:srgbClr val="FFFF00"/>
                </a:highlight>
                <a:latin typeface="Calibri Light" panose="020F0302020204030204" pitchFamily="34" charset="0"/>
                <a:cs typeface="Calibri Light" panose="020F0302020204030204" pitchFamily="34" charset="0"/>
              </a:rPr>
              <a:t>ROI = (total discounted benefits - total discounted costs) / discounted costs</a:t>
            </a:r>
          </a:p>
          <a:p>
            <a:r>
              <a:rPr lang="en-US" sz="2800" dirty="0">
                <a:solidFill>
                  <a:srgbClr val="000000"/>
                </a:solidFill>
                <a:latin typeface="Calibri Light" panose="020F0302020204030204" pitchFamily="34" charset="0"/>
                <a:cs typeface="Calibri Light" panose="020F0302020204030204" pitchFamily="34" charset="0"/>
              </a:rPr>
              <a:t>The higher the ROI, the better	</a:t>
            </a:r>
          </a:p>
          <a:p>
            <a:r>
              <a:rPr lang="en-US" sz="2800" dirty="0">
                <a:solidFill>
                  <a:srgbClr val="000000"/>
                </a:solidFill>
                <a:latin typeface="Calibri Light" panose="020F0302020204030204" pitchFamily="34" charset="0"/>
                <a:cs typeface="Calibri Light" panose="020F0302020204030204" pitchFamily="34" charset="0"/>
              </a:rPr>
              <a:t>Many organizations have </a:t>
            </a:r>
            <a:r>
              <a:rPr lang="en-US" sz="2800" dirty="0">
                <a:solidFill>
                  <a:srgbClr val="000000"/>
                </a:solidFill>
                <a:highlight>
                  <a:srgbClr val="FFFF00"/>
                </a:highlight>
                <a:latin typeface="Calibri Light" panose="020F0302020204030204" pitchFamily="34" charset="0"/>
                <a:cs typeface="Calibri Light" panose="020F0302020204030204" pitchFamily="34" charset="0"/>
              </a:rPr>
              <a:t>a required rate of return </a:t>
            </a:r>
          </a:p>
          <a:p>
            <a:pPr lvl="1"/>
            <a:r>
              <a:rPr lang="en-US" sz="2400" dirty="0">
                <a:solidFill>
                  <a:srgbClr val="000000"/>
                </a:solidFill>
                <a:latin typeface="Calibri Light" panose="020F0302020204030204" pitchFamily="34" charset="0"/>
                <a:cs typeface="Calibri Light" panose="020F0302020204030204" pitchFamily="34" charset="0"/>
              </a:rPr>
              <a:t>Minimum acceptable rate of return on investment for projects	</a:t>
            </a:r>
          </a:p>
          <a:p>
            <a:r>
              <a:rPr lang="en-US" sz="2800" dirty="0">
                <a:solidFill>
                  <a:srgbClr val="000000"/>
                </a:solidFill>
                <a:highlight>
                  <a:srgbClr val="FFFF00"/>
                </a:highlight>
                <a:latin typeface="Calibri Light" panose="020F0302020204030204" pitchFamily="34" charset="0"/>
                <a:cs typeface="Calibri Light" panose="020F0302020204030204" pitchFamily="34" charset="0"/>
              </a:rPr>
              <a:t>Internal rate of return </a:t>
            </a:r>
            <a:r>
              <a:rPr lang="en-US" sz="2800" dirty="0">
                <a:solidFill>
                  <a:srgbClr val="000000"/>
                </a:solidFill>
                <a:latin typeface="Calibri Light" panose="020F0302020204030204" pitchFamily="34" charset="0"/>
                <a:cs typeface="Calibri Light" panose="020F0302020204030204" pitchFamily="34" charset="0"/>
              </a:rPr>
              <a:t>(IRR) can by calculated by finding the discount rate that makes the NPV equal to zero	</a:t>
            </a:r>
          </a:p>
          <a:p>
            <a:pPr lvl="1"/>
            <a:endParaRPr lang="en-US" dirty="0"/>
          </a:p>
        </p:txBody>
      </p:sp>
      <p:sp>
        <p:nvSpPr>
          <p:cNvPr id="2867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algn="ctr"/>
            <a:r>
              <a:rPr lang="en-US" dirty="0">
                <a:solidFill>
                  <a:srgbClr val="5B53FF"/>
                </a:solidFill>
              </a:rPr>
              <a:t>Payback Analysis</a:t>
            </a:r>
          </a:p>
        </p:txBody>
      </p:sp>
      <p:sp>
        <p:nvSpPr>
          <p:cNvPr id="29701" name="Rectangle 3"/>
          <p:cNvSpPr>
            <a:spLocks noGrp="1" noChangeArrowheads="1"/>
          </p:cNvSpPr>
          <p:nvPr>
            <p:ph idx="1"/>
          </p:nvPr>
        </p:nvSpPr>
        <p:spPr>
          <a:xfrm>
            <a:off x="533400" y="914400"/>
            <a:ext cx="7981950" cy="5262563"/>
          </a:xfrm>
        </p:spPr>
        <p:txBody>
          <a:bodyPr>
            <a:normAutofit/>
          </a:bodyPr>
          <a:lstStyle/>
          <a:p>
            <a:r>
              <a:rPr lang="en-US" sz="2800" dirty="0">
                <a:latin typeface="Calibri Light" panose="020F0302020204030204" pitchFamily="34" charset="0"/>
                <a:cs typeface="Calibri Light" panose="020F0302020204030204" pitchFamily="34" charset="0"/>
              </a:rPr>
              <a:t>Another important financial consideration is payback analysis</a:t>
            </a:r>
          </a:p>
          <a:p>
            <a:r>
              <a:rPr lang="en-US" sz="2800" dirty="0">
                <a:highlight>
                  <a:srgbClr val="FFFF00"/>
                </a:highlight>
                <a:latin typeface="Calibri Light" panose="020F0302020204030204" pitchFamily="34" charset="0"/>
                <a:cs typeface="Calibri Light" panose="020F0302020204030204" pitchFamily="34" charset="0"/>
              </a:rPr>
              <a:t>Payback period is the amount of time it will take to recoup, in the form of net cash inflows, the total dollars invested in a project</a:t>
            </a:r>
          </a:p>
          <a:p>
            <a:pPr lvl="1"/>
            <a:r>
              <a:rPr lang="en-US" sz="2400" dirty="0">
                <a:latin typeface="Calibri Light" panose="020F0302020204030204" pitchFamily="34" charset="0"/>
                <a:cs typeface="Calibri Light" panose="020F0302020204030204" pitchFamily="34" charset="0"/>
              </a:rPr>
              <a:t>Determines how much time will elapse before accrued benefits overtake accrued and continuing costs</a:t>
            </a:r>
          </a:p>
          <a:p>
            <a:pPr lvl="1"/>
            <a:r>
              <a:rPr lang="en-US" sz="2400" dirty="0">
                <a:latin typeface="Calibri Light" panose="020F0302020204030204" pitchFamily="34" charset="0"/>
                <a:cs typeface="Calibri Light" panose="020F0302020204030204" pitchFamily="34" charset="0"/>
              </a:rPr>
              <a:t>Payback occurs when the net cumulative discounted benefits equals the costs</a:t>
            </a:r>
          </a:p>
          <a:p>
            <a:pPr lvl="1"/>
            <a:r>
              <a:rPr lang="en-US" sz="2400" dirty="0">
                <a:latin typeface="Calibri Light" panose="020F0302020204030204" pitchFamily="34" charset="0"/>
                <a:cs typeface="Calibri Light" panose="020F0302020204030204" pitchFamily="34" charset="0"/>
              </a:rPr>
              <a:t>Many organizations have requirements for the length of the payback period of an investment</a:t>
            </a:r>
          </a:p>
        </p:txBody>
      </p:sp>
      <p:sp>
        <p:nvSpPr>
          <p:cNvPr id="2969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Payback Analysis (2 of 2)</a:t>
            </a:r>
          </a:p>
        </p:txBody>
      </p:sp>
      <p:pic>
        <p:nvPicPr>
          <p:cNvPr id="2" name="Picture 1" descr="Image displays a chart of cumulative discounted costs and cumulative discounted benefits over a three year perio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660" y="1524000"/>
            <a:ext cx="5298680" cy="3907536"/>
          </a:xfrm>
          <a:prstGeom prst="rect">
            <a:avLst/>
          </a:prstGeom>
        </p:spPr>
      </p:pic>
      <p:sp>
        <p:nvSpPr>
          <p:cNvPr id="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algn="ctr"/>
            <a:r>
              <a:rPr lang="en-US" dirty="0">
                <a:solidFill>
                  <a:srgbClr val="5B53FF"/>
                </a:solidFill>
              </a:rPr>
              <a:t>Using a Weighted Scoring Model </a:t>
            </a:r>
          </a:p>
        </p:txBody>
      </p:sp>
      <p:sp>
        <p:nvSpPr>
          <p:cNvPr id="31749" name="Rectangle 3"/>
          <p:cNvSpPr>
            <a:spLocks noGrp="1" noChangeArrowheads="1"/>
          </p:cNvSpPr>
          <p:nvPr>
            <p:ph idx="1"/>
          </p:nvPr>
        </p:nvSpPr>
        <p:spPr>
          <a:xfrm>
            <a:off x="457200" y="990600"/>
            <a:ext cx="8058150" cy="5186363"/>
          </a:xfrm>
        </p:spPr>
        <p:txBody>
          <a:bodyPr>
            <a:normAutofit/>
          </a:bodyPr>
          <a:lstStyle/>
          <a:p>
            <a:r>
              <a:rPr lang="en-US" sz="3200" dirty="0">
                <a:solidFill>
                  <a:srgbClr val="000000"/>
                </a:solidFill>
                <a:highlight>
                  <a:srgbClr val="FFFF00"/>
                </a:highlight>
                <a:latin typeface="+mj-lt"/>
              </a:rPr>
              <a:t>Provides a systematic process for selecting projects based on many criteria</a:t>
            </a:r>
          </a:p>
          <a:p>
            <a:pPr lvl="2"/>
            <a:r>
              <a:rPr lang="en-US" sz="2500" dirty="0">
                <a:solidFill>
                  <a:srgbClr val="000000"/>
                </a:solidFill>
                <a:latin typeface="+mj-lt"/>
              </a:rPr>
              <a:t>Identify criteria important to the project selection process</a:t>
            </a:r>
          </a:p>
          <a:p>
            <a:pPr lvl="2"/>
            <a:r>
              <a:rPr lang="en-US" sz="2500" dirty="0">
                <a:solidFill>
                  <a:srgbClr val="000000"/>
                </a:solidFill>
                <a:latin typeface="+mj-lt"/>
              </a:rPr>
              <a:t>Assign weights (percentages) to each criterion so they add up to 100%</a:t>
            </a:r>
          </a:p>
          <a:p>
            <a:pPr lvl="2"/>
            <a:r>
              <a:rPr lang="en-US" sz="2500" dirty="0">
                <a:solidFill>
                  <a:srgbClr val="000000"/>
                </a:solidFill>
                <a:latin typeface="+mj-lt"/>
              </a:rPr>
              <a:t>Assign scores to each criterion for each project</a:t>
            </a:r>
          </a:p>
          <a:p>
            <a:pPr lvl="2"/>
            <a:r>
              <a:rPr lang="en-US" sz="2500" dirty="0">
                <a:solidFill>
                  <a:srgbClr val="000000"/>
                </a:solidFill>
                <a:latin typeface="+mj-lt"/>
              </a:rPr>
              <a:t>Multiply the scores by the weights and get the total weighted scores</a:t>
            </a:r>
          </a:p>
          <a:p>
            <a:pPr lvl="1"/>
            <a:r>
              <a:rPr lang="en-US" sz="3100" dirty="0">
                <a:highlight>
                  <a:srgbClr val="FFFF00"/>
                </a:highlight>
              </a:rPr>
              <a:t>The higher the weighted score, the better</a:t>
            </a:r>
          </a:p>
          <a:p>
            <a:pPr lvl="2"/>
            <a:endParaRPr lang="en-US" sz="2500" dirty="0">
              <a:solidFill>
                <a:srgbClr val="000000"/>
              </a:solidFill>
              <a:latin typeface="+mj-lt"/>
            </a:endParaRPr>
          </a:p>
        </p:txBody>
      </p:sp>
      <p:sp>
        <p:nvSpPr>
          <p:cNvPr id="31746"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solidFill>
                  <a:srgbClr val="5B53FF"/>
                </a:solidFill>
              </a:rPr>
              <a:t>Using a Weighted Scoring Model</a:t>
            </a:r>
          </a:p>
        </p:txBody>
      </p:sp>
      <p:pic>
        <p:nvPicPr>
          <p:cNvPr id="2" name="Picture 1" descr="Image provides an example of a weighted scoring model to evaluate four different project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058387"/>
            <a:ext cx="4672584" cy="4693920"/>
          </a:xfrm>
          <a:prstGeom prst="rect">
            <a:avLst/>
          </a:prstGeom>
        </p:spPr>
      </p:pic>
      <p:sp>
        <p:nvSpPr>
          <p:cNvPr id="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algn="ctr"/>
            <a:r>
              <a:rPr lang="en-US" dirty="0">
                <a:solidFill>
                  <a:srgbClr val="5B53FF"/>
                </a:solidFill>
              </a:rPr>
              <a:t>Implementing a Balanced Scorecard</a:t>
            </a:r>
          </a:p>
        </p:txBody>
      </p:sp>
      <p:sp>
        <p:nvSpPr>
          <p:cNvPr id="33797" name="Rectangle 3"/>
          <p:cNvSpPr>
            <a:spLocks noGrp="1" noChangeArrowheads="1"/>
          </p:cNvSpPr>
          <p:nvPr>
            <p:ph idx="1"/>
          </p:nvPr>
        </p:nvSpPr>
        <p:spPr>
          <a:xfrm>
            <a:off x="304800" y="1143000"/>
            <a:ext cx="8210550" cy="5033963"/>
          </a:xfrm>
        </p:spPr>
        <p:txBody>
          <a:bodyPr>
            <a:normAutofit/>
          </a:bodyPr>
          <a:lstStyle/>
          <a:p>
            <a:r>
              <a:rPr lang="en-US" sz="3200" dirty="0">
                <a:solidFill>
                  <a:srgbClr val="000000"/>
                </a:solidFill>
                <a:latin typeface="+mj-lt"/>
              </a:rPr>
              <a:t>Drs. Robert Kaplan and David Norton developed this approach to help select and manage projects that align with business strategy</a:t>
            </a:r>
          </a:p>
          <a:p>
            <a:pPr lvl="1"/>
            <a:r>
              <a:rPr lang="en-US" sz="2800" dirty="0">
                <a:solidFill>
                  <a:srgbClr val="000000"/>
                </a:solidFill>
                <a:highlight>
                  <a:srgbClr val="FFFF00"/>
                </a:highlight>
                <a:latin typeface="+mj-lt"/>
              </a:rPr>
              <a:t>A balanced scorecard is </a:t>
            </a:r>
            <a:r>
              <a:rPr lang="en-US" sz="2800" dirty="0">
                <a:solidFill>
                  <a:srgbClr val="000000"/>
                </a:solidFill>
                <a:latin typeface="+mj-lt"/>
              </a:rPr>
              <a:t>a strategic planning and management system that helps organizations align business activities to strategy, improve communications, and monitor performance against strategic goals</a:t>
            </a:r>
          </a:p>
          <a:p>
            <a:pPr lvl="1"/>
            <a:endParaRPr lang="en-US" sz="2800" dirty="0">
              <a:solidFill>
                <a:srgbClr val="000000"/>
              </a:solidFill>
              <a:latin typeface="+mj-lt"/>
            </a:endParaRPr>
          </a:p>
          <a:p>
            <a:pPr lvl="1"/>
            <a:r>
              <a:rPr lang="en-US" sz="2800" dirty="0"/>
              <a:t>See </a:t>
            </a:r>
            <a:r>
              <a:rPr lang="en-US" sz="2800" dirty="0" err="1">
                <a:highlight>
                  <a:srgbClr val="FFFF00"/>
                </a:highlight>
              </a:rPr>
              <a:t>www.balancedscorecard.org</a:t>
            </a:r>
            <a:r>
              <a:rPr lang="en-US" sz="2800" dirty="0"/>
              <a:t> for more information</a:t>
            </a:r>
          </a:p>
          <a:p>
            <a:pPr lvl="1"/>
            <a:endParaRPr lang="en-US" sz="2800" dirty="0">
              <a:solidFill>
                <a:srgbClr val="000000"/>
              </a:solidFill>
              <a:latin typeface="+mj-lt"/>
            </a:endParaRPr>
          </a:p>
        </p:txBody>
      </p:sp>
      <p:sp>
        <p:nvSpPr>
          <p:cNvPr id="3379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381000" y="1054100"/>
            <a:ext cx="8266522" cy="5270500"/>
          </a:xfrm>
        </p:spPr>
        <p:txBody>
          <a:bodyPr>
            <a:normAutofit fontScale="85000" lnSpcReduction="10000"/>
          </a:bodyPr>
          <a:lstStyle/>
          <a:p>
            <a:pPr>
              <a:lnSpc>
                <a:spcPct val="90000"/>
              </a:lnSpc>
            </a:pPr>
            <a:r>
              <a:rPr lang="en-US" sz="2800" dirty="0">
                <a:solidFill>
                  <a:srgbClr val="000000"/>
                </a:solidFill>
                <a:latin typeface="Calibri Light" panose="020F0302020204030204" pitchFamily="34" charset="0"/>
                <a:cs typeface="Calibri Light" panose="020F0302020204030204" pitchFamily="34" charset="0"/>
              </a:rPr>
              <a:t>After deciding what project to work on, it is important to let the rest of the organization know</a:t>
            </a:r>
          </a:p>
          <a:p>
            <a:pPr>
              <a:lnSpc>
                <a:spcPct val="90000"/>
              </a:lnSpc>
            </a:pPr>
            <a:endParaRPr lang="en-US" sz="2800" dirty="0">
              <a:latin typeface="Calibri Light" panose="020F0302020204030204" pitchFamily="34" charset="0"/>
              <a:cs typeface="Calibri Light" panose="020F0302020204030204" pitchFamily="34" charset="0"/>
            </a:endParaRPr>
          </a:p>
          <a:p>
            <a:pPr>
              <a:lnSpc>
                <a:spcPct val="90000"/>
              </a:lnSpc>
            </a:pPr>
            <a:r>
              <a:rPr lang="en-US" sz="2800" dirty="0">
                <a:solidFill>
                  <a:srgbClr val="5B53FF"/>
                </a:solidFill>
                <a:latin typeface="Calibri Light" panose="020F0302020204030204" pitchFamily="34" charset="0"/>
                <a:cs typeface="Calibri Light" panose="020F0302020204030204" pitchFamily="34" charset="0"/>
              </a:rPr>
              <a:t>A project charter </a:t>
            </a:r>
            <a:r>
              <a:rPr lang="en-US" sz="2800" dirty="0">
                <a:latin typeface="Calibri Light" panose="020F0302020204030204" pitchFamily="34" charset="0"/>
                <a:cs typeface="Calibri Light" panose="020F0302020204030204" pitchFamily="34" charset="0"/>
              </a:rPr>
              <a:t>is a </a:t>
            </a:r>
            <a:r>
              <a:rPr lang="en-US" sz="2800" dirty="0">
                <a:solidFill>
                  <a:srgbClr val="000000"/>
                </a:solidFill>
                <a:latin typeface="Calibri Light" panose="020F0302020204030204" pitchFamily="34" charset="0"/>
                <a:cs typeface="Calibri Light" panose="020F0302020204030204" pitchFamily="34" charset="0"/>
              </a:rPr>
              <a:t>document that formally recognizes the existence of a project and provides direction on the project’s objectives and management</a:t>
            </a:r>
          </a:p>
          <a:p>
            <a:pPr>
              <a:lnSpc>
                <a:spcPct val="90000"/>
              </a:lnSpc>
            </a:pPr>
            <a:endParaRPr lang="en-US" sz="2800" dirty="0">
              <a:latin typeface="Calibri Light" panose="020F0302020204030204" pitchFamily="34" charset="0"/>
              <a:cs typeface="Calibri Light" panose="020F0302020204030204" pitchFamily="34" charset="0"/>
            </a:endParaRPr>
          </a:p>
          <a:p>
            <a:pPr>
              <a:lnSpc>
                <a:spcPct val="90000"/>
              </a:lnSpc>
            </a:pPr>
            <a:r>
              <a:rPr lang="en-US" sz="2800" dirty="0">
                <a:solidFill>
                  <a:srgbClr val="000000"/>
                </a:solidFill>
                <a:highlight>
                  <a:srgbClr val="FFFF00"/>
                </a:highlight>
                <a:latin typeface="Calibri Light" panose="020F0302020204030204" pitchFamily="34" charset="0"/>
                <a:cs typeface="Calibri Light" panose="020F0302020204030204" pitchFamily="34" charset="0"/>
              </a:rPr>
              <a:t>Key project stakeholders should sign a project </a:t>
            </a:r>
            <a:r>
              <a:rPr lang="en-US" sz="2800" dirty="0">
                <a:solidFill>
                  <a:srgbClr val="000000"/>
                </a:solidFill>
                <a:latin typeface="Calibri Light" panose="020F0302020204030204" pitchFamily="34" charset="0"/>
                <a:cs typeface="Calibri Light" panose="020F0302020204030204" pitchFamily="34" charset="0"/>
              </a:rPr>
              <a:t>charter to acknowledge agreement on the need and intent of the project; a signed charter is a key output of project integration management</a:t>
            </a:r>
          </a:p>
          <a:p>
            <a:pPr>
              <a:lnSpc>
                <a:spcPct val="90000"/>
              </a:lnSpc>
            </a:pPr>
            <a:endParaRPr lang="en-US" sz="2800" dirty="0">
              <a:solidFill>
                <a:srgbClr val="000000"/>
              </a:solidFill>
              <a:latin typeface="Calibri Light" panose="020F0302020204030204" pitchFamily="34" charset="0"/>
              <a:cs typeface="Calibri Light" panose="020F0302020204030204" pitchFamily="34" charset="0"/>
            </a:endParaRPr>
          </a:p>
          <a:p>
            <a:pPr>
              <a:lnSpc>
                <a:spcPct val="100000"/>
              </a:lnSpc>
            </a:pPr>
            <a:r>
              <a:rPr lang="en-US" sz="2800" dirty="0">
                <a:solidFill>
                  <a:srgbClr val="000000"/>
                </a:solidFill>
                <a:latin typeface="Calibri Light" panose="020F0302020204030204" pitchFamily="34" charset="0"/>
                <a:cs typeface="Calibri Light" panose="020F0302020204030204" pitchFamily="34" charset="0"/>
              </a:rPr>
              <a:t>Key project stakeholders should sign a project charter to acknowledge agreement on the need and intent of the project </a:t>
            </a:r>
          </a:p>
          <a:p>
            <a:pPr marL="171450" lvl="1">
              <a:lnSpc>
                <a:spcPct val="100000"/>
              </a:lnSpc>
              <a:spcBef>
                <a:spcPts val="750"/>
              </a:spcBef>
            </a:pPr>
            <a:r>
              <a:rPr lang="en-US" sz="2800" dirty="0">
                <a:solidFill>
                  <a:srgbClr val="000000"/>
                </a:solidFill>
                <a:latin typeface="Calibri Light" panose="020F0302020204030204" pitchFamily="34" charset="0"/>
                <a:cs typeface="Calibri Light" panose="020F0302020204030204" pitchFamily="34" charset="0"/>
              </a:rPr>
              <a:t>A project charter is a key output of the initiation process</a:t>
            </a:r>
          </a:p>
          <a:p>
            <a:pPr>
              <a:lnSpc>
                <a:spcPct val="90000"/>
              </a:lnSpc>
            </a:pPr>
            <a:endParaRPr lang="en-US" sz="2400" dirty="0">
              <a:solidFill>
                <a:srgbClr val="000000"/>
              </a:solidFill>
              <a:latin typeface="+mj-lt"/>
            </a:endParaRPr>
          </a:p>
        </p:txBody>
      </p:sp>
      <p:sp>
        <p:nvSpPr>
          <p:cNvPr id="35842"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26</a:t>
            </a:fld>
            <a:endParaRPr lang="en-US" dirty="0"/>
          </a:p>
        </p:txBody>
      </p:sp>
      <p:sp>
        <p:nvSpPr>
          <p:cNvPr id="35844" name="Rectangle 2"/>
          <p:cNvSpPr>
            <a:spLocks noGrp="1" noChangeArrowheads="1"/>
          </p:cNvSpPr>
          <p:nvPr>
            <p:ph type="title"/>
          </p:nvPr>
        </p:nvSpPr>
        <p:spPr>
          <a:xfrm>
            <a:off x="304800" y="381000"/>
            <a:ext cx="9144000" cy="673100"/>
          </a:xfrm>
        </p:spPr>
        <p:txBody>
          <a:bodyPr>
            <a:noAutofit/>
          </a:bodyPr>
          <a:lstStyle/>
          <a:p>
            <a:pPr algn="ctr"/>
            <a:r>
              <a:rPr lang="en-US" sz="3200" dirty="0">
                <a:solidFill>
                  <a:srgbClr val="5B53FF"/>
                </a:solidFill>
              </a:rPr>
              <a:t>Developing a Project Charter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5B53FF"/>
                </a:solidFill>
              </a:rPr>
              <a:t>Developing a Project Charter</a:t>
            </a:r>
          </a:p>
        </p:txBody>
      </p:sp>
      <p:sp>
        <p:nvSpPr>
          <p:cNvPr id="2" name="Content Placeholder 1"/>
          <p:cNvSpPr>
            <a:spLocks noGrp="1"/>
          </p:cNvSpPr>
          <p:nvPr>
            <p:ph idx="1"/>
          </p:nvPr>
        </p:nvSpPr>
        <p:spPr>
          <a:xfrm>
            <a:off x="762000" y="1143000"/>
            <a:ext cx="7753350" cy="5033963"/>
          </a:xfrm>
        </p:spPr>
        <p:txBody>
          <a:bodyPr>
            <a:normAutofit/>
          </a:bodyPr>
          <a:lstStyle/>
          <a:p>
            <a:r>
              <a:rPr lang="en-US" sz="3200" dirty="0">
                <a:solidFill>
                  <a:srgbClr val="000000"/>
                </a:solidFill>
                <a:latin typeface="Calibri Light" panose="020F0302020204030204" pitchFamily="34" charset="0"/>
                <a:cs typeface="Calibri Light" panose="020F0302020204030204" pitchFamily="34" charset="0"/>
              </a:rPr>
              <a:t>Inputs for developing a project charter</a:t>
            </a:r>
          </a:p>
          <a:p>
            <a:pPr lvl="1"/>
            <a:r>
              <a:rPr lang="en-US" sz="2800" dirty="0">
                <a:solidFill>
                  <a:srgbClr val="000000"/>
                </a:solidFill>
                <a:latin typeface="Calibri Light" panose="020F0302020204030204" pitchFamily="34" charset="0"/>
                <a:cs typeface="Calibri Light" panose="020F0302020204030204" pitchFamily="34" charset="0"/>
              </a:rPr>
              <a:t>Business case</a:t>
            </a:r>
          </a:p>
          <a:p>
            <a:pPr lvl="1"/>
            <a:r>
              <a:rPr lang="en-US" sz="2800" dirty="0">
                <a:solidFill>
                  <a:srgbClr val="000000"/>
                </a:solidFill>
                <a:latin typeface="Calibri Light" panose="020F0302020204030204" pitchFamily="34" charset="0"/>
                <a:cs typeface="Calibri Light" panose="020F0302020204030204" pitchFamily="34" charset="0"/>
              </a:rPr>
              <a:t>Benefits management plan</a:t>
            </a:r>
          </a:p>
          <a:p>
            <a:pPr lvl="1"/>
            <a:r>
              <a:rPr lang="en-US" sz="2800" dirty="0">
                <a:solidFill>
                  <a:srgbClr val="000000"/>
                </a:solidFill>
                <a:latin typeface="Calibri Light" panose="020F0302020204030204" pitchFamily="34" charset="0"/>
                <a:cs typeface="Calibri Light" panose="020F0302020204030204" pitchFamily="34" charset="0"/>
              </a:rPr>
              <a:t>Agreements</a:t>
            </a:r>
          </a:p>
          <a:p>
            <a:pPr lvl="1"/>
            <a:r>
              <a:rPr lang="en-US" sz="2800" dirty="0">
                <a:solidFill>
                  <a:srgbClr val="000000"/>
                </a:solidFill>
                <a:latin typeface="Calibri Light" panose="020F0302020204030204" pitchFamily="34" charset="0"/>
                <a:cs typeface="Calibri Light" panose="020F0302020204030204" pitchFamily="34" charset="0"/>
              </a:rPr>
              <a:t>Enterprise environmental factors</a:t>
            </a:r>
          </a:p>
          <a:p>
            <a:pPr lvl="1"/>
            <a:r>
              <a:rPr lang="en-US" sz="2800" dirty="0">
                <a:solidFill>
                  <a:srgbClr val="000000"/>
                </a:solidFill>
                <a:latin typeface="Calibri Light" panose="020F0302020204030204" pitchFamily="34" charset="0"/>
                <a:cs typeface="Calibri Light" panose="020F0302020204030204" pitchFamily="34" charset="0"/>
              </a:rPr>
              <a:t>Organizational process assets</a:t>
            </a:r>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2486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Information Technology Project Management, Eighth Edition</a:t>
            </a:r>
            <a:endParaRPr lang="en-US" dirty="0"/>
          </a:p>
        </p:txBody>
      </p:sp>
      <p:sp>
        <p:nvSpPr>
          <p:cNvPr id="4" name="Slide Number Placeholder 3"/>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28</a:t>
            </a:fld>
            <a:endParaRPr lang="en-US" dirty="0"/>
          </a:p>
        </p:txBody>
      </p:sp>
      <p:sp>
        <p:nvSpPr>
          <p:cNvPr id="5" name="Title 4"/>
          <p:cNvSpPr>
            <a:spLocks noGrp="1"/>
          </p:cNvSpPr>
          <p:nvPr>
            <p:ph type="title"/>
          </p:nvPr>
        </p:nvSpPr>
        <p:spPr>
          <a:xfrm>
            <a:off x="152400" y="274638"/>
            <a:ext cx="8763000" cy="1143000"/>
          </a:xfrm>
        </p:spPr>
        <p:txBody>
          <a:bodyPr>
            <a:normAutofit/>
          </a:bodyPr>
          <a:lstStyle/>
          <a:p>
            <a:pPr algn="ctr"/>
            <a:r>
              <a:rPr lang="en-US" sz="2400" dirty="0">
                <a:latin typeface="+mn-lt"/>
              </a:rPr>
              <a:t>Project Charter for the DNA-Sequencing Instrument Completion Project</a:t>
            </a:r>
            <a:br>
              <a:rPr lang="en-US" dirty="0"/>
            </a:br>
            <a:endParaRPr lang="en-US" dirty="0"/>
          </a:p>
        </p:txBody>
      </p:sp>
      <p:pic>
        <p:nvPicPr>
          <p:cNvPr id="88066" name="Picture 2"/>
          <p:cNvPicPr>
            <a:picLocks noChangeAspect="1" noChangeArrowheads="1"/>
          </p:cNvPicPr>
          <p:nvPr/>
        </p:nvPicPr>
        <p:blipFill>
          <a:blip r:embed="rId2"/>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Information Technology Project Management, Eighth Edition</a:t>
            </a:r>
            <a:endParaRPr lang="en-US" dirty="0"/>
          </a:p>
        </p:txBody>
      </p:sp>
      <p:sp>
        <p:nvSpPr>
          <p:cNvPr id="4" name="Slide Number Placeholder 3"/>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29</a:t>
            </a:fld>
            <a:endParaRPr lang="en-US" dirty="0"/>
          </a:p>
        </p:txBody>
      </p:sp>
      <p:sp>
        <p:nvSpPr>
          <p:cNvPr id="5" name="Title 4"/>
          <p:cNvSpPr>
            <a:spLocks noGrp="1"/>
          </p:cNvSpPr>
          <p:nvPr>
            <p:ph type="title"/>
          </p:nvPr>
        </p:nvSpPr>
        <p:spPr>
          <a:xfrm>
            <a:off x="457200" y="0"/>
            <a:ext cx="8229600" cy="563562"/>
          </a:xfrm>
        </p:spPr>
        <p:txBody>
          <a:bodyPr>
            <a:normAutofit/>
          </a:bodyPr>
          <a:lstStyle/>
          <a:p>
            <a:pPr algn="ctr"/>
            <a:r>
              <a:rPr lang="en-US" sz="2800" dirty="0">
                <a:latin typeface="+mn-lt"/>
              </a:rPr>
              <a:t>Project Charter (cont.)</a:t>
            </a:r>
            <a:endParaRPr lang="en-US" sz="1600" dirty="0">
              <a:latin typeface="+mn-lt"/>
            </a:endParaRPr>
          </a:p>
        </p:txBody>
      </p:sp>
      <p:pic>
        <p:nvPicPr>
          <p:cNvPr id="89090" name="Picture 2"/>
          <p:cNvPicPr>
            <a:picLocks noChangeAspect="1" noChangeArrowheads="1"/>
          </p:cNvPicPr>
          <p:nvPr/>
        </p:nvPicPr>
        <p:blipFill>
          <a:blip r:embed="rId2"/>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solidFill>
                  <a:srgbClr val="5B53FF"/>
                </a:solidFill>
              </a:rPr>
              <a:t>What is Project Integration Management? </a:t>
            </a:r>
          </a:p>
        </p:txBody>
      </p:sp>
      <p:sp>
        <p:nvSpPr>
          <p:cNvPr id="13317" name="Rectangle 3"/>
          <p:cNvSpPr>
            <a:spLocks noGrp="1" noChangeArrowheads="1"/>
          </p:cNvSpPr>
          <p:nvPr>
            <p:ph idx="1"/>
          </p:nvPr>
        </p:nvSpPr>
        <p:spPr/>
        <p:txBody>
          <a:bodyPr>
            <a:normAutofit/>
          </a:bodyPr>
          <a:lstStyle/>
          <a:p>
            <a:r>
              <a:rPr lang="en-US" sz="3200" dirty="0">
                <a:solidFill>
                  <a:srgbClr val="000000"/>
                </a:solidFill>
                <a:latin typeface="+mj-lt"/>
              </a:rPr>
              <a:t>Main processes </a:t>
            </a:r>
          </a:p>
          <a:p>
            <a:pPr marL="857250" lvl="1" indent="-514350">
              <a:buFont typeface="+mj-lt"/>
              <a:buAutoNum type="arabicPeriod"/>
            </a:pPr>
            <a:r>
              <a:rPr lang="en-US" sz="2800" dirty="0">
                <a:solidFill>
                  <a:srgbClr val="000000"/>
                </a:solidFill>
                <a:latin typeface="+mj-lt"/>
              </a:rPr>
              <a:t>Developing the project charter </a:t>
            </a:r>
          </a:p>
          <a:p>
            <a:pPr marL="857250" lvl="1" indent="-514350">
              <a:buFont typeface="+mj-lt"/>
              <a:buAutoNum type="arabicPeriod"/>
            </a:pPr>
            <a:r>
              <a:rPr lang="en-US" sz="2800" dirty="0">
                <a:solidFill>
                  <a:srgbClr val="000000"/>
                </a:solidFill>
                <a:latin typeface="+mj-lt"/>
              </a:rPr>
              <a:t>Developing the project management plan </a:t>
            </a:r>
          </a:p>
          <a:p>
            <a:pPr marL="857250" lvl="1" indent="-514350">
              <a:buFont typeface="+mj-lt"/>
              <a:buAutoNum type="arabicPeriod"/>
            </a:pPr>
            <a:r>
              <a:rPr lang="en-US" sz="2800" dirty="0">
                <a:solidFill>
                  <a:srgbClr val="000000"/>
                </a:solidFill>
                <a:latin typeface="+mj-lt"/>
              </a:rPr>
              <a:t>Directing and managing project work </a:t>
            </a:r>
          </a:p>
          <a:p>
            <a:pPr marL="857250" lvl="1" indent="-514350">
              <a:buFont typeface="+mj-lt"/>
              <a:buAutoNum type="arabicPeriod"/>
            </a:pPr>
            <a:r>
              <a:rPr lang="en-US" sz="2800" dirty="0">
                <a:solidFill>
                  <a:srgbClr val="000000"/>
                </a:solidFill>
                <a:latin typeface="+mj-lt"/>
              </a:rPr>
              <a:t>Monitoring and controlling project work </a:t>
            </a:r>
          </a:p>
          <a:p>
            <a:pPr marL="857250" lvl="1" indent="-514350">
              <a:buFont typeface="+mj-lt"/>
              <a:buAutoNum type="arabicPeriod"/>
            </a:pPr>
            <a:r>
              <a:rPr lang="en-US" sz="2800" dirty="0">
                <a:solidFill>
                  <a:srgbClr val="000000"/>
                </a:solidFill>
                <a:latin typeface="+mj-lt"/>
              </a:rPr>
              <a:t>Performing integrated change control </a:t>
            </a:r>
          </a:p>
          <a:p>
            <a:pPr marL="857250" lvl="1" indent="-514350">
              <a:buFont typeface="+mj-lt"/>
              <a:buAutoNum type="arabicPeriod"/>
            </a:pPr>
            <a:r>
              <a:rPr lang="en-US" sz="2800" dirty="0">
                <a:solidFill>
                  <a:srgbClr val="000000"/>
                </a:solidFill>
                <a:latin typeface="+mj-lt"/>
              </a:rPr>
              <a:t>Closing the project or phase</a:t>
            </a:r>
          </a:p>
        </p:txBody>
      </p:sp>
      <p:sp>
        <p:nvSpPr>
          <p:cNvPr id="1331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542925" y="211737"/>
            <a:ext cx="7886700" cy="1325563"/>
          </a:xfrm>
        </p:spPr>
        <p:txBody>
          <a:bodyPr/>
          <a:lstStyle/>
          <a:p>
            <a:r>
              <a:rPr lang="en-US" dirty="0">
                <a:solidFill>
                  <a:srgbClr val="5B53FF"/>
                </a:solidFill>
              </a:rPr>
              <a:t>Developing a Project Management Plan</a:t>
            </a:r>
          </a:p>
        </p:txBody>
      </p:sp>
      <p:sp>
        <p:nvSpPr>
          <p:cNvPr id="38917" name="Rectangle 3"/>
          <p:cNvSpPr>
            <a:spLocks noGrp="1" noChangeArrowheads="1"/>
          </p:cNvSpPr>
          <p:nvPr>
            <p:ph idx="1"/>
          </p:nvPr>
        </p:nvSpPr>
        <p:spPr>
          <a:xfrm>
            <a:off x="457200" y="1219200"/>
            <a:ext cx="8058150" cy="4957763"/>
          </a:xfrm>
        </p:spPr>
        <p:txBody>
          <a:bodyPr/>
          <a:lstStyle/>
          <a:p>
            <a:r>
              <a:rPr lang="en-US" sz="2800" dirty="0">
                <a:solidFill>
                  <a:srgbClr val="000000"/>
                </a:solidFill>
                <a:highlight>
                  <a:srgbClr val="FFFF00"/>
                </a:highlight>
                <a:latin typeface="+mj-lt"/>
                <a:cs typeface="Calibri" panose="020F0502020204030204" pitchFamily="34" charset="0"/>
              </a:rPr>
              <a:t>Document used to coordinate all project planning documents and help guide a project’s execution and control</a:t>
            </a:r>
          </a:p>
          <a:p>
            <a:pPr lvl="1"/>
            <a:r>
              <a:rPr lang="en-US" sz="2400" dirty="0">
                <a:solidFill>
                  <a:srgbClr val="000000"/>
                </a:solidFill>
                <a:latin typeface="+mj-lt"/>
                <a:cs typeface="Calibri" panose="020F0502020204030204" pitchFamily="34" charset="0"/>
              </a:rPr>
              <a:t>Plans created in the other knowledge areas are subsidiary parts of the overall project management plan</a:t>
            </a:r>
          </a:p>
          <a:p>
            <a:r>
              <a:rPr lang="en-US" sz="2800" dirty="0">
                <a:solidFill>
                  <a:srgbClr val="000000"/>
                </a:solidFill>
                <a:latin typeface="+mj-lt"/>
                <a:cs typeface="Calibri" panose="020F0502020204030204" pitchFamily="34" charset="0"/>
              </a:rPr>
              <a:t>Common elements of a project management plan</a:t>
            </a:r>
          </a:p>
          <a:p>
            <a:pPr lvl="1"/>
            <a:r>
              <a:rPr lang="en-US" sz="2400" dirty="0">
                <a:solidFill>
                  <a:srgbClr val="000000"/>
                </a:solidFill>
                <a:latin typeface="+mj-lt"/>
                <a:cs typeface="Calibri" panose="020F0502020204030204" pitchFamily="34" charset="0"/>
              </a:rPr>
              <a:t>Introduction/overview of the project</a:t>
            </a:r>
          </a:p>
          <a:p>
            <a:pPr lvl="1"/>
            <a:r>
              <a:rPr lang="en-US" sz="2400" dirty="0">
                <a:solidFill>
                  <a:srgbClr val="000000"/>
                </a:solidFill>
                <a:latin typeface="+mj-lt"/>
                <a:cs typeface="Calibri" panose="020F0502020204030204" pitchFamily="34" charset="0"/>
              </a:rPr>
              <a:t>Description of how the project is organized</a:t>
            </a:r>
          </a:p>
          <a:p>
            <a:pPr lvl="1"/>
            <a:r>
              <a:rPr lang="en-US" sz="2400" dirty="0">
                <a:solidFill>
                  <a:srgbClr val="000000"/>
                </a:solidFill>
                <a:latin typeface="+mj-lt"/>
                <a:cs typeface="Calibri" panose="020F0502020204030204" pitchFamily="34" charset="0"/>
              </a:rPr>
              <a:t>Management and technical processes used on the project</a:t>
            </a:r>
          </a:p>
          <a:p>
            <a:pPr lvl="1"/>
            <a:r>
              <a:rPr lang="en-US" sz="2400" dirty="0">
                <a:solidFill>
                  <a:srgbClr val="000000"/>
                </a:solidFill>
                <a:latin typeface="+mj-lt"/>
                <a:cs typeface="Calibri" panose="020F0502020204030204" pitchFamily="34" charset="0"/>
              </a:rPr>
              <a:t>Work to be done</a:t>
            </a:r>
          </a:p>
          <a:p>
            <a:pPr lvl="1"/>
            <a:r>
              <a:rPr lang="en-US" sz="2400" dirty="0">
                <a:solidFill>
                  <a:srgbClr val="000000"/>
                </a:solidFill>
                <a:latin typeface="+mj-lt"/>
                <a:cs typeface="Calibri" panose="020F0502020204030204" pitchFamily="34" charset="0"/>
              </a:rPr>
              <a:t>Schedule and budget information</a:t>
            </a:r>
          </a:p>
          <a:p>
            <a:pPr lvl="1"/>
            <a:r>
              <a:rPr lang="en-US" sz="2400" dirty="0">
                <a:solidFill>
                  <a:srgbClr val="000000"/>
                </a:solidFill>
                <a:latin typeface="+mj-lt"/>
                <a:cs typeface="Calibri" panose="020F0502020204030204" pitchFamily="34" charset="0"/>
              </a:rPr>
              <a:t>References to other project planning document</a:t>
            </a:r>
            <a:r>
              <a:rPr lang="en-US" dirty="0"/>
              <a:t>s</a:t>
            </a:r>
          </a:p>
        </p:txBody>
      </p:sp>
      <p:sp>
        <p:nvSpPr>
          <p:cNvPr id="3891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Using Guidelines to Create Project Management Plans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19916287"/>
              </p:ext>
            </p:extLst>
          </p:nvPr>
        </p:nvGraphicFramePr>
        <p:xfrm>
          <a:off x="628650" y="1524000"/>
          <a:ext cx="7886700" cy="3429000"/>
        </p:xfrm>
        <a:graphic>
          <a:graphicData uri="http://schemas.openxmlformats.org/drawingml/2006/table">
            <a:tbl>
              <a:tblPr firstRow="1" bandRow="1">
                <a:tableStyleId>{5C22544A-7EE6-4342-B048-85BDC9FD1C3A}</a:tableStyleId>
              </a:tblPr>
              <a:tblGrid>
                <a:gridCol w="1759874">
                  <a:extLst>
                    <a:ext uri="{9D8B030D-6E8A-4147-A177-3AD203B41FA5}">
                      <a16:colId xmlns:a16="http://schemas.microsoft.com/office/drawing/2014/main" val="838549141"/>
                    </a:ext>
                  </a:extLst>
                </a:gridCol>
                <a:gridCol w="6126826">
                  <a:extLst>
                    <a:ext uri="{9D8B030D-6E8A-4147-A177-3AD203B41FA5}">
                      <a16:colId xmlns:a16="http://schemas.microsoft.com/office/drawing/2014/main" val="273303084"/>
                    </a:ext>
                  </a:extLst>
                </a:gridCol>
              </a:tblGrid>
              <a:tr h="370840">
                <a:tc>
                  <a:txBody>
                    <a:bodyPr/>
                    <a:lstStyle/>
                    <a:p>
                      <a:r>
                        <a:rPr lang="en-US" dirty="0"/>
                        <a:t>Major Section</a:t>
                      </a:r>
                      <a:r>
                        <a:rPr lang="en-US" baseline="0" dirty="0"/>
                        <a:t> </a:t>
                      </a:r>
                      <a:r>
                        <a:rPr lang="en-US" dirty="0"/>
                        <a:t>Headings</a:t>
                      </a:r>
                    </a:p>
                  </a:txBody>
                  <a:tcPr/>
                </a:tc>
                <a:tc>
                  <a:txBody>
                    <a:bodyPr/>
                    <a:lstStyle/>
                    <a:p>
                      <a:r>
                        <a:rPr lang="en-US" dirty="0"/>
                        <a:t>Section Topics</a:t>
                      </a:r>
                    </a:p>
                  </a:txBody>
                  <a:tcPr/>
                </a:tc>
                <a:extLst>
                  <a:ext uri="{0D108BD9-81ED-4DB2-BD59-A6C34878D82A}">
                    <a16:rowId xmlns:a16="http://schemas.microsoft.com/office/drawing/2014/main" val="2460539275"/>
                  </a:ext>
                </a:extLst>
              </a:tr>
              <a:tr h="370840">
                <a:tc>
                  <a:txBody>
                    <a:bodyPr/>
                    <a:lstStyle/>
                    <a:p>
                      <a:r>
                        <a:rPr lang="en-US" dirty="0"/>
                        <a:t>Overview</a:t>
                      </a:r>
                    </a:p>
                  </a:txBody>
                  <a:tcPr/>
                </a:tc>
                <a:tc>
                  <a:txBody>
                    <a:bodyPr/>
                    <a:lstStyle/>
                    <a:p>
                      <a:r>
                        <a:rPr lang="en-US" dirty="0"/>
                        <a:t>Purpose, scope, and objectives; assumptions and constraints;</a:t>
                      </a:r>
                      <a:r>
                        <a:rPr lang="en-US" baseline="0" dirty="0"/>
                        <a:t> </a:t>
                      </a:r>
                      <a:r>
                        <a:rPr lang="en-US" dirty="0"/>
                        <a:t>project deliverables; schedule and budget summary; evolution of the plan</a:t>
                      </a:r>
                    </a:p>
                  </a:txBody>
                  <a:tcPr/>
                </a:tc>
                <a:extLst>
                  <a:ext uri="{0D108BD9-81ED-4DB2-BD59-A6C34878D82A}">
                    <a16:rowId xmlns:a16="http://schemas.microsoft.com/office/drawing/2014/main" val="4051645737"/>
                  </a:ext>
                </a:extLst>
              </a:tr>
              <a:tr h="370840">
                <a:tc>
                  <a:txBody>
                    <a:bodyPr/>
                    <a:lstStyle/>
                    <a:p>
                      <a:r>
                        <a:rPr lang="en-US" dirty="0"/>
                        <a:t>Project</a:t>
                      </a:r>
                    </a:p>
                    <a:p>
                      <a:r>
                        <a:rPr lang="en-US" dirty="0"/>
                        <a:t>Organization</a:t>
                      </a:r>
                    </a:p>
                  </a:txBody>
                  <a:tcPr/>
                </a:tc>
                <a:tc>
                  <a:txBody>
                    <a:bodyPr/>
                    <a:lstStyle/>
                    <a:p>
                      <a:r>
                        <a:rPr lang="en-US" dirty="0"/>
                        <a:t>External interfaces; internal structure; roles and responsibilities</a:t>
                      </a:r>
                    </a:p>
                  </a:txBody>
                  <a:tcPr/>
                </a:tc>
                <a:extLst>
                  <a:ext uri="{0D108BD9-81ED-4DB2-BD59-A6C34878D82A}">
                    <a16:rowId xmlns:a16="http://schemas.microsoft.com/office/drawing/2014/main" val="2578750298"/>
                  </a:ext>
                </a:extLst>
              </a:tr>
              <a:tr h="370840">
                <a:tc>
                  <a:txBody>
                    <a:bodyPr/>
                    <a:lstStyle/>
                    <a:p>
                      <a:r>
                        <a:rPr lang="en-US" dirty="0"/>
                        <a:t>Managerial Process</a:t>
                      </a:r>
                    </a:p>
                    <a:p>
                      <a:r>
                        <a:rPr lang="en-US" dirty="0"/>
                        <a:t>Plan</a:t>
                      </a:r>
                    </a:p>
                  </a:txBody>
                  <a:tcPr/>
                </a:tc>
                <a:tc>
                  <a:txBody>
                    <a:bodyPr/>
                    <a:lstStyle/>
                    <a:p>
                      <a:r>
                        <a:rPr lang="en-US" dirty="0"/>
                        <a:t>Start-up plans (estimation, staffing, resource acquisition, and</a:t>
                      </a:r>
                      <a:r>
                        <a:rPr lang="en-US" baseline="0" dirty="0"/>
                        <a:t> </a:t>
                      </a:r>
                      <a:r>
                        <a:rPr lang="en-US" dirty="0"/>
                        <a:t>project staff training plans); work plan (work activities, schedule,</a:t>
                      </a:r>
                      <a:r>
                        <a:rPr lang="en-US" baseline="0" dirty="0"/>
                        <a:t> </a:t>
                      </a:r>
                      <a:r>
                        <a:rPr lang="en-US" dirty="0"/>
                        <a:t>resource, and budget allocation); control plan; risk management</a:t>
                      </a:r>
                      <a:r>
                        <a:rPr lang="en-US" baseline="0" dirty="0"/>
                        <a:t> </a:t>
                      </a:r>
                      <a:r>
                        <a:rPr lang="en-US" dirty="0"/>
                        <a:t>plan; closeout plan</a:t>
                      </a:r>
                    </a:p>
                  </a:txBody>
                  <a:tcPr/>
                </a:tc>
                <a:extLst>
                  <a:ext uri="{0D108BD9-81ED-4DB2-BD59-A6C34878D82A}">
                    <a16:rowId xmlns:a16="http://schemas.microsoft.com/office/drawing/2014/main" val="1984354488"/>
                  </a:ext>
                </a:extLst>
              </a:tr>
              <a:tr h="370840">
                <a:tc>
                  <a:txBody>
                    <a:bodyPr/>
                    <a:lstStyle/>
                    <a:p>
                      <a:r>
                        <a:rPr lang="en-US" dirty="0"/>
                        <a:t>Technical Process</a:t>
                      </a:r>
                    </a:p>
                    <a:p>
                      <a:r>
                        <a:rPr lang="en-US" dirty="0"/>
                        <a:t>Plans</a:t>
                      </a:r>
                    </a:p>
                  </a:txBody>
                  <a:tcPr/>
                </a:tc>
                <a:tc>
                  <a:txBody>
                    <a:bodyPr/>
                    <a:lstStyle/>
                    <a:p>
                      <a:r>
                        <a:rPr lang="en-US" dirty="0"/>
                        <a:t>Process model; methods, tools, and techniques; infrastructure</a:t>
                      </a:r>
                      <a:r>
                        <a:rPr lang="en-US" baseline="0" dirty="0"/>
                        <a:t> </a:t>
                      </a:r>
                      <a:r>
                        <a:rPr lang="en-US" dirty="0"/>
                        <a:t>plan; product acceptance plan</a:t>
                      </a:r>
                    </a:p>
                  </a:txBody>
                  <a:tcPr/>
                </a:tc>
                <a:extLst>
                  <a:ext uri="{0D108BD9-81ED-4DB2-BD59-A6C34878D82A}">
                    <a16:rowId xmlns:a16="http://schemas.microsoft.com/office/drawing/2014/main" val="612709669"/>
                  </a:ext>
                </a:extLst>
              </a:tr>
              <a:tr h="370840">
                <a:tc>
                  <a:txBody>
                    <a:bodyPr/>
                    <a:lstStyle/>
                    <a:p>
                      <a:r>
                        <a:rPr lang="en-US" dirty="0"/>
                        <a:t>Supporting Process</a:t>
                      </a:r>
                    </a:p>
                    <a:p>
                      <a:r>
                        <a:rPr lang="en-US" dirty="0"/>
                        <a:t>Plans</a:t>
                      </a:r>
                    </a:p>
                  </a:txBody>
                  <a:tcPr/>
                </a:tc>
                <a:tc>
                  <a:txBody>
                    <a:bodyPr/>
                    <a:lstStyle/>
                    <a:p>
                      <a:r>
                        <a:rPr lang="en-US" dirty="0"/>
                        <a:t>Configuration management plan; verification and validation</a:t>
                      </a:r>
                      <a:r>
                        <a:rPr lang="en-US" baseline="0" dirty="0"/>
                        <a:t> </a:t>
                      </a:r>
                      <a:r>
                        <a:rPr lang="en-US" dirty="0"/>
                        <a:t>plan; documentation plan; quality assurance plan; reviews and</a:t>
                      </a:r>
                      <a:r>
                        <a:rPr lang="en-US" baseline="0" dirty="0"/>
                        <a:t> </a:t>
                      </a:r>
                      <a:r>
                        <a:rPr lang="en-US" dirty="0"/>
                        <a:t>audits; problem resolution plan; subcontractor management</a:t>
                      </a:r>
                      <a:r>
                        <a:rPr lang="en-US" baseline="0" dirty="0"/>
                        <a:t> </a:t>
                      </a:r>
                      <a:r>
                        <a:rPr lang="en-US" dirty="0"/>
                        <a:t>plan; process improvement plan</a:t>
                      </a:r>
                    </a:p>
                  </a:txBody>
                  <a:tcPr/>
                </a:tc>
                <a:extLst>
                  <a:ext uri="{0D108BD9-81ED-4DB2-BD59-A6C34878D82A}">
                    <a16:rowId xmlns:a16="http://schemas.microsoft.com/office/drawing/2014/main" val="4122344946"/>
                  </a:ext>
                </a:extLst>
              </a:tr>
            </a:tbl>
          </a:graphicData>
        </a:graphic>
      </p:graphicFrame>
      <p:sp>
        <p:nvSpPr>
          <p:cNvPr id="9" name="Rectangle 8"/>
          <p:cNvSpPr/>
          <p:nvPr/>
        </p:nvSpPr>
        <p:spPr>
          <a:xfrm>
            <a:off x="620337" y="4756952"/>
            <a:ext cx="6019800" cy="430887"/>
          </a:xfrm>
          <a:prstGeom prst="rect">
            <a:avLst/>
          </a:prstGeom>
        </p:spPr>
        <p:txBody>
          <a:bodyPr wrap="square">
            <a:spAutoFit/>
          </a:bodyPr>
          <a:lstStyle/>
          <a:p>
            <a:r>
              <a:rPr lang="en-US" sz="1000" dirty="0"/>
              <a:t>Source: IEEE Standard 1058–1998</a:t>
            </a:r>
            <a:r>
              <a:rPr lang="en-US" dirty="0"/>
              <a:t>.</a:t>
            </a:r>
          </a:p>
        </p:txBody>
      </p:sp>
      <p:sp>
        <p:nvSpPr>
          <p:cNvPr id="8" name="Rectangle 7"/>
          <p:cNvSpPr/>
          <p:nvPr/>
        </p:nvSpPr>
        <p:spPr>
          <a:xfrm>
            <a:off x="628650" y="5168443"/>
            <a:ext cx="7886700" cy="769441"/>
          </a:xfrm>
          <a:prstGeom prst="rect">
            <a:avLst/>
          </a:prstGeom>
        </p:spPr>
        <p:txBody>
          <a:bodyPr wrap="square">
            <a:spAutoFit/>
          </a:bodyPr>
          <a:lstStyle/>
          <a:p>
            <a:r>
              <a:rPr lang="en-US" dirty="0"/>
              <a:t>Table 4-3 Sample contents for the IEEE software project management plan (SPMP)</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194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algn="ctr"/>
            <a:r>
              <a:rPr lang="en-US" dirty="0">
                <a:solidFill>
                  <a:srgbClr val="5B53FF"/>
                </a:solidFill>
              </a:rPr>
              <a:t>Directing and Managing Project Work</a:t>
            </a:r>
          </a:p>
        </p:txBody>
      </p:sp>
      <p:sp>
        <p:nvSpPr>
          <p:cNvPr id="45061" name="Rectangle 3"/>
          <p:cNvSpPr>
            <a:spLocks noGrp="1" noChangeArrowheads="1"/>
          </p:cNvSpPr>
          <p:nvPr>
            <p:ph idx="1"/>
          </p:nvPr>
        </p:nvSpPr>
        <p:spPr>
          <a:xfrm>
            <a:off x="628650" y="1295400"/>
            <a:ext cx="7886700" cy="4881563"/>
          </a:xfrm>
        </p:spPr>
        <p:txBody>
          <a:bodyPr>
            <a:normAutofit/>
          </a:bodyPr>
          <a:lstStyle/>
          <a:p>
            <a:r>
              <a:rPr lang="en-US" sz="2400" dirty="0">
                <a:solidFill>
                  <a:srgbClr val="000000"/>
                </a:solidFill>
                <a:latin typeface="+mj-lt"/>
              </a:rPr>
              <a:t>Involves managing and performing the work described in the project management plan</a:t>
            </a:r>
          </a:p>
          <a:p>
            <a:pPr lvl="1"/>
            <a:r>
              <a:rPr lang="en-US" sz="2000" dirty="0">
                <a:solidFill>
                  <a:srgbClr val="000000"/>
                </a:solidFill>
                <a:latin typeface="+mj-lt"/>
              </a:rPr>
              <a:t>The majority of time and money is usually spent on execution</a:t>
            </a:r>
          </a:p>
          <a:p>
            <a:r>
              <a:rPr lang="en-US" sz="2400" dirty="0">
                <a:solidFill>
                  <a:srgbClr val="000000"/>
                </a:solidFill>
                <a:latin typeface="+mj-lt"/>
              </a:rPr>
              <a:t>The application area of the project directly affects project execution </a:t>
            </a:r>
          </a:p>
          <a:p>
            <a:pPr lvl="1"/>
            <a:r>
              <a:rPr lang="en-US" sz="2000" dirty="0">
                <a:solidFill>
                  <a:srgbClr val="000000"/>
                </a:solidFill>
                <a:latin typeface="+mj-lt"/>
              </a:rPr>
              <a:t>Products of the project are produced during the execution phase</a:t>
            </a:r>
          </a:p>
          <a:p>
            <a:r>
              <a:rPr lang="en-US" sz="2400" dirty="0">
                <a:solidFill>
                  <a:srgbClr val="000000"/>
                </a:solidFill>
                <a:latin typeface="+mj-lt"/>
              </a:rPr>
              <a:t>The project manager needs to focus on leading the project team and managing stakeholder relationships to execute the project management plan successfully</a:t>
            </a:r>
          </a:p>
          <a:p>
            <a:pPr lvl="1"/>
            <a:r>
              <a:rPr lang="en-US" sz="2000" dirty="0">
                <a:solidFill>
                  <a:srgbClr val="000000"/>
                </a:solidFill>
                <a:latin typeface="+mj-lt"/>
              </a:rPr>
              <a:t>Project resource management, communications management, and stakeholder management are crucial to a project’s success</a:t>
            </a:r>
          </a:p>
        </p:txBody>
      </p:sp>
      <p:sp>
        <p:nvSpPr>
          <p:cNvPr id="4505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algn="ctr"/>
            <a:r>
              <a:rPr lang="en-US" dirty="0">
                <a:solidFill>
                  <a:srgbClr val="5B53FF"/>
                </a:solidFill>
              </a:rPr>
              <a:t>Coordinating Planning and Execution</a:t>
            </a:r>
          </a:p>
        </p:txBody>
      </p:sp>
      <p:sp>
        <p:nvSpPr>
          <p:cNvPr id="46085" name="Rectangle 3"/>
          <p:cNvSpPr>
            <a:spLocks noGrp="1" noChangeArrowheads="1"/>
          </p:cNvSpPr>
          <p:nvPr>
            <p:ph idx="1"/>
          </p:nvPr>
        </p:nvSpPr>
        <p:spPr>
          <a:xfrm>
            <a:off x="628650" y="1524000"/>
            <a:ext cx="7886700" cy="4351338"/>
          </a:xfrm>
        </p:spPr>
        <p:txBody>
          <a:bodyPr>
            <a:normAutofit/>
          </a:bodyPr>
          <a:lstStyle/>
          <a:p>
            <a:r>
              <a:rPr lang="en-US" sz="2800" dirty="0">
                <a:solidFill>
                  <a:srgbClr val="000000"/>
                </a:solidFill>
                <a:latin typeface="+mj-lt"/>
              </a:rPr>
              <a:t>Project planning and execution are intertwined and inseparable activities</a:t>
            </a:r>
          </a:p>
          <a:p>
            <a:pPr lvl="1"/>
            <a:r>
              <a:rPr lang="en-US" sz="2400" dirty="0">
                <a:solidFill>
                  <a:srgbClr val="000000"/>
                </a:solidFill>
                <a:latin typeface="+mj-lt"/>
              </a:rPr>
              <a:t>The main function of creating a project management plan is to guide project execution</a:t>
            </a:r>
          </a:p>
          <a:p>
            <a:r>
              <a:rPr lang="en-US" sz="2800" dirty="0">
                <a:solidFill>
                  <a:srgbClr val="000000"/>
                </a:solidFill>
                <a:latin typeface="+mj-lt"/>
              </a:rPr>
              <a:t>Those who will do the work should help to plan the work</a:t>
            </a:r>
          </a:p>
          <a:p>
            <a:pPr lvl="1"/>
            <a:r>
              <a:rPr lang="en-US" sz="2400" dirty="0">
                <a:solidFill>
                  <a:srgbClr val="000000"/>
                </a:solidFill>
                <a:latin typeface="+mj-lt"/>
              </a:rPr>
              <a:t>All project personnel need to develop both planning and executing skills, and they need experience in these areas</a:t>
            </a:r>
          </a:p>
        </p:txBody>
      </p:sp>
      <p:sp>
        <p:nvSpPr>
          <p:cNvPr id="46082"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algn="ctr"/>
            <a:r>
              <a:rPr lang="en-US" dirty="0">
                <a:solidFill>
                  <a:srgbClr val="5B53FF"/>
                </a:solidFill>
              </a:rPr>
              <a:t>Providing Strong Leadership and a Supportive Culture</a:t>
            </a:r>
          </a:p>
        </p:txBody>
      </p:sp>
      <p:sp>
        <p:nvSpPr>
          <p:cNvPr id="47109" name="Rectangle 3"/>
          <p:cNvSpPr>
            <a:spLocks noGrp="1" noChangeArrowheads="1"/>
          </p:cNvSpPr>
          <p:nvPr>
            <p:ph idx="1"/>
          </p:nvPr>
        </p:nvSpPr>
        <p:spPr/>
        <p:txBody>
          <a:bodyPr/>
          <a:lstStyle/>
          <a:p>
            <a:r>
              <a:rPr lang="en-US" sz="2800" dirty="0">
                <a:solidFill>
                  <a:srgbClr val="000000"/>
                </a:solidFill>
                <a:highlight>
                  <a:srgbClr val="FFFF00"/>
                </a:highlight>
                <a:latin typeface="+mj-lt"/>
              </a:rPr>
              <a:t>Project managers must lead by example </a:t>
            </a:r>
          </a:p>
          <a:p>
            <a:pPr lvl="1"/>
            <a:r>
              <a:rPr lang="en-US" sz="2400" dirty="0">
                <a:solidFill>
                  <a:srgbClr val="000000"/>
                </a:solidFill>
                <a:latin typeface="+mj-lt"/>
              </a:rPr>
              <a:t>Demonstrate the importance of creating and then following good project plans and following them in project execution</a:t>
            </a:r>
          </a:p>
          <a:p>
            <a:r>
              <a:rPr lang="en-US" sz="2800" dirty="0">
                <a:solidFill>
                  <a:srgbClr val="000000"/>
                </a:solidFill>
                <a:highlight>
                  <a:srgbClr val="FFFF00"/>
                </a:highlight>
                <a:latin typeface="+mj-lt"/>
              </a:rPr>
              <a:t>Organizational culture can help project execution</a:t>
            </a:r>
          </a:p>
          <a:p>
            <a:pPr lvl="1"/>
            <a:r>
              <a:rPr lang="en-US" sz="2400" dirty="0">
                <a:solidFill>
                  <a:srgbClr val="000000"/>
                </a:solidFill>
                <a:latin typeface="+mj-lt"/>
              </a:rPr>
              <a:t>Providing guidelines and templates</a:t>
            </a:r>
          </a:p>
          <a:p>
            <a:pPr lvl="1"/>
            <a:r>
              <a:rPr lang="en-US" sz="2400" dirty="0">
                <a:solidFill>
                  <a:srgbClr val="000000"/>
                </a:solidFill>
                <a:latin typeface="+mj-lt"/>
              </a:rPr>
              <a:t>Tracking performance based on plans</a:t>
            </a:r>
          </a:p>
          <a:p>
            <a:r>
              <a:rPr lang="en-US" sz="2800" dirty="0">
                <a:solidFill>
                  <a:srgbClr val="000000"/>
                </a:solidFill>
                <a:latin typeface="+mj-lt"/>
              </a:rPr>
              <a:t>Project managers may still need to break the rules to meet project goals</a:t>
            </a:r>
          </a:p>
          <a:p>
            <a:pPr lvl="1"/>
            <a:r>
              <a:rPr lang="en-US" sz="2400" dirty="0">
                <a:solidFill>
                  <a:srgbClr val="000000"/>
                </a:solidFill>
                <a:latin typeface="+mj-lt"/>
              </a:rPr>
              <a:t>Senior managers must support those actions</a:t>
            </a:r>
            <a:endParaRPr lang="en-US" dirty="0">
              <a:solidFill>
                <a:srgbClr val="000000"/>
              </a:solidFill>
              <a:latin typeface="+mj-lt"/>
            </a:endParaRPr>
          </a:p>
        </p:txBody>
      </p:sp>
      <p:sp>
        <p:nvSpPr>
          <p:cNvPr id="47106"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rgbClr val="5B53FF"/>
                </a:solidFill>
              </a:rPr>
              <a:t>Capitalizing on Product, Business, and Application Area Knowledge</a:t>
            </a:r>
          </a:p>
        </p:txBody>
      </p:sp>
      <p:sp>
        <p:nvSpPr>
          <p:cNvPr id="2" name="Content Placeholder 1"/>
          <p:cNvSpPr>
            <a:spLocks noGrp="1"/>
          </p:cNvSpPr>
          <p:nvPr>
            <p:ph idx="1"/>
          </p:nvPr>
        </p:nvSpPr>
        <p:spPr>
          <a:xfrm>
            <a:off x="533400" y="1447800"/>
            <a:ext cx="7981950" cy="4729163"/>
          </a:xfrm>
        </p:spPr>
        <p:txBody>
          <a:bodyPr>
            <a:normAutofit/>
          </a:bodyPr>
          <a:lstStyle/>
          <a:p>
            <a:r>
              <a:rPr lang="en-US" sz="3200" dirty="0">
                <a:solidFill>
                  <a:srgbClr val="000000"/>
                </a:solidFill>
                <a:latin typeface="+mj-lt"/>
              </a:rPr>
              <a:t>It is often helpful for IT project managers to have prior technical experience</a:t>
            </a:r>
          </a:p>
          <a:p>
            <a:pPr lvl="1"/>
            <a:r>
              <a:rPr lang="en-US" sz="2800" dirty="0">
                <a:solidFill>
                  <a:srgbClr val="000000"/>
                </a:solidFill>
                <a:latin typeface="+mj-lt"/>
              </a:rPr>
              <a:t>Small projects: the project manager may be required to perform some of the technical work or mentor team members to complete the projects</a:t>
            </a:r>
          </a:p>
          <a:p>
            <a:pPr lvl="1"/>
            <a:r>
              <a:rPr lang="en-US" sz="2800" dirty="0">
                <a:solidFill>
                  <a:srgbClr val="000000"/>
                </a:solidFill>
                <a:latin typeface="+mj-lt"/>
              </a:rPr>
              <a:t>Large projects: the project manager must understand the business and application area of the project</a:t>
            </a:r>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8914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algn="ctr"/>
            <a:r>
              <a:rPr lang="en-US" dirty="0">
                <a:solidFill>
                  <a:srgbClr val="5B53FF"/>
                </a:solidFill>
              </a:rPr>
              <a:t>Project Execution Tools and Techniques</a:t>
            </a:r>
          </a:p>
        </p:txBody>
      </p:sp>
      <p:sp>
        <p:nvSpPr>
          <p:cNvPr id="49157" name="Rectangle 3"/>
          <p:cNvSpPr>
            <a:spLocks noGrp="1" noChangeArrowheads="1"/>
          </p:cNvSpPr>
          <p:nvPr>
            <p:ph idx="1"/>
          </p:nvPr>
        </p:nvSpPr>
        <p:spPr/>
        <p:txBody>
          <a:bodyPr>
            <a:normAutofit/>
          </a:bodyPr>
          <a:lstStyle/>
          <a:p>
            <a:r>
              <a:rPr lang="en-US" sz="2800" dirty="0">
                <a:solidFill>
                  <a:srgbClr val="000000"/>
                </a:solidFill>
                <a:latin typeface="+mj-lt"/>
              </a:rPr>
              <a:t>Project managers can use specific tools and techniques to perform activities that are part of execution processes</a:t>
            </a:r>
          </a:p>
          <a:p>
            <a:pPr lvl="1"/>
            <a:r>
              <a:rPr lang="en-US" sz="2400" dirty="0">
                <a:solidFill>
                  <a:srgbClr val="000000"/>
                </a:solidFill>
                <a:highlight>
                  <a:srgbClr val="FFFF00"/>
                </a:highlight>
                <a:latin typeface="+mj-lt"/>
              </a:rPr>
              <a:t>Expert judgment</a:t>
            </a:r>
          </a:p>
          <a:p>
            <a:pPr lvl="1"/>
            <a:r>
              <a:rPr lang="en-US" sz="2400" dirty="0">
                <a:solidFill>
                  <a:srgbClr val="000000"/>
                </a:solidFill>
                <a:highlight>
                  <a:srgbClr val="FFFF00"/>
                </a:highlight>
                <a:latin typeface="+mj-lt"/>
              </a:rPr>
              <a:t>Meetings</a:t>
            </a:r>
          </a:p>
          <a:p>
            <a:pPr lvl="1"/>
            <a:r>
              <a:rPr lang="en-US" sz="2400" dirty="0">
                <a:solidFill>
                  <a:srgbClr val="000000"/>
                </a:solidFill>
                <a:highlight>
                  <a:srgbClr val="FFFF00"/>
                </a:highlight>
                <a:latin typeface="+mj-lt"/>
              </a:rPr>
              <a:t>Project management information systems</a:t>
            </a:r>
          </a:p>
          <a:p>
            <a:pPr lvl="1"/>
            <a:endParaRPr lang="en-US" dirty="0"/>
          </a:p>
        </p:txBody>
      </p:sp>
      <p:sp>
        <p:nvSpPr>
          <p:cNvPr id="4915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524000"/>
            <a:ext cx="8610600" cy="4791075"/>
          </a:xfrm>
        </p:spPr>
        <p:txBody>
          <a:bodyPr>
            <a:normAutofit/>
          </a:bodyPr>
          <a:lstStyle/>
          <a:p>
            <a:pPr>
              <a:lnSpc>
                <a:spcPct val="80000"/>
              </a:lnSpc>
            </a:pPr>
            <a:r>
              <a:rPr lang="en-US" sz="2400" dirty="0">
                <a:solidFill>
                  <a:srgbClr val="000000"/>
                </a:solidFill>
                <a:highlight>
                  <a:srgbClr val="FFFF00"/>
                </a:highlight>
                <a:latin typeface="Calibri Light" panose="020F0302020204030204" pitchFamily="34" charset="0"/>
                <a:cs typeface="Calibri Light" panose="020F0302020204030204" pitchFamily="34" charset="0"/>
              </a:rPr>
              <a:t>Expert judgment</a:t>
            </a:r>
            <a:r>
              <a:rPr lang="en-US" sz="2400" dirty="0">
                <a:solidFill>
                  <a:srgbClr val="000000"/>
                </a:solidFill>
                <a:latin typeface="Calibri Light" panose="020F0302020204030204" pitchFamily="34" charset="0"/>
                <a:cs typeface="Calibri Light" panose="020F0302020204030204" pitchFamily="34" charset="0"/>
              </a:rPr>
              <a:t>: Experts can help project managers and their teams make many decisions related to project execution</a:t>
            </a:r>
          </a:p>
          <a:p>
            <a:r>
              <a:rPr lang="en-US" sz="2400" dirty="0">
                <a:solidFill>
                  <a:srgbClr val="000000"/>
                </a:solidFill>
                <a:highlight>
                  <a:srgbClr val="FFFF00"/>
                </a:highlight>
                <a:latin typeface="Calibri Light" panose="020F0302020204030204" pitchFamily="34" charset="0"/>
                <a:cs typeface="Calibri Light" panose="020F0302020204030204" pitchFamily="34" charset="0"/>
              </a:rPr>
              <a:t>Meetings</a:t>
            </a:r>
            <a:r>
              <a:rPr lang="en-US" sz="2400" dirty="0">
                <a:solidFill>
                  <a:srgbClr val="000000"/>
                </a:solidFill>
                <a:latin typeface="Calibri Light" panose="020F0302020204030204" pitchFamily="34" charset="0"/>
                <a:cs typeface="Calibri Light" panose="020F0302020204030204" pitchFamily="34" charset="0"/>
              </a:rPr>
              <a:t>: Meetings allow people to develop relationships, pick up on important body language or tone of voice, and have a dialogue to help resolve problems.</a:t>
            </a:r>
          </a:p>
          <a:p>
            <a:pPr>
              <a:lnSpc>
                <a:spcPct val="80000"/>
              </a:lnSpc>
            </a:pPr>
            <a:r>
              <a:rPr lang="en-US" sz="2400" dirty="0">
                <a:solidFill>
                  <a:srgbClr val="000000"/>
                </a:solidFill>
                <a:highlight>
                  <a:srgbClr val="FFFF00"/>
                </a:highlight>
                <a:latin typeface="Calibri Light" panose="020F0302020204030204" pitchFamily="34" charset="0"/>
                <a:cs typeface="Calibri Light" panose="020F0302020204030204" pitchFamily="34" charset="0"/>
              </a:rPr>
              <a:t>Project management information systems</a:t>
            </a:r>
            <a:r>
              <a:rPr lang="en-US" sz="2400" dirty="0">
                <a:solidFill>
                  <a:srgbClr val="000000"/>
                </a:solidFill>
                <a:latin typeface="Calibri Light" panose="020F0302020204030204" pitchFamily="34" charset="0"/>
                <a:cs typeface="Calibri Light" panose="020F0302020204030204" pitchFamily="34" charset="0"/>
              </a:rPr>
              <a:t>: There are hundreds of project management software products available on the market today, and many organizations are moving toward powerful enterprise project management systems that are accessible via the Internet</a:t>
            </a:r>
          </a:p>
          <a:p>
            <a:pPr>
              <a:lnSpc>
                <a:spcPct val="80000"/>
              </a:lnSpc>
            </a:pPr>
            <a:r>
              <a:rPr lang="en-US" sz="2400" dirty="0">
                <a:solidFill>
                  <a:srgbClr val="000000"/>
                </a:solidFill>
                <a:latin typeface="Calibri Light" panose="020F0302020204030204" pitchFamily="34" charset="0"/>
                <a:cs typeface="Calibri Light" panose="020F0302020204030204" pitchFamily="34" charset="0"/>
              </a:rPr>
              <a:t>See the What Went Right? example of Kuala Lumpur’s Integrated Transport Information System</a:t>
            </a:r>
          </a:p>
        </p:txBody>
      </p:sp>
      <p:sp>
        <p:nvSpPr>
          <p:cNvPr id="49154"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37</a:t>
            </a:fld>
            <a:endParaRPr lang="en-US" dirty="0"/>
          </a:p>
        </p:txBody>
      </p:sp>
      <p:sp>
        <p:nvSpPr>
          <p:cNvPr id="49156" name="Rectangle 2"/>
          <p:cNvSpPr>
            <a:spLocks noGrp="1" noChangeArrowheads="1"/>
          </p:cNvSpPr>
          <p:nvPr>
            <p:ph type="title"/>
          </p:nvPr>
        </p:nvSpPr>
        <p:spPr/>
        <p:txBody>
          <a:bodyPr>
            <a:normAutofit/>
          </a:bodyPr>
          <a:lstStyle/>
          <a:p>
            <a:r>
              <a:rPr lang="en-US" dirty="0">
                <a:solidFill>
                  <a:srgbClr val="5B53FF"/>
                </a:solidFill>
              </a:rPr>
              <a:t>Project Execution Tools and Techniques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5B53FF"/>
                </a:solidFill>
              </a:rPr>
              <a:t>Managing Project Knowledge</a:t>
            </a:r>
          </a:p>
        </p:txBody>
      </p:sp>
      <p:sp>
        <p:nvSpPr>
          <p:cNvPr id="3" name="Content Placeholder 2"/>
          <p:cNvSpPr>
            <a:spLocks noGrp="1"/>
          </p:cNvSpPr>
          <p:nvPr>
            <p:ph idx="1"/>
          </p:nvPr>
        </p:nvSpPr>
        <p:spPr>
          <a:xfrm>
            <a:off x="628650" y="1295400"/>
            <a:ext cx="7886700" cy="4881563"/>
          </a:xfrm>
        </p:spPr>
        <p:txBody>
          <a:bodyPr/>
          <a:lstStyle/>
          <a:p>
            <a:r>
              <a:rPr lang="en-US" sz="3200" dirty="0">
                <a:solidFill>
                  <a:srgbClr val="000000"/>
                </a:solidFill>
                <a:highlight>
                  <a:srgbClr val="FFFF00"/>
                </a:highlight>
                <a:latin typeface="Calibri Light" panose="020F0302020204030204" pitchFamily="34" charset="0"/>
                <a:cs typeface="Calibri Light" panose="020F0302020204030204" pitchFamily="34" charset="0"/>
              </a:rPr>
              <a:t>Basic types of knowledge </a:t>
            </a:r>
          </a:p>
          <a:p>
            <a:pPr lvl="1"/>
            <a:r>
              <a:rPr lang="en-US" sz="2800" dirty="0">
                <a:solidFill>
                  <a:srgbClr val="000000"/>
                </a:solidFill>
                <a:latin typeface="Calibri Light" panose="020F0302020204030204" pitchFamily="34" charset="0"/>
                <a:cs typeface="Calibri Light" panose="020F0302020204030204" pitchFamily="34" charset="0"/>
              </a:rPr>
              <a:t>Explicit knowledge: easily explained using words, pictures, or numbers and is easy to communicate, store, and distribute</a:t>
            </a:r>
          </a:p>
          <a:p>
            <a:pPr lvl="1"/>
            <a:r>
              <a:rPr lang="en-US" sz="2800" dirty="0">
                <a:solidFill>
                  <a:srgbClr val="000000"/>
                </a:solidFill>
                <a:latin typeface="Calibri Light" panose="020F0302020204030204" pitchFamily="34" charset="0"/>
                <a:cs typeface="Calibri Light" panose="020F0302020204030204" pitchFamily="34" charset="0"/>
              </a:rPr>
              <a:t>Tacit knowledge: difficult to express and highly personal</a:t>
            </a:r>
          </a:p>
          <a:p>
            <a:r>
              <a:rPr lang="en-US" sz="3200" dirty="0">
                <a:solidFill>
                  <a:srgbClr val="000000"/>
                </a:solidFill>
                <a:latin typeface="Calibri Light" panose="020F0302020204030204" pitchFamily="34" charset="0"/>
                <a:cs typeface="Calibri Light" panose="020F0302020204030204" pitchFamily="34" charset="0"/>
              </a:rPr>
              <a:t>Knowledge management should be done before, during, and after projects are completed</a:t>
            </a:r>
          </a:p>
          <a:p>
            <a:pPr lvl="1"/>
            <a:r>
              <a:rPr lang="en-US" sz="2800" dirty="0">
                <a:solidFill>
                  <a:srgbClr val="000000"/>
                </a:solidFill>
                <a:latin typeface="Calibri Light" panose="020F0302020204030204" pitchFamily="34" charset="0"/>
                <a:cs typeface="Calibri Light" panose="020F0302020204030204" pitchFamily="34" charset="0"/>
              </a:rPr>
              <a:t>Often very difficult to accomplish</a:t>
            </a:r>
            <a:endParaRPr lang="en-US" dirty="0">
              <a:solidFill>
                <a:srgbClr val="000000"/>
              </a:solidFill>
              <a:latin typeface="Calibri Light" panose="020F0302020204030204" pitchFamily="34" charset="0"/>
              <a:cs typeface="Calibri Light" panose="020F030202020403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44457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algn="ctr"/>
            <a:r>
              <a:rPr lang="en-US" dirty="0">
                <a:solidFill>
                  <a:srgbClr val="5B53FF"/>
                </a:solidFill>
              </a:rPr>
              <a:t>Monitoring and Controlling Project Work</a:t>
            </a:r>
          </a:p>
        </p:txBody>
      </p:sp>
      <p:sp>
        <p:nvSpPr>
          <p:cNvPr id="50181" name="Rectangle 3"/>
          <p:cNvSpPr>
            <a:spLocks noGrp="1" noChangeArrowheads="1"/>
          </p:cNvSpPr>
          <p:nvPr>
            <p:ph idx="1"/>
          </p:nvPr>
        </p:nvSpPr>
        <p:spPr/>
        <p:txBody>
          <a:bodyPr>
            <a:normAutofit/>
          </a:bodyPr>
          <a:lstStyle/>
          <a:p>
            <a:r>
              <a:rPr lang="en-US" sz="3200" dirty="0">
                <a:solidFill>
                  <a:srgbClr val="000000"/>
                </a:solidFill>
                <a:latin typeface="Calibri Light" panose="020F0302020204030204" pitchFamily="34" charset="0"/>
                <a:cs typeface="Calibri Light" panose="020F0302020204030204" pitchFamily="34" charset="0"/>
              </a:rPr>
              <a:t>Changes are inevitable on most projects, so it’s important to develop and follow a process to monitor and control changes</a:t>
            </a:r>
          </a:p>
          <a:p>
            <a:pPr lvl="1"/>
            <a:r>
              <a:rPr lang="en-US" sz="2800" dirty="0">
                <a:solidFill>
                  <a:srgbClr val="000000"/>
                </a:solidFill>
                <a:latin typeface="Calibri Light" panose="020F0302020204030204" pitchFamily="34" charset="0"/>
                <a:cs typeface="Calibri Light" panose="020F0302020204030204" pitchFamily="34" charset="0"/>
              </a:rPr>
              <a:t>Monitoring project work includes collecting, measuring, and disseminating performance information</a:t>
            </a:r>
          </a:p>
          <a:p>
            <a:pPr lvl="1"/>
            <a:r>
              <a:rPr lang="en-US" sz="2800" dirty="0">
                <a:solidFill>
                  <a:srgbClr val="000000"/>
                </a:solidFill>
                <a:latin typeface="Calibri Light" panose="020F0302020204030204" pitchFamily="34" charset="0"/>
                <a:cs typeface="Calibri Light" panose="020F0302020204030204" pitchFamily="34" charset="0"/>
              </a:rPr>
              <a:t>The project management plan provides the baseline for identifying and controlling project changes</a:t>
            </a:r>
          </a:p>
          <a:p>
            <a:pPr lvl="2"/>
            <a:r>
              <a:rPr lang="en-US" sz="2000" dirty="0">
                <a:solidFill>
                  <a:srgbClr val="000000"/>
                </a:solidFill>
                <a:latin typeface="Calibri Light" panose="020F0302020204030204" pitchFamily="34" charset="0"/>
                <a:cs typeface="Calibri Light" panose="020F0302020204030204" pitchFamily="34" charset="0"/>
              </a:rPr>
              <a:t>A baseline is a starting point, a measurement, or an observation that is documented so that it can be used for future comparison.</a:t>
            </a:r>
          </a:p>
        </p:txBody>
      </p:sp>
      <p:sp>
        <p:nvSpPr>
          <p:cNvPr id="5017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80999" y="1066800"/>
            <a:ext cx="8436769" cy="5089719"/>
          </a:xfrm>
        </p:spPr>
        <p:txBody>
          <a:bodyPr>
            <a:normAutofit/>
          </a:bodyPr>
          <a:lstStyle/>
          <a:p>
            <a:r>
              <a:rPr lang="en-US" sz="2400" dirty="0">
                <a:solidFill>
                  <a:srgbClr val="5B53FF"/>
                </a:solidFill>
              </a:rPr>
              <a:t>1</a:t>
            </a:r>
            <a:r>
              <a:rPr lang="en-US" sz="2400" dirty="0">
                <a:latin typeface="Calibri Light" panose="020F0302020204030204" pitchFamily="34" charset="0"/>
                <a:cs typeface="Calibri Light" panose="020F0302020204030204" pitchFamily="34" charset="0"/>
              </a:rPr>
              <a:t>. </a:t>
            </a:r>
            <a:r>
              <a:rPr lang="en-US" sz="2400" dirty="0">
                <a:solidFill>
                  <a:srgbClr val="5B53FF"/>
                </a:solidFill>
                <a:latin typeface="Calibri Light" panose="020F0302020204030204" pitchFamily="34" charset="0"/>
                <a:cs typeface="Calibri Light" panose="020F0302020204030204" pitchFamily="34" charset="0"/>
              </a:rPr>
              <a:t>Developing the project charter </a:t>
            </a:r>
            <a:r>
              <a:rPr lang="en-US" sz="2400" dirty="0">
                <a:solidFill>
                  <a:srgbClr val="000000"/>
                </a:solidFill>
                <a:latin typeface="Calibri Light" panose="020F0302020204030204" pitchFamily="34" charset="0"/>
                <a:cs typeface="Calibri Light" panose="020F0302020204030204" pitchFamily="34" charset="0"/>
              </a:rPr>
              <a:t>involves working with stakeholders to create the document that formally authorizes a project—the charter.</a:t>
            </a:r>
          </a:p>
          <a:p>
            <a:r>
              <a:rPr lang="en-US" sz="2400" dirty="0">
                <a:solidFill>
                  <a:srgbClr val="5B53FF"/>
                </a:solidFill>
                <a:latin typeface="Calibri Light" panose="020F0302020204030204" pitchFamily="34" charset="0"/>
                <a:cs typeface="Calibri Light" panose="020F0302020204030204" pitchFamily="34" charset="0"/>
              </a:rPr>
              <a:t>2</a:t>
            </a:r>
            <a:r>
              <a:rPr lang="en-US" sz="2400" dirty="0">
                <a:solidFill>
                  <a:srgbClr val="C00000"/>
                </a:solidFill>
                <a:latin typeface="Calibri Light" panose="020F0302020204030204" pitchFamily="34" charset="0"/>
                <a:cs typeface="Calibri Light" panose="020F0302020204030204" pitchFamily="34" charset="0"/>
              </a:rPr>
              <a:t>. </a:t>
            </a:r>
            <a:r>
              <a:rPr lang="en-US" sz="2400" dirty="0">
                <a:solidFill>
                  <a:srgbClr val="5B53FF"/>
                </a:solidFill>
                <a:latin typeface="Calibri Light" panose="020F0302020204030204" pitchFamily="34" charset="0"/>
                <a:cs typeface="Calibri Light" panose="020F0302020204030204" pitchFamily="34" charset="0"/>
              </a:rPr>
              <a:t>Developing the project management plan </a:t>
            </a:r>
            <a:r>
              <a:rPr lang="en-US" sz="2400" dirty="0">
                <a:solidFill>
                  <a:srgbClr val="000000"/>
                </a:solidFill>
                <a:latin typeface="Calibri Light" panose="020F0302020204030204" pitchFamily="34" charset="0"/>
                <a:cs typeface="Calibri Light" panose="020F0302020204030204" pitchFamily="34" charset="0"/>
              </a:rPr>
              <a:t>involves coordinating all planning efforts to create a consistent, coherent document—the project management plan. Should  be approved by relevant stakeholders</a:t>
            </a:r>
          </a:p>
          <a:p>
            <a:r>
              <a:rPr lang="en-US" sz="2400" dirty="0">
                <a:solidFill>
                  <a:srgbClr val="5B53FF"/>
                </a:solidFill>
                <a:latin typeface="Calibri Light" panose="020F0302020204030204" pitchFamily="34" charset="0"/>
                <a:cs typeface="Calibri Light" panose="020F0302020204030204" pitchFamily="34" charset="0"/>
              </a:rPr>
              <a:t>3</a:t>
            </a:r>
            <a:r>
              <a:rPr lang="en-US" sz="2400" dirty="0">
                <a:solidFill>
                  <a:srgbClr val="C00000"/>
                </a:solidFill>
                <a:latin typeface="Calibri Light" panose="020F0302020204030204" pitchFamily="34" charset="0"/>
                <a:cs typeface="Calibri Light" panose="020F0302020204030204" pitchFamily="34" charset="0"/>
              </a:rPr>
              <a:t>. </a:t>
            </a:r>
            <a:r>
              <a:rPr lang="en-US" sz="2400" dirty="0">
                <a:solidFill>
                  <a:srgbClr val="5B53FF"/>
                </a:solidFill>
                <a:latin typeface="Calibri Light" panose="020F0302020204030204" pitchFamily="34" charset="0"/>
                <a:cs typeface="Calibri Light" panose="020F0302020204030204" pitchFamily="34" charset="0"/>
              </a:rPr>
              <a:t>Directing and managing project </a:t>
            </a:r>
            <a:r>
              <a:rPr lang="en-US" sz="2400" dirty="0">
                <a:solidFill>
                  <a:srgbClr val="000000"/>
                </a:solidFill>
                <a:latin typeface="Calibri Light" panose="020F0302020204030204" pitchFamily="34" charset="0"/>
                <a:cs typeface="Calibri Light" panose="020F0302020204030204" pitchFamily="34" charset="0"/>
              </a:rPr>
              <a:t>work involves carrying out the project management plan by performing the activities included in it.</a:t>
            </a:r>
            <a:r>
              <a:rPr lang="en-US" sz="2400" dirty="0">
                <a:solidFill>
                  <a:srgbClr val="000000"/>
                </a:solidFill>
                <a:highlight>
                  <a:srgbClr val="FFFF00"/>
                </a:highlight>
                <a:latin typeface="Calibri Light" panose="020F0302020204030204" pitchFamily="34" charset="0"/>
                <a:cs typeface="Calibri Light" panose="020F0302020204030204" pitchFamily="34" charset="0"/>
              </a:rPr>
              <a:t> (Production of Project deliverables, acquisition of additional knowledge, finish on time and within budget)</a:t>
            </a:r>
          </a:p>
          <a:p>
            <a:pPr marL="109728" indent="0">
              <a:buNone/>
            </a:pPr>
            <a:r>
              <a:rPr lang="en-US" sz="2400" dirty="0">
                <a:solidFill>
                  <a:srgbClr val="C00000"/>
                </a:solidFill>
                <a:latin typeface="Calibri Light" panose="020F0302020204030204" pitchFamily="34" charset="0"/>
                <a:cs typeface="Calibri Light" panose="020F0302020204030204" pitchFamily="34" charset="0"/>
              </a:rPr>
              <a:t>   Charters </a:t>
            </a:r>
            <a:r>
              <a:rPr lang="en-US" sz="2400" dirty="0">
                <a:solidFill>
                  <a:srgbClr val="000000"/>
                </a:solidFill>
                <a:latin typeface="Calibri Light" panose="020F0302020204030204" pitchFamily="34" charset="0"/>
                <a:cs typeface="Calibri Light" panose="020F0302020204030204" pitchFamily="34" charset="0"/>
              </a:rPr>
              <a:t>are normally short and include key project    information and </a:t>
            </a:r>
            <a:r>
              <a:rPr lang="en-US" sz="2400" dirty="0">
                <a:solidFill>
                  <a:srgbClr val="C00000"/>
                </a:solidFill>
                <a:latin typeface="Calibri Light" panose="020F0302020204030204" pitchFamily="34" charset="0"/>
                <a:cs typeface="Calibri Light" panose="020F0302020204030204" pitchFamily="34" charset="0"/>
              </a:rPr>
              <a:t>stakeholder signatures (refer to the Canvas template)</a:t>
            </a:r>
          </a:p>
          <a:p>
            <a:endParaRPr lang="en-US" sz="2400" dirty="0"/>
          </a:p>
        </p:txBody>
      </p:sp>
      <p:sp>
        <p:nvSpPr>
          <p:cNvPr id="13314"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4</a:t>
            </a:fld>
            <a:endParaRPr lang="en-US" dirty="0"/>
          </a:p>
        </p:txBody>
      </p:sp>
      <p:sp>
        <p:nvSpPr>
          <p:cNvPr id="13316" name="Rectangle 2"/>
          <p:cNvSpPr>
            <a:spLocks noGrp="1" noChangeArrowheads="1"/>
          </p:cNvSpPr>
          <p:nvPr>
            <p:ph type="title"/>
          </p:nvPr>
        </p:nvSpPr>
        <p:spPr>
          <a:xfrm>
            <a:off x="628650" y="365127"/>
            <a:ext cx="7886700" cy="549274"/>
          </a:xfrm>
        </p:spPr>
        <p:txBody>
          <a:bodyPr>
            <a:noAutofit/>
          </a:bodyPr>
          <a:lstStyle/>
          <a:p>
            <a:pPr algn="ctr"/>
            <a:r>
              <a:rPr lang="en-US" sz="2800" dirty="0">
                <a:solidFill>
                  <a:srgbClr val="5B53FF"/>
                </a:solidFill>
                <a:highlight>
                  <a:srgbClr val="C0C0C0"/>
                </a:highlight>
              </a:rPr>
              <a:t>Project Integration Management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algn="ctr"/>
            <a:r>
              <a:rPr lang="en-US" dirty="0">
                <a:solidFill>
                  <a:srgbClr val="5B53FF"/>
                </a:solidFill>
              </a:rPr>
              <a:t>Media Snapshot</a:t>
            </a:r>
          </a:p>
        </p:txBody>
      </p:sp>
      <p:sp>
        <p:nvSpPr>
          <p:cNvPr id="9" name="Content Placeholder 8"/>
          <p:cNvSpPr>
            <a:spLocks noGrp="1"/>
          </p:cNvSpPr>
          <p:nvPr>
            <p:ph idx="1"/>
          </p:nvPr>
        </p:nvSpPr>
        <p:spPr>
          <a:xfrm>
            <a:off x="628650" y="1143000"/>
            <a:ext cx="7886700" cy="5033963"/>
          </a:xfrm>
        </p:spPr>
        <p:txBody>
          <a:bodyPr>
            <a:normAutofit/>
          </a:bodyPr>
          <a:lstStyle/>
          <a:p>
            <a:r>
              <a:rPr lang="en-US" dirty="0">
                <a:solidFill>
                  <a:srgbClr val="000000"/>
                </a:solidFill>
                <a:latin typeface="Calibri Light" panose="020F0302020204030204" pitchFamily="34" charset="0"/>
                <a:cs typeface="Calibri Light" panose="020F0302020204030204" pitchFamily="34" charset="0"/>
              </a:rPr>
              <a:t>The 2002 Olympic Winter Games and Paralympics took five years to plan and cost more than $1.9 billion</a:t>
            </a:r>
          </a:p>
          <a:p>
            <a:pPr lvl="1"/>
            <a:r>
              <a:rPr lang="en-US" dirty="0">
                <a:solidFill>
                  <a:srgbClr val="000000"/>
                </a:solidFill>
                <a:latin typeface="Calibri Light" panose="020F0302020204030204" pitchFamily="34" charset="0"/>
                <a:cs typeface="Calibri Light" panose="020F0302020204030204" pitchFamily="34" charset="0"/>
              </a:rPr>
              <a:t>PMI awarded the Salt Lake Organizing Committee (SLOC) the Project of the Year award for delivering world-class games</a:t>
            </a:r>
          </a:p>
          <a:p>
            <a:pPr lvl="1"/>
            <a:r>
              <a:rPr lang="en-US" dirty="0">
                <a:solidFill>
                  <a:srgbClr val="000000"/>
                </a:solidFill>
                <a:latin typeface="Calibri Light" panose="020F0302020204030204" pitchFamily="34" charset="0"/>
                <a:cs typeface="Calibri Light" panose="020F0302020204030204" pitchFamily="34" charset="0"/>
              </a:rPr>
              <a:t>Four years before, the SLOC used a Primavera software-based system with a cascading color-coded WBS to integrate planning</a:t>
            </a:r>
          </a:p>
          <a:p>
            <a:pPr lvl="2"/>
            <a:r>
              <a:rPr lang="en-US" dirty="0">
                <a:solidFill>
                  <a:srgbClr val="000000"/>
                </a:solidFill>
                <a:latin typeface="Calibri Light" panose="020F0302020204030204" pitchFamily="34" charset="0"/>
                <a:cs typeface="Calibri Light" panose="020F0302020204030204" pitchFamily="34" charset="0"/>
              </a:rPr>
              <a:t>Also used an Executive Roadmap, a one-page list of the top 100 Games-wide activities, to keep executives apprised of progress</a:t>
            </a:r>
          </a:p>
          <a:p>
            <a:pPr lvl="2"/>
            <a:r>
              <a:rPr lang="en-US" dirty="0">
                <a:solidFill>
                  <a:srgbClr val="000000"/>
                </a:solidFill>
                <a:latin typeface="Calibri Light" panose="020F0302020204030204" pitchFamily="34" charset="0"/>
                <a:cs typeface="Calibri Light" panose="020F0302020204030204" pitchFamily="34" charset="0"/>
              </a:rPr>
              <a:t>Activities were tied to detailed project information within each department’s schedule</a:t>
            </a:r>
          </a:p>
          <a:p>
            <a:pPr lvl="2"/>
            <a:r>
              <a:rPr lang="en-US" dirty="0">
                <a:solidFill>
                  <a:srgbClr val="000000"/>
                </a:solidFill>
                <a:latin typeface="Calibri Light" panose="020F0302020204030204" pitchFamily="34" charset="0"/>
                <a:cs typeface="Calibri Light" panose="020F0302020204030204" pitchFamily="34" charset="0"/>
              </a:rPr>
              <a:t>A 90-day highlighter showed which managers were accountable for each integrated activity</a:t>
            </a:r>
          </a:p>
          <a:p>
            <a:pPr lvl="1"/>
            <a:r>
              <a:rPr lang="en-US" dirty="0">
                <a:solidFill>
                  <a:srgbClr val="000000"/>
                </a:solidFill>
                <a:latin typeface="Calibri Light" panose="020F0302020204030204" pitchFamily="34" charset="0"/>
                <a:cs typeface="Calibri Light" panose="020F0302020204030204" pitchFamily="34" charset="0"/>
              </a:rPr>
              <a:t>Fraser Bullock, SLOC Chief Operating Officer and Chief, said, “We knew when we were on and off schedule and where we had to apply additional resources. The interrelation of the functions meant they could not run in isolation—it was a smoothly running machine.”* </a:t>
            </a:r>
          </a:p>
          <a:p>
            <a:pPr marL="342900" lvl="1" indent="0">
              <a:buNone/>
            </a:pPr>
            <a:r>
              <a:rPr lang="en-US" sz="1000" dirty="0">
                <a:solidFill>
                  <a:srgbClr val="000000"/>
                </a:solidFill>
                <a:latin typeface="Calibri Light" panose="020F0302020204030204" pitchFamily="34" charset="0"/>
                <a:cs typeface="Calibri Light" panose="020F0302020204030204" pitchFamily="34" charset="0"/>
              </a:rPr>
              <a:t>     *Foti, Ross, “The Best Winter Olympics, Period,” PM Network (January 2004) 23</a:t>
            </a:r>
          </a:p>
          <a:p>
            <a:endParaRPr lang="en-US" dirty="0"/>
          </a:p>
        </p:txBody>
      </p:sp>
      <p:sp>
        <p:nvSpPr>
          <p:cNvPr id="8"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algn="ctr"/>
            <a:r>
              <a:rPr lang="en-US" dirty="0">
                <a:solidFill>
                  <a:srgbClr val="5B53FF"/>
                </a:solidFill>
              </a:rPr>
              <a:t>Performing Integrated Change Control</a:t>
            </a:r>
          </a:p>
        </p:txBody>
      </p:sp>
      <p:sp>
        <p:nvSpPr>
          <p:cNvPr id="52229" name="Rectangle 3"/>
          <p:cNvSpPr>
            <a:spLocks noGrp="1" noChangeArrowheads="1"/>
          </p:cNvSpPr>
          <p:nvPr>
            <p:ph idx="1"/>
          </p:nvPr>
        </p:nvSpPr>
        <p:spPr/>
        <p:txBody>
          <a:bodyPr>
            <a:normAutofit/>
          </a:bodyPr>
          <a:lstStyle/>
          <a:p>
            <a:r>
              <a:rPr lang="en-US" sz="2800" dirty="0">
                <a:solidFill>
                  <a:srgbClr val="000000"/>
                </a:solidFill>
                <a:latin typeface="+mj-lt"/>
              </a:rPr>
              <a:t>Main objectives </a:t>
            </a:r>
          </a:p>
          <a:p>
            <a:pPr lvl="1"/>
            <a:r>
              <a:rPr lang="en-US" sz="2400" dirty="0">
                <a:solidFill>
                  <a:srgbClr val="000000"/>
                </a:solidFill>
                <a:latin typeface="+mj-lt"/>
              </a:rPr>
              <a:t>Influencing the factors that create changes to ensure that changes are beneficial</a:t>
            </a:r>
          </a:p>
          <a:p>
            <a:pPr lvl="1"/>
            <a:r>
              <a:rPr lang="en-US" sz="2400" dirty="0">
                <a:solidFill>
                  <a:srgbClr val="000000"/>
                </a:solidFill>
                <a:latin typeface="+mj-lt"/>
              </a:rPr>
              <a:t>Determining that a change has occurred</a:t>
            </a:r>
          </a:p>
          <a:p>
            <a:pPr lvl="1"/>
            <a:r>
              <a:rPr lang="en-US" sz="2400" dirty="0">
                <a:solidFill>
                  <a:srgbClr val="000000"/>
                </a:solidFill>
                <a:latin typeface="+mj-lt"/>
              </a:rPr>
              <a:t>Managing actual changes as they occur</a:t>
            </a:r>
          </a:p>
        </p:txBody>
      </p:sp>
      <p:sp>
        <p:nvSpPr>
          <p:cNvPr id="52226"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US" dirty="0">
                <a:solidFill>
                  <a:srgbClr val="5B53FF"/>
                </a:solidFill>
              </a:rPr>
              <a:t>Change Control on IT Projects</a:t>
            </a:r>
          </a:p>
        </p:txBody>
      </p:sp>
      <p:sp>
        <p:nvSpPr>
          <p:cNvPr id="53253" name="Rectangle 3"/>
          <p:cNvSpPr>
            <a:spLocks noGrp="1" noChangeArrowheads="1"/>
          </p:cNvSpPr>
          <p:nvPr>
            <p:ph idx="1"/>
          </p:nvPr>
        </p:nvSpPr>
        <p:spPr/>
        <p:txBody>
          <a:bodyPr>
            <a:normAutofit/>
          </a:bodyPr>
          <a:lstStyle/>
          <a:p>
            <a:r>
              <a:rPr lang="en-US" sz="2800" dirty="0">
                <a:solidFill>
                  <a:srgbClr val="000000"/>
                </a:solidFill>
                <a:latin typeface="Calibri Light" panose="020F0302020204030204" pitchFamily="34" charset="0"/>
                <a:cs typeface="Calibri Light" panose="020F0302020204030204" pitchFamily="34" charset="0"/>
              </a:rPr>
              <a:t>Former view: the project team should strive to do exactly what was planned on time and within budget</a:t>
            </a:r>
          </a:p>
          <a:p>
            <a:r>
              <a:rPr lang="en-US" sz="2800" dirty="0">
                <a:solidFill>
                  <a:srgbClr val="000000"/>
                </a:solidFill>
                <a:latin typeface="Calibri Light" panose="020F0302020204030204" pitchFamily="34" charset="0"/>
                <a:cs typeface="Calibri Light" panose="020F0302020204030204" pitchFamily="34" charset="0"/>
              </a:rPr>
              <a:t>Problem: project teams could rarely meet original project goals</a:t>
            </a:r>
          </a:p>
          <a:p>
            <a:r>
              <a:rPr lang="en-US" sz="2800" dirty="0">
                <a:solidFill>
                  <a:srgbClr val="000000"/>
                </a:solidFill>
                <a:latin typeface="Calibri Light" panose="020F0302020204030204" pitchFamily="34" charset="0"/>
                <a:cs typeface="Calibri Light" panose="020F0302020204030204" pitchFamily="34" charset="0"/>
              </a:rPr>
              <a:t>Modern view: project management is a process of constant communication and negotiation</a:t>
            </a:r>
          </a:p>
          <a:p>
            <a:r>
              <a:rPr lang="en-US" sz="2800" dirty="0">
                <a:solidFill>
                  <a:srgbClr val="000000"/>
                </a:solidFill>
                <a:latin typeface="Calibri Light" panose="020F0302020204030204" pitchFamily="34" charset="0"/>
                <a:cs typeface="Calibri Light" panose="020F0302020204030204" pitchFamily="34" charset="0"/>
              </a:rPr>
              <a:t>Solution: changes are often beneficial and the project team should plan for them</a:t>
            </a:r>
          </a:p>
        </p:txBody>
      </p:sp>
      <p:sp>
        <p:nvSpPr>
          <p:cNvPr id="53250"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algn="ctr"/>
            <a:r>
              <a:rPr lang="en-US" dirty="0">
                <a:solidFill>
                  <a:srgbClr val="5B53FF"/>
                </a:solidFill>
              </a:rPr>
              <a:t>Change Control System </a:t>
            </a:r>
          </a:p>
        </p:txBody>
      </p:sp>
      <p:sp>
        <p:nvSpPr>
          <p:cNvPr id="54277" name="Rectangle 3"/>
          <p:cNvSpPr>
            <a:spLocks noGrp="1" noChangeArrowheads="1"/>
          </p:cNvSpPr>
          <p:nvPr>
            <p:ph idx="1"/>
          </p:nvPr>
        </p:nvSpPr>
        <p:spPr>
          <a:xfrm>
            <a:off x="533400" y="1295400"/>
            <a:ext cx="7981950" cy="4881563"/>
          </a:xfrm>
        </p:spPr>
        <p:txBody>
          <a:bodyPr/>
          <a:lstStyle/>
          <a:p>
            <a:r>
              <a:rPr lang="en-US" sz="2400" dirty="0">
                <a:solidFill>
                  <a:srgbClr val="000000"/>
                </a:solidFill>
                <a:latin typeface="Calibri Light" panose="020F0302020204030204" pitchFamily="34" charset="0"/>
                <a:cs typeface="Calibri Light" panose="020F0302020204030204" pitchFamily="34" charset="0"/>
              </a:rPr>
              <a:t>Formal, documented process that describes when and how official project documents and work may be changed</a:t>
            </a:r>
          </a:p>
          <a:p>
            <a:pPr lvl="1"/>
            <a:r>
              <a:rPr lang="en-US" sz="2000" dirty="0">
                <a:solidFill>
                  <a:srgbClr val="000000"/>
                </a:solidFill>
                <a:latin typeface="Calibri Light" panose="020F0302020204030204" pitchFamily="34" charset="0"/>
                <a:cs typeface="Calibri Light" panose="020F0302020204030204" pitchFamily="34" charset="0"/>
              </a:rPr>
              <a:t>Describes who is authorized to make changes, paperwork required for these changes, and any automated or manual tracking systems the project will use</a:t>
            </a:r>
          </a:p>
          <a:p>
            <a:r>
              <a:rPr lang="en-US" sz="2400" dirty="0">
                <a:solidFill>
                  <a:srgbClr val="000000"/>
                </a:solidFill>
                <a:highlight>
                  <a:srgbClr val="FFFF00"/>
                </a:highlight>
                <a:latin typeface="Calibri Light" panose="020F0302020204030204" pitchFamily="34" charset="0"/>
                <a:cs typeface="Calibri Light" panose="020F0302020204030204" pitchFamily="34" charset="0"/>
              </a:rPr>
              <a:t>Change control board (CCB) </a:t>
            </a:r>
            <a:r>
              <a:rPr lang="en-US" sz="2400" dirty="0">
                <a:solidFill>
                  <a:srgbClr val="000000"/>
                </a:solidFill>
                <a:latin typeface="Calibri Light" panose="020F0302020204030204" pitchFamily="34" charset="0"/>
                <a:cs typeface="Calibri Light" panose="020F0302020204030204" pitchFamily="34" charset="0"/>
              </a:rPr>
              <a:t>is a formal group of people responsible for approving or rejecting changes on a project</a:t>
            </a:r>
          </a:p>
          <a:p>
            <a:pPr lvl="1"/>
            <a:r>
              <a:rPr lang="en-US" sz="2000" dirty="0">
                <a:solidFill>
                  <a:srgbClr val="000000"/>
                </a:solidFill>
                <a:latin typeface="Calibri Light" panose="020F0302020204030204" pitchFamily="34" charset="0"/>
                <a:cs typeface="Calibri Light" panose="020F0302020204030204" pitchFamily="34" charset="0"/>
              </a:rPr>
              <a:t>Provide guidelines for preparing change requests, evaluate change requests, and manage the implementation of approved changes</a:t>
            </a:r>
          </a:p>
          <a:p>
            <a:r>
              <a:rPr lang="en-US" sz="2400" dirty="0">
                <a:solidFill>
                  <a:srgbClr val="000000"/>
                </a:solidFill>
                <a:latin typeface="Calibri Light" panose="020F0302020204030204" pitchFamily="34" charset="0"/>
                <a:cs typeface="Calibri Light" panose="020F0302020204030204" pitchFamily="34" charset="0"/>
              </a:rPr>
              <a:t>Some CCBs only meet occasionally, so it may take too long for changes to occur</a:t>
            </a:r>
          </a:p>
          <a:p>
            <a:pPr lvl="1"/>
            <a:r>
              <a:rPr lang="en-US" sz="2000" dirty="0">
                <a:solidFill>
                  <a:srgbClr val="000000"/>
                </a:solidFill>
                <a:latin typeface="Calibri Light" panose="020F0302020204030204" pitchFamily="34" charset="0"/>
                <a:cs typeface="Calibri Light" panose="020F0302020204030204" pitchFamily="34" charset="0"/>
              </a:rPr>
              <a:t>Some organizations have policies in place for time-sensitive changes</a:t>
            </a:r>
          </a:p>
          <a:p>
            <a:pPr lvl="1"/>
            <a:endParaRPr lang="en-US" dirty="0"/>
          </a:p>
        </p:txBody>
      </p:sp>
      <p:sp>
        <p:nvSpPr>
          <p:cNvPr id="5427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algn="ctr"/>
            <a:r>
              <a:rPr lang="en-US" dirty="0">
                <a:solidFill>
                  <a:srgbClr val="5B53FF"/>
                </a:solidFill>
              </a:rPr>
              <a:t>Change Control System </a:t>
            </a:r>
          </a:p>
        </p:txBody>
      </p:sp>
      <p:sp>
        <p:nvSpPr>
          <p:cNvPr id="57349" name="Rectangle 3"/>
          <p:cNvSpPr>
            <a:spLocks noGrp="1" noChangeArrowheads="1"/>
          </p:cNvSpPr>
          <p:nvPr>
            <p:ph idx="1"/>
          </p:nvPr>
        </p:nvSpPr>
        <p:spPr>
          <a:xfrm>
            <a:off x="628650" y="1690689"/>
            <a:ext cx="7886700" cy="4351338"/>
          </a:xfrm>
        </p:spPr>
        <p:txBody>
          <a:bodyPr/>
          <a:lstStyle/>
          <a:p>
            <a:r>
              <a:rPr lang="en-US" sz="2800" dirty="0">
                <a:solidFill>
                  <a:srgbClr val="000000"/>
                </a:solidFill>
                <a:latin typeface="Calibri Light" panose="020F0302020204030204" pitchFamily="34" charset="0"/>
                <a:cs typeface="Calibri Light" panose="020F0302020204030204" pitchFamily="34" charset="0"/>
              </a:rPr>
              <a:t>Configuration management ensures that the descriptions of the project’s products are correct and complete</a:t>
            </a:r>
          </a:p>
          <a:p>
            <a:pPr lvl="1"/>
            <a:r>
              <a:rPr lang="en-US" sz="2400" dirty="0">
                <a:solidFill>
                  <a:srgbClr val="000000"/>
                </a:solidFill>
                <a:latin typeface="Calibri Light" panose="020F0302020204030204" pitchFamily="34" charset="0"/>
                <a:cs typeface="Calibri Light" panose="020F0302020204030204" pitchFamily="34" charset="0"/>
              </a:rPr>
              <a:t>Involves identifying and controlling the functional and physical design characteristics of products and their support documentation</a:t>
            </a:r>
          </a:p>
          <a:p>
            <a:pPr lvl="1"/>
            <a:r>
              <a:rPr lang="en-US" sz="2400" dirty="0">
                <a:solidFill>
                  <a:srgbClr val="000000"/>
                </a:solidFill>
                <a:latin typeface="Calibri Light" panose="020F0302020204030204" pitchFamily="34" charset="0"/>
                <a:cs typeface="Calibri Light" panose="020F0302020204030204" pitchFamily="34" charset="0"/>
              </a:rPr>
              <a:t>Configuration management specialists identify and document configuration requirements, control changes, record and report changes, and audit the products to verify conformance to requirements</a:t>
            </a:r>
          </a:p>
          <a:p>
            <a:endParaRPr lang="en-US" dirty="0"/>
          </a:p>
        </p:txBody>
      </p:sp>
      <p:sp>
        <p:nvSpPr>
          <p:cNvPr id="57346"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algn="ctr"/>
            <a:r>
              <a:rPr lang="en-US" dirty="0">
                <a:solidFill>
                  <a:srgbClr val="5B53FF"/>
                </a:solidFill>
              </a:rPr>
              <a:t>Change Control System</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82583033"/>
              </p:ext>
            </p:extLst>
          </p:nvPr>
        </p:nvGraphicFramePr>
        <p:xfrm>
          <a:off x="714375" y="1600200"/>
          <a:ext cx="7886700" cy="3226751"/>
        </p:xfrm>
        <a:graphic>
          <a:graphicData uri="http://schemas.openxmlformats.org/drawingml/2006/table">
            <a:tbl>
              <a:tblPr firstRow="1" bandRow="1">
                <a:tableStyleId>{306799F8-075E-4A3A-A7F6-7FBC6576F1A4}</a:tableStyleId>
              </a:tblPr>
              <a:tblGrid>
                <a:gridCol w="7886700">
                  <a:extLst>
                    <a:ext uri="{9D8B030D-6E8A-4147-A177-3AD203B41FA5}">
                      <a16:colId xmlns:a16="http://schemas.microsoft.com/office/drawing/2014/main" val="419845333"/>
                    </a:ext>
                  </a:extLst>
                </a:gridCol>
              </a:tblGrid>
              <a:tr h="366711">
                <a:tc>
                  <a:txBody>
                    <a:bodyPr/>
                    <a:lstStyle/>
                    <a:p>
                      <a:r>
                        <a:rPr lang="en-US" b="0" baseline="0" dirty="0">
                          <a:solidFill>
                            <a:schemeClr val="bg2">
                              <a:lumMod val="10000"/>
                            </a:schemeClr>
                          </a:solidFill>
                        </a:rPr>
                        <a:t>View project management as a process of constant communication and negotiation.</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2452401"/>
                  </a:ext>
                </a:extLst>
              </a:tr>
              <a:tr h="370840">
                <a:tc>
                  <a:txBody>
                    <a:bodyPr/>
                    <a:lstStyle/>
                    <a:p>
                      <a:r>
                        <a:rPr lang="en-US" baseline="0" dirty="0">
                          <a:solidFill>
                            <a:schemeClr val="bg2">
                              <a:lumMod val="10000"/>
                            </a:schemeClr>
                          </a:solidFill>
                        </a:rPr>
                        <a:t>Plan for change.</a:t>
                      </a:r>
                    </a:p>
                  </a:txBody>
                  <a:tcPr>
                    <a:lnL w="6350" cap="flat" cmpd="sng" algn="ctr">
                      <a:noFill/>
                      <a:prstDash val="solid"/>
                      <a:miter lim="800000"/>
                    </a:lnL>
                    <a:lnR w="635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862874766"/>
                  </a:ext>
                </a:extLst>
              </a:tr>
              <a:tr h="370840">
                <a:tc>
                  <a:txBody>
                    <a:bodyPr/>
                    <a:lstStyle/>
                    <a:p>
                      <a:r>
                        <a:rPr lang="en-US" baseline="0" dirty="0">
                          <a:solidFill>
                            <a:schemeClr val="bg2">
                              <a:lumMod val="10000"/>
                            </a:schemeClr>
                          </a:solidFill>
                        </a:rPr>
                        <a:t>Establish a formal change control system, including a change control board (CCB) and</a:t>
                      </a:r>
                    </a:p>
                    <a:p>
                      <a:r>
                        <a:rPr lang="en-US" baseline="0" dirty="0">
                          <a:solidFill>
                            <a:schemeClr val="bg2">
                              <a:lumMod val="10000"/>
                            </a:schemeClr>
                          </a:solidFill>
                        </a:rPr>
                        <a:t>IT steering committee.</a:t>
                      </a: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10657946"/>
                  </a:ext>
                </a:extLst>
              </a:tr>
              <a:tr h="370840">
                <a:tc>
                  <a:txBody>
                    <a:bodyPr/>
                    <a:lstStyle/>
                    <a:p>
                      <a:r>
                        <a:rPr lang="en-US" baseline="0" dirty="0">
                          <a:solidFill>
                            <a:schemeClr val="bg2">
                              <a:lumMod val="10000"/>
                            </a:schemeClr>
                          </a:solidFill>
                        </a:rPr>
                        <a:t>Use effective configuration management.</a:t>
                      </a: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00274859"/>
                  </a:ext>
                </a:extLst>
              </a:tr>
              <a:tr h="370840">
                <a:tc>
                  <a:txBody>
                    <a:bodyPr/>
                    <a:lstStyle/>
                    <a:p>
                      <a:r>
                        <a:rPr lang="en-US" baseline="0" dirty="0">
                          <a:solidFill>
                            <a:schemeClr val="bg2">
                              <a:lumMod val="10000"/>
                            </a:schemeClr>
                          </a:solidFill>
                        </a:rPr>
                        <a:t>Define procedures for making timely decisions about smaller changes.</a:t>
                      </a: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41915588"/>
                  </a:ext>
                </a:extLst>
              </a:tr>
              <a:tr h="370840">
                <a:tc>
                  <a:txBody>
                    <a:bodyPr/>
                    <a:lstStyle/>
                    <a:p>
                      <a:r>
                        <a:rPr lang="en-US" baseline="0" dirty="0">
                          <a:solidFill>
                            <a:schemeClr val="bg2">
                              <a:lumMod val="10000"/>
                            </a:schemeClr>
                          </a:solidFill>
                        </a:rPr>
                        <a:t>Use written and oral performance reports to help identify and manage change.</a:t>
                      </a: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31570190"/>
                  </a:ext>
                </a:extLst>
              </a:tr>
              <a:tr h="370840">
                <a:tc>
                  <a:txBody>
                    <a:bodyPr/>
                    <a:lstStyle/>
                    <a:p>
                      <a:r>
                        <a:rPr lang="en-US" baseline="0" dirty="0">
                          <a:solidFill>
                            <a:schemeClr val="bg2">
                              <a:lumMod val="10000"/>
                            </a:schemeClr>
                          </a:solidFill>
                        </a:rPr>
                        <a:t>Use project management software and other software to help manage and</a:t>
                      </a:r>
                    </a:p>
                    <a:p>
                      <a:r>
                        <a:rPr lang="en-US" baseline="0" dirty="0">
                          <a:solidFill>
                            <a:schemeClr val="bg2">
                              <a:lumMod val="10000"/>
                            </a:schemeClr>
                          </a:solidFill>
                        </a:rPr>
                        <a:t>communicate changes.</a:t>
                      </a: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84240796"/>
                  </a:ext>
                </a:extLst>
              </a:tr>
              <a:tr h="370840">
                <a:tc>
                  <a:txBody>
                    <a:bodyPr/>
                    <a:lstStyle/>
                    <a:p>
                      <a:r>
                        <a:rPr lang="en-US" baseline="0" dirty="0">
                          <a:solidFill>
                            <a:schemeClr val="bg2">
                              <a:lumMod val="10000"/>
                            </a:schemeClr>
                          </a:solidFill>
                        </a:rPr>
                        <a:t>Focus on leading the project team and meeting overall project goals and expectations.</a:t>
                      </a:r>
                    </a:p>
                  </a:txBody>
                  <a:tcPr>
                    <a:lnL w="6350" cap="flat" cmpd="sng" algn="ctr">
                      <a:noFill/>
                      <a:prstDash val="solid"/>
                      <a:miter lim="800000"/>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2774385"/>
                  </a:ext>
                </a:extLst>
              </a:tr>
            </a:tbl>
          </a:graphicData>
        </a:graphic>
      </p:graphicFrame>
      <p:sp>
        <p:nvSpPr>
          <p:cNvPr id="2" name="Rectangle 1"/>
          <p:cNvSpPr/>
          <p:nvPr/>
        </p:nvSpPr>
        <p:spPr>
          <a:xfrm>
            <a:off x="542925" y="4953000"/>
            <a:ext cx="8058150" cy="430887"/>
          </a:xfrm>
          <a:prstGeom prst="rect">
            <a:avLst/>
          </a:prstGeom>
        </p:spPr>
        <p:txBody>
          <a:bodyPr wrap="square">
            <a:spAutoFit/>
          </a:bodyPr>
          <a:lstStyle/>
          <a:p>
            <a:r>
              <a:rPr lang="en-US" dirty="0"/>
              <a:t>Table 4-4 suggestions for performing integrated change control</a:t>
            </a:r>
          </a:p>
        </p:txBody>
      </p:sp>
      <p:sp>
        <p:nvSpPr>
          <p:cNvPr id="58370" name="Footer Placeholder 3"/>
          <p:cNvSpPr>
            <a:spLocks noGrp="1"/>
          </p:cNvSpPr>
          <p:nvPr>
            <p:ph type="ftr" sz="quarter" idx="11"/>
          </p:nvPr>
        </p:nvSpPr>
        <p:spPr/>
        <p:txBody>
          <a:bodyPr/>
          <a:lstStyle/>
          <a:p>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rgbClr val="5B53FF"/>
                </a:solidFill>
              </a:rPr>
              <a:t>Global Issues</a:t>
            </a:r>
          </a:p>
        </p:txBody>
      </p:sp>
      <p:sp>
        <p:nvSpPr>
          <p:cNvPr id="2" name="Content Placeholder 1"/>
          <p:cNvSpPr>
            <a:spLocks noGrp="1"/>
          </p:cNvSpPr>
          <p:nvPr>
            <p:ph idx="1"/>
          </p:nvPr>
        </p:nvSpPr>
        <p:spPr>
          <a:xfrm>
            <a:off x="628650" y="914400"/>
            <a:ext cx="7886700" cy="5262563"/>
          </a:xfrm>
        </p:spPr>
        <p:txBody>
          <a:bodyPr>
            <a:normAutofit/>
          </a:bodyPr>
          <a:lstStyle/>
          <a:p>
            <a:r>
              <a:rPr lang="en-US" sz="2400" dirty="0">
                <a:solidFill>
                  <a:srgbClr val="000000"/>
                </a:solidFill>
                <a:latin typeface="Calibri Light" panose="020F0302020204030204" pitchFamily="34" charset="0"/>
                <a:cs typeface="Calibri Light" panose="020F0302020204030204" pitchFamily="34" charset="0"/>
              </a:rPr>
              <a:t>Rapid changes in technology, such as the increased use of mobile roaming for communications, often cause governments around the world to take action </a:t>
            </a:r>
          </a:p>
          <a:p>
            <a:pPr lvl="1"/>
            <a:r>
              <a:rPr lang="en-US" sz="2000" dirty="0">
                <a:solidFill>
                  <a:srgbClr val="000000"/>
                </a:solidFill>
                <a:latin typeface="Calibri Light" panose="020F0302020204030204" pitchFamily="34" charset="0"/>
                <a:cs typeface="Calibri Light" panose="020F0302020204030204" pitchFamily="34" charset="0"/>
              </a:rPr>
              <a:t>Incompatible hardware, software, and networks can make communications difficult in some regions, and a lack of competition can cause prices to soar </a:t>
            </a:r>
          </a:p>
          <a:p>
            <a:r>
              <a:rPr lang="en-US" sz="2400" dirty="0">
                <a:solidFill>
                  <a:srgbClr val="000000"/>
                </a:solidFill>
                <a:latin typeface="Calibri Light" panose="020F0302020204030204" pitchFamily="34" charset="0"/>
                <a:cs typeface="Calibri Light" panose="020F0302020204030204" pitchFamily="34" charset="0"/>
              </a:rPr>
              <a:t>Organization for Economic Co-operation and Development (OECD) promotes policies that will improve the economic and social well-being of people around the world </a:t>
            </a:r>
          </a:p>
          <a:p>
            <a:pPr lvl="1"/>
            <a:r>
              <a:rPr lang="en-US" sz="2000" dirty="0">
                <a:solidFill>
                  <a:srgbClr val="000000"/>
                </a:solidFill>
                <a:latin typeface="Calibri Light" panose="020F0302020204030204" pitchFamily="34" charset="0"/>
                <a:cs typeface="Calibri Light" panose="020F0302020204030204" pitchFamily="34" charset="0"/>
              </a:rPr>
              <a:t>In February 2012, the OECD called upon its members’ governments to boost competition in international mobile roaming markets</a:t>
            </a:r>
          </a:p>
          <a:p>
            <a:pPr lvl="1"/>
            <a:r>
              <a:rPr lang="en-US" sz="2000" dirty="0">
                <a:solidFill>
                  <a:srgbClr val="000000"/>
                </a:solidFill>
                <a:latin typeface="Calibri Light" panose="020F0302020204030204" pitchFamily="34" charset="0"/>
                <a:cs typeface="Calibri Light" panose="020F0302020204030204" pitchFamily="34" charset="0"/>
              </a:rPr>
              <a:t>By the end of 2013, wireless broadband penetration grew to 72.4% in the OECD area</a:t>
            </a:r>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14761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algn="ctr"/>
            <a:r>
              <a:rPr lang="en-US" dirty="0">
                <a:solidFill>
                  <a:srgbClr val="5B53FF"/>
                </a:solidFill>
              </a:rPr>
              <a:t>Closing Projects or Phases</a:t>
            </a:r>
          </a:p>
        </p:txBody>
      </p:sp>
      <p:sp>
        <p:nvSpPr>
          <p:cNvPr id="59397" name="Rectangle 3"/>
          <p:cNvSpPr>
            <a:spLocks noGrp="1" noChangeArrowheads="1"/>
          </p:cNvSpPr>
          <p:nvPr>
            <p:ph idx="1"/>
          </p:nvPr>
        </p:nvSpPr>
        <p:spPr/>
        <p:txBody>
          <a:bodyPr>
            <a:normAutofit/>
          </a:bodyPr>
          <a:lstStyle/>
          <a:p>
            <a:r>
              <a:rPr lang="en-US" sz="2800" dirty="0">
                <a:solidFill>
                  <a:srgbClr val="000000"/>
                </a:solidFill>
                <a:highlight>
                  <a:srgbClr val="FFFF00"/>
                </a:highlight>
                <a:latin typeface="Calibri Light" panose="020F0302020204030204" pitchFamily="34" charset="0"/>
                <a:cs typeface="Calibri Light" panose="020F0302020204030204" pitchFamily="34" charset="0"/>
              </a:rPr>
              <a:t>To close a project or phase, you must finalize all activities and transfer the completed or cancelled work to the appropriate people</a:t>
            </a:r>
          </a:p>
          <a:p>
            <a:pPr lvl="1"/>
            <a:r>
              <a:rPr lang="en-US" sz="2400" dirty="0">
                <a:solidFill>
                  <a:srgbClr val="000000"/>
                </a:solidFill>
                <a:latin typeface="Calibri Light" panose="020F0302020204030204" pitchFamily="34" charset="0"/>
                <a:cs typeface="Calibri Light" panose="020F0302020204030204" pitchFamily="34" charset="0"/>
              </a:rPr>
              <a:t>Main inputs are the project charter, project management plan, project documents, accepted deliverables, business documents, agreements, procurement documentation, and organizational process assets</a:t>
            </a:r>
          </a:p>
          <a:p>
            <a:pPr lvl="1"/>
            <a:r>
              <a:rPr lang="en-US" sz="2400" dirty="0">
                <a:solidFill>
                  <a:srgbClr val="000000"/>
                </a:solidFill>
                <a:latin typeface="Calibri Light" panose="020F0302020204030204" pitchFamily="34" charset="0"/>
                <a:cs typeface="Calibri Light" panose="020F0302020204030204" pitchFamily="34" charset="0"/>
              </a:rPr>
              <a:t>Main tools and techniques are expert judgment, data analysis, and meetings</a:t>
            </a:r>
          </a:p>
        </p:txBody>
      </p:sp>
      <p:sp>
        <p:nvSpPr>
          <p:cNvPr id="5939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algn="ctr"/>
            <a:r>
              <a:rPr lang="en-US" dirty="0">
                <a:solidFill>
                  <a:srgbClr val="5B53FF"/>
                </a:solidFill>
              </a:rPr>
              <a:t>Using Software to Assist in Project Integration Management </a:t>
            </a:r>
          </a:p>
        </p:txBody>
      </p:sp>
      <p:sp>
        <p:nvSpPr>
          <p:cNvPr id="60421" name="Rectangle 3"/>
          <p:cNvSpPr>
            <a:spLocks noGrp="1" noChangeArrowheads="1"/>
          </p:cNvSpPr>
          <p:nvPr>
            <p:ph idx="1"/>
          </p:nvPr>
        </p:nvSpPr>
        <p:spPr>
          <a:xfrm>
            <a:off x="457200" y="1219200"/>
            <a:ext cx="8058150" cy="4957763"/>
          </a:xfrm>
        </p:spPr>
        <p:txBody>
          <a:bodyPr>
            <a:normAutofit/>
          </a:bodyPr>
          <a:lstStyle/>
          <a:p>
            <a:r>
              <a:rPr lang="en-US" sz="2800" dirty="0">
                <a:solidFill>
                  <a:srgbClr val="000000"/>
                </a:solidFill>
                <a:latin typeface="Calibri Light" panose="020F0302020204030204" pitchFamily="34" charset="0"/>
                <a:cs typeface="Calibri Light" panose="020F0302020204030204" pitchFamily="34" charset="0"/>
              </a:rPr>
              <a:t>Several types of software can be used to assist in project integration management</a:t>
            </a:r>
          </a:p>
          <a:p>
            <a:pPr lvl="1"/>
            <a:r>
              <a:rPr lang="en-US" sz="2400" dirty="0">
                <a:solidFill>
                  <a:srgbClr val="000000"/>
                </a:solidFill>
                <a:latin typeface="Calibri Light" panose="020F0302020204030204" pitchFamily="34" charset="0"/>
                <a:cs typeface="Calibri Light" panose="020F0302020204030204" pitchFamily="34" charset="0"/>
              </a:rPr>
              <a:t>Documents can be created with word processing software</a:t>
            </a:r>
          </a:p>
          <a:p>
            <a:pPr lvl="1"/>
            <a:r>
              <a:rPr lang="en-US" sz="2400" dirty="0">
                <a:solidFill>
                  <a:srgbClr val="000000"/>
                </a:solidFill>
                <a:latin typeface="Calibri Light" panose="020F0302020204030204" pitchFamily="34" charset="0"/>
                <a:cs typeface="Calibri Light" panose="020F0302020204030204" pitchFamily="34" charset="0"/>
              </a:rPr>
              <a:t>Presentations are created with presentation software</a:t>
            </a:r>
          </a:p>
          <a:p>
            <a:pPr lvl="1"/>
            <a:r>
              <a:rPr lang="en-US" sz="2400" dirty="0">
                <a:solidFill>
                  <a:srgbClr val="000000"/>
                </a:solidFill>
                <a:latin typeface="Calibri Light" panose="020F0302020204030204" pitchFamily="34" charset="0"/>
                <a:cs typeface="Calibri Light" panose="020F0302020204030204" pitchFamily="34" charset="0"/>
              </a:rPr>
              <a:t>Tracking can be done with spreadsheets or databases</a:t>
            </a:r>
          </a:p>
          <a:p>
            <a:pPr lvl="1"/>
            <a:r>
              <a:rPr lang="en-US" sz="2400" dirty="0">
                <a:solidFill>
                  <a:srgbClr val="000000"/>
                </a:solidFill>
                <a:latin typeface="Calibri Light" panose="020F0302020204030204" pitchFamily="34" charset="0"/>
                <a:cs typeface="Calibri Light" panose="020F0302020204030204" pitchFamily="34" charset="0"/>
              </a:rPr>
              <a:t>Communication software can facilitate communications</a:t>
            </a:r>
          </a:p>
          <a:p>
            <a:pPr lvl="1"/>
            <a:r>
              <a:rPr lang="en-US" sz="2400" dirty="0">
                <a:solidFill>
                  <a:srgbClr val="000000"/>
                </a:solidFill>
                <a:latin typeface="Calibri Light" panose="020F0302020204030204" pitchFamily="34" charset="0"/>
                <a:cs typeface="Calibri Light" panose="020F0302020204030204" pitchFamily="34" charset="0"/>
              </a:rPr>
              <a:t>Project management software can pull everything together and show detailed and summarized information</a:t>
            </a:r>
          </a:p>
        </p:txBody>
      </p:sp>
      <p:sp>
        <p:nvSpPr>
          <p:cNvPr id="6041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rgbClr val="5B53FF"/>
                </a:solidFill>
              </a:rPr>
              <a:t>Using Software to Assist in Project Integration Management</a:t>
            </a:r>
          </a:p>
        </p:txBody>
      </p:sp>
      <p:pic>
        <p:nvPicPr>
          <p:cNvPr id="4" name="Picture 3" descr="Image displays a project dashboard from the software ProjectManag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162" y="1690689"/>
            <a:ext cx="6197675" cy="3781044"/>
          </a:xfrm>
          <a:prstGeom prst="rect">
            <a:avLst/>
          </a:prstGeom>
        </p:spPr>
      </p:pic>
      <p:sp>
        <p:nvSpPr>
          <p:cNvPr id="3"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99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381000" y="1219200"/>
            <a:ext cx="8305800" cy="4788091"/>
          </a:xfrm>
        </p:spPr>
        <p:txBody>
          <a:bodyPr>
            <a:normAutofit/>
          </a:bodyPr>
          <a:lstStyle/>
          <a:p>
            <a:r>
              <a:rPr lang="en-US" sz="2400" dirty="0">
                <a:solidFill>
                  <a:srgbClr val="5B53FF"/>
                </a:solidFill>
              </a:rPr>
              <a:t>4</a:t>
            </a:r>
            <a:r>
              <a:rPr lang="en-US" sz="2400" dirty="0"/>
              <a:t>. </a:t>
            </a:r>
            <a:r>
              <a:rPr lang="en-US" sz="2400" dirty="0">
                <a:solidFill>
                  <a:srgbClr val="5B53FF"/>
                </a:solidFill>
                <a:latin typeface="+mj-lt"/>
              </a:rPr>
              <a:t>Monitoring and controlling </a:t>
            </a:r>
            <a:r>
              <a:rPr lang="en-US" sz="2400" dirty="0">
                <a:solidFill>
                  <a:srgbClr val="000000"/>
                </a:solidFill>
                <a:latin typeface="+mj-lt"/>
              </a:rPr>
              <a:t>project work involves overseeing activities to meet the performance objectives of the project </a:t>
            </a:r>
            <a:r>
              <a:rPr lang="en-US" sz="2400" dirty="0">
                <a:solidFill>
                  <a:srgbClr val="000000"/>
                </a:solidFill>
                <a:highlight>
                  <a:srgbClr val="FFFF00"/>
                </a:highlight>
                <a:latin typeface="+mj-lt"/>
              </a:rPr>
              <a:t>(analysis, project reports, potential changes, </a:t>
            </a:r>
            <a:r>
              <a:rPr lang="en-US" sz="2400" dirty="0" err="1">
                <a:solidFill>
                  <a:srgbClr val="000000"/>
                </a:solidFill>
                <a:highlight>
                  <a:srgbClr val="FFFF00"/>
                </a:highlight>
                <a:latin typeface="+mj-lt"/>
              </a:rPr>
              <a:t>etc</a:t>
            </a:r>
            <a:r>
              <a:rPr lang="en-US" sz="2400" dirty="0">
                <a:solidFill>
                  <a:srgbClr val="000000"/>
                </a:solidFill>
                <a:highlight>
                  <a:srgbClr val="FFFF00"/>
                </a:highlight>
                <a:latin typeface="+mj-lt"/>
              </a:rPr>
              <a:t>) </a:t>
            </a:r>
          </a:p>
          <a:p>
            <a:endParaRPr lang="en-US" sz="2400" dirty="0">
              <a:latin typeface="+mj-lt"/>
            </a:endParaRPr>
          </a:p>
          <a:p>
            <a:r>
              <a:rPr lang="en-US" sz="2400" dirty="0">
                <a:solidFill>
                  <a:srgbClr val="5B53FF"/>
                </a:solidFill>
                <a:latin typeface="+mj-lt"/>
              </a:rPr>
              <a:t>5</a:t>
            </a:r>
            <a:r>
              <a:rPr lang="en-US" sz="2400" dirty="0">
                <a:latin typeface="+mj-lt"/>
              </a:rPr>
              <a:t>. </a:t>
            </a:r>
            <a:r>
              <a:rPr lang="en-US" sz="2400" dirty="0">
                <a:solidFill>
                  <a:srgbClr val="5B53FF"/>
                </a:solidFill>
                <a:latin typeface="+mj-lt"/>
              </a:rPr>
              <a:t>Performing integrated change control </a:t>
            </a:r>
            <a:r>
              <a:rPr lang="en-US" sz="2400" dirty="0">
                <a:solidFill>
                  <a:srgbClr val="000000"/>
                </a:solidFill>
                <a:latin typeface="+mj-lt"/>
              </a:rPr>
              <a:t>involves identifying, evaluating, and managing changes throughout the project life cycle.  </a:t>
            </a:r>
            <a:r>
              <a:rPr lang="en-US" sz="2400" dirty="0">
                <a:solidFill>
                  <a:srgbClr val="000000"/>
                </a:solidFill>
                <a:highlight>
                  <a:srgbClr val="FFFF00"/>
                </a:highlight>
                <a:latin typeface="+mj-lt"/>
              </a:rPr>
              <a:t>(require project sponsor approval)</a:t>
            </a:r>
          </a:p>
          <a:p>
            <a:endParaRPr lang="en-US" sz="2400" dirty="0">
              <a:latin typeface="+mj-lt"/>
            </a:endParaRPr>
          </a:p>
          <a:p>
            <a:r>
              <a:rPr lang="en-US" sz="2400" dirty="0">
                <a:solidFill>
                  <a:srgbClr val="5B53FF"/>
                </a:solidFill>
                <a:latin typeface="+mj-lt"/>
              </a:rPr>
              <a:t>6</a:t>
            </a:r>
            <a:r>
              <a:rPr lang="en-US" sz="2400" dirty="0">
                <a:latin typeface="+mj-lt"/>
              </a:rPr>
              <a:t>. </a:t>
            </a:r>
            <a:r>
              <a:rPr lang="en-US" sz="2400" dirty="0">
                <a:solidFill>
                  <a:srgbClr val="5B53FF"/>
                </a:solidFill>
                <a:latin typeface="+mj-lt"/>
              </a:rPr>
              <a:t>Closing the project or </a:t>
            </a:r>
            <a:r>
              <a:rPr lang="en-US" sz="2400" dirty="0">
                <a:solidFill>
                  <a:srgbClr val="000000"/>
                </a:solidFill>
                <a:latin typeface="+mj-lt"/>
              </a:rPr>
              <a:t>phase involves finalizing all activities to formally close the project or phase.</a:t>
            </a:r>
          </a:p>
        </p:txBody>
      </p:sp>
      <p:sp>
        <p:nvSpPr>
          <p:cNvPr id="14338"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5</a:t>
            </a:fld>
            <a:endParaRPr lang="en-US" dirty="0"/>
          </a:p>
        </p:txBody>
      </p:sp>
      <p:sp>
        <p:nvSpPr>
          <p:cNvPr id="14340" name="Rectangle 2"/>
          <p:cNvSpPr>
            <a:spLocks noGrp="1" noChangeArrowheads="1"/>
          </p:cNvSpPr>
          <p:nvPr>
            <p:ph type="title"/>
          </p:nvPr>
        </p:nvSpPr>
        <p:spPr/>
        <p:txBody>
          <a:bodyPr>
            <a:noAutofit/>
          </a:bodyPr>
          <a:lstStyle/>
          <a:p>
            <a:pPr algn="ctr"/>
            <a:r>
              <a:rPr lang="en-US" sz="2800" dirty="0">
                <a:solidFill>
                  <a:srgbClr val="5B53FF"/>
                </a:solidFill>
                <a:highlight>
                  <a:srgbClr val="C0C0C0"/>
                </a:highlight>
              </a:rPr>
              <a:t>Project Integration Management Processes (cont’d)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B53FF"/>
                </a:solidFill>
              </a:rPr>
              <a:t>Considerations for Agile/Adaptive Environments</a:t>
            </a:r>
          </a:p>
        </p:txBody>
      </p:sp>
      <p:sp>
        <p:nvSpPr>
          <p:cNvPr id="3" name="Content Placeholder 2"/>
          <p:cNvSpPr>
            <a:spLocks noGrp="1"/>
          </p:cNvSpPr>
          <p:nvPr>
            <p:ph idx="1"/>
          </p:nvPr>
        </p:nvSpPr>
        <p:spPr/>
        <p:txBody>
          <a:bodyPr>
            <a:normAutofit/>
          </a:bodyPr>
          <a:lstStyle/>
          <a:p>
            <a:r>
              <a:rPr lang="en-US" sz="2400" dirty="0">
                <a:solidFill>
                  <a:srgbClr val="000000"/>
                </a:solidFill>
                <a:latin typeface="Calibri Light" panose="020F0302020204030204" pitchFamily="34" charset="0"/>
                <a:cs typeface="Calibri Light" panose="020F0302020204030204" pitchFamily="34" charset="0"/>
              </a:rPr>
              <a:t>Iterative and agile approaches promote the engagement of team members</a:t>
            </a:r>
          </a:p>
          <a:p>
            <a:r>
              <a:rPr lang="en-US" sz="2400" dirty="0">
                <a:solidFill>
                  <a:srgbClr val="000000"/>
                </a:solidFill>
                <a:latin typeface="Calibri Light" panose="020F0302020204030204" pitchFamily="34" charset="0"/>
                <a:cs typeface="Calibri Light" panose="020F0302020204030204" pitchFamily="34" charset="0"/>
              </a:rPr>
              <a:t>Expectations of the project manager do not change in an adaptive environment, but control of the detailed product planning and delivery is delegated to the team</a:t>
            </a:r>
          </a:p>
          <a:p>
            <a:r>
              <a:rPr lang="en-US" sz="2400" dirty="0">
                <a:solidFill>
                  <a:srgbClr val="000000"/>
                </a:solidFill>
                <a:latin typeface="Calibri Light" panose="020F0302020204030204" pitchFamily="34" charset="0"/>
                <a:cs typeface="Calibri Light" panose="020F0302020204030204" pitchFamily="34" charset="0"/>
              </a:rPr>
              <a:t>Project managers using any product life cycle should focus on creating a collaborative decision-making environment and providing opportunities for team members to develop additional skills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8900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a:solidFill>
                  <a:srgbClr val="5B53FF"/>
                </a:solidFill>
              </a:rPr>
              <a:t>Chapter Summary</a:t>
            </a:r>
          </a:p>
        </p:txBody>
      </p:sp>
      <p:sp>
        <p:nvSpPr>
          <p:cNvPr id="61445" name="Rectangle 3"/>
          <p:cNvSpPr>
            <a:spLocks noGrp="1" noChangeArrowheads="1"/>
          </p:cNvSpPr>
          <p:nvPr>
            <p:ph idx="1"/>
          </p:nvPr>
        </p:nvSpPr>
        <p:spPr>
          <a:xfrm>
            <a:off x="628650" y="1295400"/>
            <a:ext cx="7886700" cy="4881563"/>
          </a:xfrm>
        </p:spPr>
        <p:txBody>
          <a:bodyPr>
            <a:normAutofit/>
          </a:bodyPr>
          <a:lstStyle/>
          <a:p>
            <a:r>
              <a:rPr lang="en-US" sz="2800" dirty="0">
                <a:solidFill>
                  <a:srgbClr val="000000"/>
                </a:solidFill>
                <a:latin typeface="Calibri Light" panose="020F0302020204030204" pitchFamily="34" charset="0"/>
                <a:cs typeface="Calibri Light" panose="020F0302020204030204" pitchFamily="34" charset="0"/>
              </a:rPr>
              <a:t>Project integration management ties together all the other areas of project management</a:t>
            </a:r>
          </a:p>
          <a:p>
            <a:pPr lvl="1"/>
            <a:r>
              <a:rPr lang="en-US" sz="2400" dirty="0">
                <a:solidFill>
                  <a:srgbClr val="000000"/>
                </a:solidFill>
                <a:latin typeface="Calibri Light" panose="020F0302020204030204" pitchFamily="34" charset="0"/>
                <a:cs typeface="Calibri Light" panose="020F0302020204030204" pitchFamily="34" charset="0"/>
              </a:rPr>
              <a:t>Primary focus should be on project integration management</a:t>
            </a:r>
          </a:p>
          <a:p>
            <a:r>
              <a:rPr lang="en-US" sz="2800" dirty="0">
                <a:solidFill>
                  <a:srgbClr val="000000"/>
                </a:solidFill>
                <a:latin typeface="Calibri Light" panose="020F0302020204030204" pitchFamily="34" charset="0"/>
                <a:cs typeface="Calibri Light" panose="020F0302020204030204" pitchFamily="34" charset="0"/>
              </a:rPr>
              <a:t>Main processes </a:t>
            </a:r>
          </a:p>
          <a:p>
            <a:pPr lvl="1"/>
            <a:r>
              <a:rPr lang="en-US" sz="2400" dirty="0">
                <a:solidFill>
                  <a:srgbClr val="000000"/>
                </a:solidFill>
                <a:latin typeface="Calibri Light" panose="020F0302020204030204" pitchFamily="34" charset="0"/>
                <a:cs typeface="Calibri Light" panose="020F0302020204030204" pitchFamily="34" charset="0"/>
              </a:rPr>
              <a:t>Develop the project charter</a:t>
            </a:r>
          </a:p>
          <a:p>
            <a:pPr lvl="1"/>
            <a:r>
              <a:rPr lang="en-US" sz="2400" dirty="0">
                <a:solidFill>
                  <a:srgbClr val="000000"/>
                </a:solidFill>
                <a:latin typeface="Calibri Light" panose="020F0302020204030204" pitchFamily="34" charset="0"/>
                <a:cs typeface="Calibri Light" panose="020F0302020204030204" pitchFamily="34" charset="0"/>
              </a:rPr>
              <a:t>Create an assumption log</a:t>
            </a:r>
          </a:p>
          <a:p>
            <a:pPr lvl="1"/>
            <a:r>
              <a:rPr lang="en-US" sz="2400" dirty="0">
                <a:solidFill>
                  <a:srgbClr val="000000"/>
                </a:solidFill>
                <a:latin typeface="Calibri Light" panose="020F0302020204030204" pitchFamily="34" charset="0"/>
                <a:cs typeface="Calibri Light" panose="020F0302020204030204" pitchFamily="34" charset="0"/>
              </a:rPr>
              <a:t>Develop the project management plan</a:t>
            </a:r>
          </a:p>
          <a:p>
            <a:pPr lvl="1"/>
            <a:r>
              <a:rPr lang="en-US" sz="2400" dirty="0">
                <a:solidFill>
                  <a:srgbClr val="000000"/>
                </a:solidFill>
                <a:latin typeface="Calibri Light" panose="020F0302020204030204" pitchFamily="34" charset="0"/>
                <a:cs typeface="Calibri Light" panose="020F0302020204030204" pitchFamily="34" charset="0"/>
              </a:rPr>
              <a:t>Direct and manage project execution</a:t>
            </a:r>
          </a:p>
          <a:p>
            <a:pPr lvl="1"/>
            <a:r>
              <a:rPr lang="en-US" sz="2400" dirty="0">
                <a:solidFill>
                  <a:srgbClr val="000000"/>
                </a:solidFill>
                <a:latin typeface="Calibri Light" panose="020F0302020204030204" pitchFamily="34" charset="0"/>
                <a:cs typeface="Calibri Light" panose="020F0302020204030204" pitchFamily="34" charset="0"/>
              </a:rPr>
              <a:t>Manage project knowledge</a:t>
            </a:r>
          </a:p>
          <a:p>
            <a:pPr lvl="1"/>
            <a:r>
              <a:rPr lang="en-US" sz="2400" dirty="0">
                <a:solidFill>
                  <a:srgbClr val="000000"/>
                </a:solidFill>
                <a:latin typeface="Calibri Light" panose="020F0302020204030204" pitchFamily="34" charset="0"/>
                <a:cs typeface="Calibri Light" panose="020F0302020204030204" pitchFamily="34" charset="0"/>
              </a:rPr>
              <a:t>Monitor and control project work</a:t>
            </a:r>
          </a:p>
          <a:p>
            <a:pPr lvl="1"/>
            <a:r>
              <a:rPr lang="en-US" sz="2400" dirty="0">
                <a:solidFill>
                  <a:srgbClr val="000000"/>
                </a:solidFill>
                <a:latin typeface="Calibri Light" panose="020F0302020204030204" pitchFamily="34" charset="0"/>
                <a:cs typeface="Calibri Light" panose="020F0302020204030204" pitchFamily="34" charset="0"/>
              </a:rPr>
              <a:t>Perform integrated change control</a:t>
            </a:r>
          </a:p>
          <a:p>
            <a:pPr lvl="1"/>
            <a:r>
              <a:rPr lang="en-US" sz="2400" dirty="0">
                <a:solidFill>
                  <a:srgbClr val="000000"/>
                </a:solidFill>
                <a:latin typeface="Calibri Light" panose="020F0302020204030204" pitchFamily="34" charset="0"/>
                <a:cs typeface="Calibri Light" panose="020F0302020204030204" pitchFamily="34" charset="0"/>
              </a:rPr>
              <a:t>Close the project or phase</a:t>
            </a:r>
            <a:endParaRPr lang="en-US" dirty="0">
              <a:solidFill>
                <a:srgbClr val="000000"/>
              </a:solidFill>
              <a:latin typeface="Calibri Light" panose="020F0302020204030204" pitchFamily="34" charset="0"/>
              <a:cs typeface="Calibri Light" panose="020F0302020204030204" pitchFamily="34" charset="0"/>
            </a:endParaRPr>
          </a:p>
        </p:txBody>
      </p:sp>
      <p:sp>
        <p:nvSpPr>
          <p:cNvPr id="61442"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6</a:t>
            </a:fld>
            <a:endParaRPr lang="en-US" dirty="0"/>
          </a:p>
        </p:txBody>
      </p:sp>
      <p:sp>
        <p:nvSpPr>
          <p:cNvPr id="15362" name="Title 1"/>
          <p:cNvSpPr>
            <a:spLocks noGrp="1"/>
          </p:cNvSpPr>
          <p:nvPr>
            <p:ph type="title"/>
          </p:nvPr>
        </p:nvSpPr>
        <p:spPr/>
        <p:txBody>
          <a:bodyPr>
            <a:noAutofit/>
          </a:bodyPr>
          <a:lstStyle/>
          <a:p>
            <a:pPr algn="ctr"/>
            <a:r>
              <a:rPr lang="en-US" sz="2800" dirty="0">
                <a:solidFill>
                  <a:srgbClr val="5B53FF"/>
                </a:solidFill>
                <a:highlight>
                  <a:srgbClr val="C0C0C0"/>
                </a:highlight>
              </a:rPr>
              <a:t>Project Integration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776" y="1295400"/>
            <a:ext cx="6288785" cy="5152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highlight>
                  <a:srgbClr val="C0C0C0"/>
                </a:highlight>
              </a:rPr>
              <a:t>What is Project Integration Management? (3 of 3)</a:t>
            </a:r>
          </a:p>
        </p:txBody>
      </p:sp>
      <p:pic>
        <p:nvPicPr>
          <p:cNvPr id="2" name="Picture 1" descr="Image provides an overview of the project integration management cycl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990118"/>
            <a:ext cx="6025896" cy="5145619"/>
          </a:xfrm>
          <a:prstGeom prst="rect">
            <a:avLst/>
          </a:prstGeom>
        </p:spPr>
      </p:pic>
      <p:sp>
        <p:nvSpPr>
          <p:cNvPr id="15363"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381000" y="1371600"/>
            <a:ext cx="8534400" cy="4572000"/>
          </a:xfrm>
        </p:spPr>
        <p:txBody>
          <a:bodyPr/>
          <a:lstStyle/>
          <a:p>
            <a:r>
              <a:rPr lang="en-US" sz="2400" b="1" dirty="0">
                <a:solidFill>
                  <a:srgbClr val="5B53FF"/>
                </a:solidFill>
              </a:rPr>
              <a:t>Strategic planning</a:t>
            </a:r>
            <a:r>
              <a:rPr lang="en-US" sz="2400" dirty="0">
                <a:solidFill>
                  <a:srgbClr val="5B53FF"/>
                </a:solidFill>
              </a:rPr>
              <a:t> </a:t>
            </a:r>
            <a:r>
              <a:rPr lang="en-US" sz="2400" dirty="0"/>
              <a:t>involves determining </a:t>
            </a:r>
            <a:r>
              <a:rPr lang="en-US" sz="2400" dirty="0">
                <a:solidFill>
                  <a:srgbClr val="5B53FF"/>
                </a:solidFill>
              </a:rPr>
              <a:t>long-term objectives, predicting future trends,</a:t>
            </a:r>
            <a:r>
              <a:rPr lang="en-US" sz="2400" dirty="0"/>
              <a:t> and projecting the need for new products and services</a:t>
            </a:r>
          </a:p>
          <a:p>
            <a:endParaRPr lang="en-US" sz="2400" dirty="0"/>
          </a:p>
          <a:p>
            <a:r>
              <a:rPr lang="en-US" sz="2400" dirty="0"/>
              <a:t>Organizations often perform a </a:t>
            </a:r>
            <a:r>
              <a:rPr lang="en-US" sz="2400" b="1" dirty="0">
                <a:solidFill>
                  <a:srgbClr val="5B53FF"/>
                </a:solidFill>
              </a:rPr>
              <a:t>SWOT analysis</a:t>
            </a:r>
          </a:p>
          <a:p>
            <a:pPr lvl="1"/>
            <a:r>
              <a:rPr lang="en-US" sz="2000" dirty="0"/>
              <a:t>analyzing </a:t>
            </a:r>
            <a:r>
              <a:rPr lang="en-US" sz="2000" b="1" dirty="0"/>
              <a:t>S</a:t>
            </a:r>
            <a:r>
              <a:rPr lang="en-US" sz="2000" dirty="0"/>
              <a:t>trengths, </a:t>
            </a:r>
            <a:r>
              <a:rPr lang="en-US" sz="2000" b="1" dirty="0"/>
              <a:t>W</a:t>
            </a:r>
            <a:r>
              <a:rPr lang="en-US" sz="2000" dirty="0"/>
              <a:t>eaknesses, </a:t>
            </a:r>
            <a:r>
              <a:rPr lang="en-US" sz="2000" b="1" dirty="0"/>
              <a:t>O</a:t>
            </a:r>
            <a:r>
              <a:rPr lang="en-US" sz="2000" dirty="0"/>
              <a:t>pportunities, and </a:t>
            </a:r>
            <a:r>
              <a:rPr lang="en-US" sz="2000" b="1" dirty="0"/>
              <a:t>T</a:t>
            </a:r>
            <a:r>
              <a:rPr lang="en-US" sz="2000" dirty="0"/>
              <a:t>hreats</a:t>
            </a:r>
          </a:p>
          <a:p>
            <a:pPr lvl="1"/>
            <a:endParaRPr lang="en-US" sz="2000" dirty="0"/>
          </a:p>
          <a:p>
            <a:r>
              <a:rPr lang="en-US" sz="2400" dirty="0"/>
              <a:t>As part of strategic planning, organizations</a:t>
            </a:r>
          </a:p>
          <a:p>
            <a:pPr lvl="1"/>
            <a:r>
              <a:rPr lang="en-US" sz="2000" dirty="0">
                <a:solidFill>
                  <a:srgbClr val="5B53FF"/>
                </a:solidFill>
              </a:rPr>
              <a:t>identify potential projects</a:t>
            </a:r>
          </a:p>
          <a:p>
            <a:pPr lvl="1"/>
            <a:r>
              <a:rPr lang="en-US" sz="2000" dirty="0">
                <a:solidFill>
                  <a:srgbClr val="5B53FF"/>
                </a:solidFill>
              </a:rPr>
              <a:t>use realistic methods to select which projects to work on</a:t>
            </a:r>
          </a:p>
          <a:p>
            <a:pPr lvl="1"/>
            <a:r>
              <a:rPr lang="en-US" sz="2000" dirty="0">
                <a:solidFill>
                  <a:srgbClr val="5B53FF"/>
                </a:solidFill>
              </a:rPr>
              <a:t>formalize project initiation by issuing a project charter</a:t>
            </a:r>
          </a:p>
          <a:p>
            <a:pPr lvl="1"/>
            <a:endParaRPr lang="en-US" dirty="0"/>
          </a:p>
        </p:txBody>
      </p:sp>
      <p:sp>
        <p:nvSpPr>
          <p:cNvPr id="17410" name="Footer Placeholder 3"/>
          <p:cNvSpPr>
            <a:spLocks noGrp="1"/>
          </p:cNvSpPr>
          <p:nvPr>
            <p:ph type="ftr" sz="quarter" idx="11"/>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a:xfrm>
            <a:off x="8610600" y="6492875"/>
            <a:ext cx="533400"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200" b="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defRPr/>
            </a:pPr>
            <a:fld id="{1953F6A9-037C-4679-A974-5A2F60203CED}" type="slidenum">
              <a:rPr lang="en-US" smtClean="0"/>
              <a:pPr>
                <a:defRPr/>
              </a:pPr>
              <a:t>8</a:t>
            </a:fld>
            <a:endParaRPr lang="en-US" dirty="0"/>
          </a:p>
        </p:txBody>
      </p:sp>
      <p:sp>
        <p:nvSpPr>
          <p:cNvPr id="17412" name="Rectangle 2"/>
          <p:cNvSpPr>
            <a:spLocks noGrp="1" noChangeArrowheads="1"/>
          </p:cNvSpPr>
          <p:nvPr>
            <p:ph type="title"/>
          </p:nvPr>
        </p:nvSpPr>
        <p:spPr/>
        <p:txBody>
          <a:bodyPr>
            <a:noAutofit/>
          </a:bodyPr>
          <a:lstStyle/>
          <a:p>
            <a:pPr algn="ctr"/>
            <a:r>
              <a:rPr lang="en-US" sz="3200" dirty="0">
                <a:solidFill>
                  <a:srgbClr val="5B53FF"/>
                </a:solidFill>
              </a:rPr>
              <a:t>Strategic Planning and Project Selection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00000"/>
                </a:solidFill>
              </a:rPr>
              <a:t>Strategic Planning and Project Selection</a:t>
            </a:r>
          </a:p>
        </p:txBody>
      </p:sp>
      <p:pic>
        <p:nvPicPr>
          <p:cNvPr id="2" name="Picture 1" descr="Image depicts a SWOT analysis mind map.&#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371600"/>
            <a:ext cx="7994558" cy="3733800"/>
          </a:xfrm>
          <a:prstGeom prst="rect">
            <a:avLst/>
          </a:prstGeom>
        </p:spPr>
      </p:pic>
      <p:sp>
        <p:nvSpPr>
          <p:cNvPr id="3"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5104</Words>
  <Application>Microsoft Macintosh PowerPoint</Application>
  <PresentationFormat>On-screen Show (4:3)</PresentationFormat>
  <Paragraphs>372</Paragraphs>
  <Slides>51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Rounded MT Bold</vt:lpstr>
      <vt:lpstr>Calibri</vt:lpstr>
      <vt:lpstr>Calibri Light</vt:lpstr>
      <vt:lpstr>Open Sans</vt:lpstr>
      <vt:lpstr>Open Sans Regular</vt:lpstr>
      <vt:lpstr>Summer Font</vt:lpstr>
      <vt:lpstr>Times New Roman</vt:lpstr>
      <vt:lpstr>Brand_PPT_Template_SIMPLIFIED_SD</vt:lpstr>
      <vt:lpstr>Chapter 4: Project Integration Management</vt:lpstr>
      <vt:lpstr>The Key to Overall Project Success:  Good Project Integration Management</vt:lpstr>
      <vt:lpstr>What is Project Integration Management? </vt:lpstr>
      <vt:lpstr>Project Integration Management Processes</vt:lpstr>
      <vt:lpstr>Project Integration Management Processes (cont’d)</vt:lpstr>
      <vt:lpstr>Project Integration Management Summary</vt:lpstr>
      <vt:lpstr>What is Project Integration Management? (3 of 3)</vt:lpstr>
      <vt:lpstr>Strategic Planning and Project Selection</vt:lpstr>
      <vt:lpstr>Strategic Planning and Project Selection</vt:lpstr>
      <vt:lpstr>Strategic Planning and Project Selection</vt:lpstr>
      <vt:lpstr>Methods for Selecting Projects</vt:lpstr>
      <vt:lpstr>Focusing on Broad Organizational Needs</vt:lpstr>
      <vt:lpstr>Categorizing IT Projects</vt:lpstr>
      <vt:lpstr>Financial Analysis of Projects</vt:lpstr>
      <vt:lpstr>Net Present Value Analysis</vt:lpstr>
      <vt:lpstr>Net Present Value Analysis</vt:lpstr>
      <vt:lpstr>Net Present Value Analysis</vt:lpstr>
      <vt:lpstr>Net Present Value Analysis </vt:lpstr>
      <vt:lpstr>How to compute NPV</vt:lpstr>
      <vt:lpstr>Return on Investment</vt:lpstr>
      <vt:lpstr>Payback Analysis</vt:lpstr>
      <vt:lpstr>Payback Analysis (2 of 2)</vt:lpstr>
      <vt:lpstr>Using a Weighted Scoring Model </vt:lpstr>
      <vt:lpstr>Using a Weighted Scoring Model</vt:lpstr>
      <vt:lpstr>Implementing a Balanced Scorecard</vt:lpstr>
      <vt:lpstr>Developing a Project Charter</vt:lpstr>
      <vt:lpstr>Developing a Project Charter</vt:lpstr>
      <vt:lpstr>Project Charter for the DNA-Sequencing Instrument Completion Project </vt:lpstr>
      <vt:lpstr>Project Charter (cont.)</vt:lpstr>
      <vt:lpstr>Developing a Project Management Plan</vt:lpstr>
      <vt:lpstr>Using Guidelines to Create Project Management Plans</vt:lpstr>
      <vt:lpstr>Directing and Managing Project Work</vt:lpstr>
      <vt:lpstr>Coordinating Planning and Execution</vt:lpstr>
      <vt:lpstr>Providing Strong Leadership and a Supportive Culture</vt:lpstr>
      <vt:lpstr>Capitalizing on Product, Business, and Application Area Knowledge</vt:lpstr>
      <vt:lpstr>Project Execution Tools and Techniques</vt:lpstr>
      <vt:lpstr>Project Execution Tools and Techniques</vt:lpstr>
      <vt:lpstr>Managing Project Knowledge</vt:lpstr>
      <vt:lpstr>Monitoring and Controlling Project Work</vt:lpstr>
      <vt:lpstr>Media Snapshot</vt:lpstr>
      <vt:lpstr>Performing Integrated Change Control</vt:lpstr>
      <vt:lpstr>Change Control on IT Projects</vt:lpstr>
      <vt:lpstr>Change Control System </vt:lpstr>
      <vt:lpstr>Change Control System </vt:lpstr>
      <vt:lpstr>Change Control System</vt:lpstr>
      <vt:lpstr>Global Issues</vt:lpstr>
      <vt:lpstr>Closing Projects or Phases</vt:lpstr>
      <vt:lpstr>Using Software to Assist in Project Integration Management </vt:lpstr>
      <vt:lpstr>Using Software to Assist in Project Integration Management</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2018-05-18T22:20:29Z</dcterms:created>
  <dcterms:modified xsi:type="dcterms:W3CDTF">2021-05-13T13:54:35Z</dcterms:modified>
</cp:coreProperties>
</file>