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3" r:id="rId1"/>
  </p:sldMasterIdLst>
  <p:notesMasterIdLst>
    <p:notesMasterId r:id="rId38"/>
  </p:notesMasterIdLst>
  <p:handoutMasterIdLst>
    <p:handoutMasterId r:id="rId39"/>
  </p:handoutMasterIdLst>
  <p:sldIdLst>
    <p:sldId id="257" r:id="rId2"/>
    <p:sldId id="392" r:id="rId3"/>
    <p:sldId id="393" r:id="rId4"/>
    <p:sldId id="394" r:id="rId5"/>
    <p:sldId id="395" r:id="rId6"/>
    <p:sldId id="337" r:id="rId7"/>
    <p:sldId id="396" r:id="rId8"/>
    <p:sldId id="364" r:id="rId9"/>
    <p:sldId id="375" r:id="rId10"/>
    <p:sldId id="377" r:id="rId11"/>
    <p:sldId id="368" r:id="rId12"/>
    <p:sldId id="372" r:id="rId13"/>
    <p:sldId id="371" r:id="rId14"/>
    <p:sldId id="341" r:id="rId15"/>
    <p:sldId id="391" r:id="rId16"/>
    <p:sldId id="342" r:id="rId17"/>
    <p:sldId id="344" r:id="rId18"/>
    <p:sldId id="345" r:id="rId19"/>
    <p:sldId id="385" r:id="rId20"/>
    <p:sldId id="384" r:id="rId21"/>
    <p:sldId id="386" r:id="rId22"/>
    <p:sldId id="350" r:id="rId23"/>
    <p:sldId id="351" r:id="rId24"/>
    <p:sldId id="352" r:id="rId25"/>
    <p:sldId id="387" r:id="rId26"/>
    <p:sldId id="354" r:id="rId27"/>
    <p:sldId id="380" r:id="rId28"/>
    <p:sldId id="355" r:id="rId29"/>
    <p:sldId id="389" r:id="rId30"/>
    <p:sldId id="381" r:id="rId31"/>
    <p:sldId id="358" r:id="rId32"/>
    <p:sldId id="359" r:id="rId33"/>
    <p:sldId id="360" r:id="rId34"/>
    <p:sldId id="362" r:id="rId35"/>
    <p:sldId id="390" r:id="rId36"/>
    <p:sldId id="363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3FF"/>
    <a:srgbClr val="000000"/>
    <a:srgbClr val="66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1854" autoAdjust="0"/>
  </p:normalViewPr>
  <p:slideViewPr>
    <p:cSldViewPr>
      <p:cViewPr varScale="1">
        <p:scale>
          <a:sx n="113" d="100"/>
          <a:sy n="113" d="100"/>
        </p:scale>
        <p:origin x="16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65B926E-4E70-4E7C-A492-D0CDF3C7E1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04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628D5B-A7C7-42E0-BFEE-8A6E6DE4D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203A4-082A-4448-BDB0-5CDB74643CD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95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67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6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19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1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will the project</a:t>
            </a:r>
            <a:r>
              <a:rPr lang="en-US" baseline="0" dirty="0"/>
              <a:t> produces at the end: ensure the project includes all the work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4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</a:t>
            </a:r>
            <a:r>
              <a:rPr lang="en-US" baseline="0" dirty="0"/>
              <a:t> Points: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manage the scope! 5 Processes Collect Re-&gt;</a:t>
            </a:r>
            <a:r>
              <a:rPr lang="en-US" baseline="0" dirty="0"/>
              <a:t> Define scope-&gt; Create WBS</a:t>
            </a:r>
            <a:r>
              <a:rPr lang="en-US" baseline="0" dirty="0">
                <a:sym typeface="Wingdings" panose="05000000000000000000" pitchFamily="2" charset="2"/>
              </a:rPr>
              <a:t> verify S Control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5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7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4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49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3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092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86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0616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5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9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4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5193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061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5:</a:t>
            </a:r>
            <a:br>
              <a:rPr lang="en-US" dirty="0"/>
            </a:br>
            <a:r>
              <a:rPr lang="en-US" dirty="0"/>
              <a:t>Project Scope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Planning Scope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requirements management plan documents how project requirements will be analyzed, documented, and managed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plan, track, and report requirements activities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perform configuration management activities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prioritize requirements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use product metrics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trace and capture attributes of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1587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9536" y="36402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Collecting 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Several ways to collect requirements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Interviewing stakeholders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Holding focus groups and facilitated workshops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 group creativity and decision-making techniques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Utilizing questionnaires and surveys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Conducting observation studies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Generating ideas by comparing specific project practices or product characteristics (i.e., benchmarking)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Collecting Requirements </a:t>
            </a:r>
          </a:p>
        </p:txBody>
      </p:sp>
      <p:pic>
        <p:nvPicPr>
          <p:cNvPr id="2" name="Picture 1" descr="Image illustrates relative costs to correct a software defect during the different developmental phases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85" y="1219200"/>
            <a:ext cx="5640630" cy="4108704"/>
          </a:xfrm>
          <a:prstGeom prst="rect">
            <a:avLst/>
          </a:prstGeom>
        </p:spPr>
      </p:pic>
      <p:sp>
        <p:nvSpPr>
          <p:cNvPr id="4" name="Footer Placeholder 3" descr="Image illustrates relative costs to correct a software defect during the different developmental phases. &#10;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Collecting Requirements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Requirements traceability matrix (RTM): a table that lists requirements, various attributes of each requirement, and the status of the requirements to ensure that all requirements are addressed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48004"/>
              </p:ext>
            </p:extLst>
          </p:nvPr>
        </p:nvGraphicFramePr>
        <p:xfrm>
          <a:off x="1143000" y="3322678"/>
          <a:ext cx="6629400" cy="124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99">
                  <a:extLst>
                    <a:ext uri="{9D8B030D-6E8A-4147-A177-3AD203B41FA5}">
                      <a16:colId xmlns:a16="http://schemas.microsoft.com/office/drawing/2014/main" val="3263238938"/>
                    </a:ext>
                  </a:extLst>
                </a:gridCol>
                <a:gridCol w="895644">
                  <a:extLst>
                    <a:ext uri="{9D8B030D-6E8A-4147-A177-3AD203B41FA5}">
                      <a16:colId xmlns:a16="http://schemas.microsoft.com/office/drawing/2014/main" val="2697779271"/>
                    </a:ext>
                  </a:extLst>
                </a:gridCol>
                <a:gridCol w="981527">
                  <a:extLst>
                    <a:ext uri="{9D8B030D-6E8A-4147-A177-3AD203B41FA5}">
                      <a16:colId xmlns:a16="http://schemas.microsoft.com/office/drawing/2014/main" val="810320649"/>
                    </a:ext>
                  </a:extLst>
                </a:gridCol>
                <a:gridCol w="1717673">
                  <a:extLst>
                    <a:ext uri="{9D8B030D-6E8A-4147-A177-3AD203B41FA5}">
                      <a16:colId xmlns:a16="http://schemas.microsoft.com/office/drawing/2014/main" val="3336657709"/>
                    </a:ext>
                  </a:extLst>
                </a:gridCol>
                <a:gridCol w="1803557">
                  <a:extLst>
                    <a:ext uri="{9D8B030D-6E8A-4147-A177-3AD203B41FA5}">
                      <a16:colId xmlns:a16="http://schemas.microsoft.com/office/drawing/2014/main" val="772969323"/>
                    </a:ext>
                  </a:extLst>
                </a:gridCol>
              </a:tblGrid>
              <a:tr h="533221"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2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charter and</a:t>
                      </a:r>
                    </a:p>
                    <a:p>
                      <a:r>
                        <a:rPr lang="en-US" dirty="0"/>
                        <a:t>corporate laptop</a:t>
                      </a:r>
                    </a:p>
                    <a:p>
                      <a:r>
                        <a:rPr lang="en-US" dirty="0"/>
                        <a:t>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Complete. Laptops</a:t>
                      </a:r>
                    </a:p>
                    <a:p>
                      <a:r>
                        <a:rPr lang="en-US" dirty="0"/>
                        <a:t>ordered meet memory</a:t>
                      </a:r>
                    </a:p>
                    <a:p>
                      <a:r>
                        <a:rPr lang="en-US" dirty="0"/>
                        <a:t>requirement.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1518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43000" y="4618530"/>
            <a:ext cx="66392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Table 5-1 Sample entry in a requirements traceability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Defining Scope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981950" cy="5033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Important elements of a project scope statement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Product scope description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Product user acceptance criteria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Detailed information on all project deliverables</a:t>
            </a:r>
          </a:p>
          <a:p>
            <a:r>
              <a:rPr lang="en-US" sz="28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also helpful to document other scope-related information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boundaries, constraints, and assumptions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Supporting document references (e.g., product specifications) </a:t>
            </a:r>
          </a:p>
          <a:p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 time progresses, the scope of a project should become more clear and specific</a:t>
            </a:r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 Charter (partial)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838200"/>
            <a:ext cx="769267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4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Scope (2 of 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35807"/>
              </p:ext>
            </p:extLst>
          </p:nvPr>
        </p:nvGraphicFramePr>
        <p:xfrm>
          <a:off x="659130" y="1484716"/>
          <a:ext cx="7886700" cy="2743200"/>
        </p:xfrm>
        <a:graphic>
          <a:graphicData uri="http://schemas.openxmlformats.org/drawingml/2006/table">
            <a:tbl>
              <a:tblPr bandRow="1">
                <a:tableStyleId>{306799F8-075E-4A3A-A7F6-7FBC6576F1A4}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9113106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Project Charter: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Upgrades may affect servers . . . (listed under Project Objectives)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8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Project Scope Statement, Version 1: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Servers: If additional servers are required to support this project, they must be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compatible with existing servers. If it is more economical to enhance existing servers,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detailed description of enhancements must be submitted to the CIO for approval.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See current server specifications provided in Attachment 6. The CEO must approve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detailed plan describing the servers and their location at least two weeks before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installation.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Project Scope Statement, Version 2: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Servers: This project will require purchasing 10 new servers to support Web, network,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database, application, and printing functions. Virtualization will be used to maximize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efficiency. Detailed descriptions of the servers are provided in a product brochure in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Attachment 8, along with a plan describing where they will be located.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4121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1218" y="4343400"/>
            <a:ext cx="78390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Table 5-3 Further defining project scope</a:t>
            </a:r>
          </a:p>
        </p:txBody>
      </p:sp>
      <p:sp>
        <p:nvSpPr>
          <p:cNvPr id="1945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B53FF"/>
                </a:solidFill>
              </a:rPr>
              <a:t>Creating the Work Breakdown Structure (1 of 9)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058150" cy="51863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Work Breakdown Structure (WBS) is a deliverable-oriented grouping of the work involved in a project that defines the total scope of the project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Foundation document that provides the basis for planning and managing project schedules, costs, resources, and changes</a:t>
            </a:r>
          </a:p>
          <a:p>
            <a:pPr lvl="1"/>
            <a:endParaRPr lang="en-US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Decomposition is the main tool or technique for creating a WBS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Subdividing project deliverables into smaller pieces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work package is a task at the lowest level of the WBS</a:t>
            </a:r>
          </a:p>
          <a:p>
            <a:pPr lvl="1"/>
            <a:endParaRPr lang="en-US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Outputs of creating the WBS are the scope baseline and project documents updates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Scope baseline includes the approved project scope statement and its associated WBS and WBS diction</a:t>
            </a:r>
            <a:r>
              <a:rPr lang="en-US" dirty="0">
                <a:solidFill>
                  <a:srgbClr val="000000"/>
                </a:solidFill>
              </a:rPr>
              <a:t>ary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work package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is a task at the lowest level of the WBS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Calibri Light" charset="0"/>
                <a:ea typeface="Calibri Light" charset="0"/>
                <a:cs typeface="Calibri Light" charset="0"/>
              </a:rPr>
              <a:t>scope baseline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includes the approved project scope statement and its associated WBS and </a:t>
            </a:r>
            <a:r>
              <a:rPr lang="en-US" b="1" dirty="0">
                <a:solidFill>
                  <a:srgbClr val="0000FF"/>
                </a:solidFill>
                <a:latin typeface="Calibri Light" charset="0"/>
                <a:ea typeface="Calibri Light" charset="0"/>
                <a:cs typeface="Calibri Light" charset="0"/>
              </a:rPr>
              <a:t>WBS dictionary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4585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5B53FF"/>
                </a:solidFill>
              </a:rPr>
              <a:t>Creating the Work Breakdown Structure (2 of 9)</a:t>
            </a:r>
          </a:p>
        </p:txBody>
      </p:sp>
      <p:pic>
        <p:nvPicPr>
          <p:cNvPr id="2" name="Picture 1" descr="Image displays a WBS for an intranet project with the levels highlighted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67" y="2286000"/>
            <a:ext cx="6851466" cy="2253996"/>
          </a:xfrm>
          <a:prstGeom prst="rect">
            <a:avLst/>
          </a:prstGeom>
        </p:spPr>
      </p:pic>
      <p:sp>
        <p:nvSpPr>
          <p:cNvPr id="2253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B53FF"/>
                </a:solidFill>
              </a:rPr>
              <a:t>Creating the Work Breakdown Structure (3 of 9)</a:t>
            </a:r>
          </a:p>
        </p:txBody>
      </p:sp>
      <p:pic>
        <p:nvPicPr>
          <p:cNvPr id="3" name="Picture 2" descr="Image displays a software product release project organized by phas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92" y="1690689"/>
            <a:ext cx="5961816" cy="3752088"/>
          </a:xfrm>
          <a:prstGeom prst="rect">
            <a:avLst/>
          </a:prstGeom>
        </p:spPr>
      </p:pic>
      <p:sp>
        <p:nvSpPr>
          <p:cNvPr id="2253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95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The  </a:t>
            </a:r>
            <a:r>
              <a:rPr lang="en-US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Project Scope Management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 details how the project scope will be </a:t>
            </a:r>
            <a:r>
              <a:rPr lang="en-US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defined, developed, and verified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.</a:t>
            </a:r>
          </a:p>
          <a:p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Project Scope Management refers to the set of processes that ensure a project's scope is defined and mapped accurately.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Scope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C0B31-47C3-49FD-8211-A1EA24F169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27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B53FF"/>
                </a:solidFill>
              </a:rPr>
              <a:t>Creating the Work Breakdown Structure (4 of 9)</a:t>
            </a:r>
          </a:p>
        </p:txBody>
      </p:sp>
      <p:pic>
        <p:nvPicPr>
          <p:cNvPr id="2" name="Picture 1" descr="Image displays a template file from Microsoft Project 2016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16" y="1524000"/>
            <a:ext cx="6582168" cy="3962400"/>
          </a:xfrm>
          <a:prstGeom prst="rect">
            <a:avLst/>
          </a:prstGeom>
        </p:spPr>
      </p:pic>
      <p:sp>
        <p:nvSpPr>
          <p:cNvPr id="2253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0584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B53FF"/>
                </a:solidFill>
              </a:rPr>
              <a:t>Creating the Work Breakdown Structure (5 of 9)</a:t>
            </a:r>
          </a:p>
        </p:txBody>
      </p:sp>
      <p:pic>
        <p:nvPicPr>
          <p:cNvPr id="2" name="Picture 1" descr="Image displays a WBS and Gantt chart for a website project, organized by the project management process group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69353"/>
            <a:ext cx="7299043" cy="3445764"/>
          </a:xfrm>
          <a:prstGeom prst="rect">
            <a:avLst/>
          </a:prstGeom>
        </p:spPr>
      </p:pic>
      <p:sp>
        <p:nvSpPr>
          <p:cNvPr id="2253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46280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B53FF"/>
                </a:solidFill>
              </a:rPr>
              <a:t>Creating the Work Breakdown Structure (6 of 9)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555576"/>
              </p:ext>
            </p:extLst>
          </p:nvPr>
        </p:nvGraphicFramePr>
        <p:xfrm>
          <a:off x="729431" y="965478"/>
          <a:ext cx="6661969" cy="512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9020">
                  <a:extLst>
                    <a:ext uri="{9D8B030D-6E8A-4147-A177-3AD203B41FA5}">
                      <a16:colId xmlns:a16="http://schemas.microsoft.com/office/drawing/2014/main" val="3475627948"/>
                    </a:ext>
                  </a:extLst>
                </a:gridCol>
                <a:gridCol w="1634402">
                  <a:extLst>
                    <a:ext uri="{9D8B030D-6E8A-4147-A177-3AD203B41FA5}">
                      <a16:colId xmlns:a16="http://schemas.microsoft.com/office/drawing/2014/main" val="2987615463"/>
                    </a:ext>
                  </a:extLst>
                </a:gridCol>
                <a:gridCol w="3078547">
                  <a:extLst>
                    <a:ext uri="{9D8B030D-6E8A-4147-A177-3AD203B41FA5}">
                      <a16:colId xmlns:a16="http://schemas.microsoft.com/office/drawing/2014/main" val="524515773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1.0 Software Product Release 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1789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1.1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97179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1.1.1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2426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1.1.2 Meetings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43249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1.1.3 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77216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 Product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4364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1.2.1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45539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1.2.2 User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708198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1.2.3 Training Program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4586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1.3 Detail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827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1.3.1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79539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1.3.2 User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0339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1.3.2 User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6393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1.4 Construct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9886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1.4.1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36527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1.4.2 User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48293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1.4.3 Training Program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7365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1.5 Integration and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850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1.5.1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1784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1.5.2 User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8702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1.5.3 Training Program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67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91400" y="2802523"/>
            <a:ext cx="14232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Table 5-4 Tabular form of WBS</a:t>
            </a:r>
          </a:p>
        </p:txBody>
      </p:sp>
      <p:sp>
        <p:nvSpPr>
          <p:cNvPr id="2765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B53FF"/>
                </a:solidFill>
              </a:rPr>
              <a:t>Creating the Work Breakdown Structure (7 of 9)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134350" cy="4881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Approaches to developing work breakdown structures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 guidelines: some organizations, like the U.S. Department of Defense (DOD), provide guidelines for preparing WBSs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Analogy approach: 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WBSs of similar projects and tailor to your project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Top-down approach: 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 with the largest items of the project and break them down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Bottom-up approach: 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 with the specific tasks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Mind mapping: uses branches radiating out from a core idea to structure thoughts and ideas</a:t>
            </a:r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B53FF"/>
                </a:solidFill>
              </a:rPr>
              <a:t>Creating the Work Breakdown Structure (8 of 9)</a:t>
            </a:r>
          </a:p>
        </p:txBody>
      </p:sp>
      <p:pic>
        <p:nvPicPr>
          <p:cNvPr id="2" name="Picture 1" descr="Image displays a diagram created with MatchWare’s MindView 6.0 software that uses mind mapping to create a WB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54" y="1524000"/>
            <a:ext cx="6456491" cy="3967048"/>
          </a:xfrm>
          <a:prstGeom prst="rect">
            <a:avLst/>
          </a:prstGeom>
        </p:spPr>
      </p:pic>
      <p:sp>
        <p:nvSpPr>
          <p:cNvPr id="2970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B53FF"/>
                </a:solidFill>
              </a:rPr>
              <a:t>Creating the Work Breakdown Structure (9 of 9)</a:t>
            </a:r>
          </a:p>
        </p:txBody>
      </p:sp>
      <p:pic>
        <p:nvPicPr>
          <p:cNvPr id="3" name="Picture 2" descr="Image displays a Gantt chart with WBS generated from a mind map created with MatchWare’s MindView 6.0 softwar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4267200" cy="4368800"/>
          </a:xfrm>
          <a:prstGeom prst="rect">
            <a:avLst/>
          </a:prstGeom>
        </p:spPr>
      </p:pic>
      <p:sp>
        <p:nvSpPr>
          <p:cNvPr id="2970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7747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58127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The WBS Dictionary (1 of 3)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Many WBS tasks are vague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WBS dictionary is a document that describes detailed information about each WBS item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Format of the WBS dictionary can vary based on project needs</a:t>
            </a:r>
          </a:p>
        </p:txBody>
      </p:sp>
      <p:sp>
        <p:nvSpPr>
          <p:cNvPr id="3174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The WBS Dictionary (2 of 3)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246675"/>
              </p:ext>
            </p:extLst>
          </p:nvPr>
        </p:nvGraphicFramePr>
        <p:xfrm>
          <a:off x="628650" y="1143000"/>
          <a:ext cx="78867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498120869"/>
                    </a:ext>
                  </a:extLst>
                </a:gridCol>
              </a:tblGrid>
              <a:tr h="255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WBS Dictionary Entry March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86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Project Title</a:t>
                      </a:r>
                      <a:r>
                        <a:rPr lang="en-US" dirty="0"/>
                        <a:t>: Information Technology (IT) Upgrade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WBS Item Number</a:t>
                      </a:r>
                      <a:r>
                        <a:rPr lang="en-US" dirty="0"/>
                        <a:t>: 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0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WBS Item Name</a:t>
                      </a:r>
                      <a:r>
                        <a:rPr lang="en-US" dirty="0"/>
                        <a:t>: Database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  <a:r>
                        <a:rPr lang="en-US" dirty="0"/>
                        <a:t>: The IT department maintains an online database of hardware and software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on the corporate intranet. We need to make sure that we know exactly what hardware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and software employees are currently using and if they have any unique needs before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we decide what to order for the upgrade. This task will involve reviewing information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from the current database, producing reports that list each department’s employees and location, and updating the data after performing the physical inventory and receiving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inputs from department managers. Our project sponsor will send a notice to all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department managers to communicate the importance of this project and this particular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task. In addition to general hardware and software upgrades, the project sponsors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will ask the department managers to provide information for any unique requirements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they might have that could affect the upgrades. This task also includes updating the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inventory data for network hardware and software. After updating the inventory database,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we will send an e-mail to each department manager to verify the information and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make changes online as needed. Department managers will be responsible for ensuring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that their people are available and cooperative during the physical inventory. Completing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this task is dependent on WBS Item Number 2.1, Physical Inventory, and must precede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WBS Item Number 3.0, Hardware and Software Acquisition.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1631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28650" y="5515821"/>
            <a:ext cx="6492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Table 5-5 Sample WBS dictionary entry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46718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The WBS Dictionary (3 of 3)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134350" cy="51101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Advice for creating a WBS and WBS dictionary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Unit of work should appear at only one place in the WBS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Work content of a WBS item is the sum of the WBS items below it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WBS item is the responsibility of only one individual, even though many people may be working on it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WBS must be consistent with the way in which work is actually going to be performed; it should serve the project team first, and other purposes only if practical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team members should be involved in developing the WBS to ensure consistency and buy-in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Each WBS item must be documented in a WBS dictionary to ensure accurate understanding of the scope of work included and not included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WBS must be a flexible tool to accommodate inevitable changes while properly maintaining control of the work content in the project according to the scope statement</a:t>
            </a:r>
          </a:p>
          <a:p>
            <a:pPr lvl="1"/>
            <a:endParaRPr lang="en-US" dirty="0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Validating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58150" cy="52625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It is difficult to create a good project scope statement and WBS for a project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Even more difficult, especially on IT projects, to verify the project scope and minimize scope changes</a:t>
            </a:r>
          </a:p>
          <a:p>
            <a:r>
              <a:rPr lang="en-US" dirty="0">
                <a:solidFill>
                  <a:srgbClr val="000000"/>
                </a:solidFill>
              </a:rPr>
              <a:t>Even when the project scope is fairly well defined, many IT projects suffer from scope creep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Tendency for project scope to keep getting bigger and bigger</a:t>
            </a:r>
          </a:p>
          <a:p>
            <a:r>
              <a:rPr lang="en-US" dirty="0">
                <a:solidFill>
                  <a:srgbClr val="000000"/>
                </a:solidFill>
              </a:rPr>
              <a:t>Scope validation involves formal acceptance of the completed project deliverables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Acceptance is often achieved by a customer inspection and then sign-off on key deliverables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872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763000" cy="4572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Understand </a:t>
            </a:r>
            <a:r>
              <a:rPr lang="en-US" sz="2800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good project scope management </a:t>
            </a:r>
          </a:p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Describe the process of </a:t>
            </a:r>
            <a:r>
              <a:rPr lang="en-US" sz="2800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planning scope management</a:t>
            </a:r>
          </a:p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Discuss methods for </a:t>
            </a:r>
            <a:r>
              <a:rPr lang="en-US" sz="2800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collecting and documenting requirements </a:t>
            </a: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to meet stakeholder needs and expectations </a:t>
            </a:r>
          </a:p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Explain the scope definition process and </a:t>
            </a:r>
            <a:r>
              <a:rPr lang="en-US" sz="2800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describe</a:t>
            </a: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 the </a:t>
            </a:r>
            <a:r>
              <a:rPr lang="en-US" sz="2800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contents of a project scope statement</a:t>
            </a:r>
          </a:p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Discuss the process for creating a work breakdown structure using the </a:t>
            </a:r>
            <a:r>
              <a:rPr lang="en-US" sz="2800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analogy, top-down, bottom-up, and mind-mapping approaches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5B53FF"/>
                </a:solidFill>
              </a:rPr>
              <a:t>Learning Objectives</a:t>
            </a:r>
          </a:p>
        </p:txBody>
      </p:sp>
      <p:sp>
        <p:nvSpPr>
          <p:cNvPr id="9220" name="Footer Placeholder 6"/>
          <p:cNvSpPr>
            <a:spLocks noGrp="1"/>
          </p:cNvSpPr>
          <p:nvPr>
            <p:ph type="ftr" sz="quarter" idx="10"/>
          </p:nvPr>
        </p:nvSpPr>
        <p:spPr bwMode="auto">
          <a:xfrm>
            <a:off x="0" y="6492875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0E6A95-094A-4E8D-8575-B7EA854693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04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5381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Global Issues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058150" cy="5110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Many countries have had difficulties controlling the scope of large projects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Especially those that involve advanced technologies and many different users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example, the state government of Victoria, Australia, has a website for its public transportation smart card; there were many problems in developing and implementing the smart card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73664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Controlling Scope (1 of 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90600"/>
            <a:ext cx="7886700" cy="51863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Scope control involves controlling changes to the project scope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Keeping project goals and business strategy in mind</a:t>
            </a:r>
          </a:p>
          <a:p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Goals of scope control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Influence the factors that cause scope changes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Ensure changes are processed according to procedures developed as part of integrated change control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Manage changes when they occur</a:t>
            </a:r>
          </a:p>
          <a:p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Variance is the difference between planned and actual performance</a:t>
            </a:r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Controlling Scope (2 of 3)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00"/>
                </a:solidFill>
                <a:latin typeface="+mj-lt"/>
              </a:rPr>
              <a:t>Suggestions for improving user input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+mj-lt"/>
              </a:rPr>
              <a:t>Develop a good project selection process and insist that sponsors are from the user organization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+mj-lt"/>
              </a:rPr>
              <a:t>Place users on the project team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+mj-lt"/>
              </a:rPr>
              <a:t>Conduct regular meetings with defined agendas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+mj-lt"/>
              </a:rPr>
              <a:t>Deliver something to users and sponsors on a regular basis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+mj-lt"/>
              </a:rPr>
              <a:t>Do not promise to deliver what the team cannot deliver in a particular time frame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+mj-lt"/>
              </a:rPr>
              <a:t>Locate users with the developers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4911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Controlling Scope (3 of 3)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58150" cy="495776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Suggestions for reducing incomplete and changing requirements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 and follow a requirements management process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Employ techniques such as prototyping, use case modeling, to get more user involvement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Put requirements in writing and keep them current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 a requirements management database for documenting and controlling requirements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Provide adequate testing and conduct it throughout the project life cycle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changes from a systems perspective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Emphasize completion dates to help focus on what’s most important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Allocate resources specifically for handling change requests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B53FF"/>
                </a:solidFill>
              </a:rPr>
              <a:t>Using Software to Assist in Project Scope Management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981950" cy="46529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Word-processing software helps create several scope-related documents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Spreadsheets or presentation software to develop various charts, graphs, and matrixes related to scope management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Mind-mapping software can be useful in developing a WBS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Communication software like e-mail and web-based applications can transmit project scope management information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management software helps in creating a WBS; basis for creating a Gantt chart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Specialized software is available to assist in project scope management</a:t>
            </a:r>
          </a:p>
        </p:txBody>
      </p:sp>
      <p:sp>
        <p:nvSpPr>
          <p:cNvPr id="4198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B53FF"/>
                </a:solidFill>
              </a:rPr>
              <a:t>Considerations for Agile/Adaptive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Stakeholders define and approve the detailed scope before the start of an iteration with an adaptive or agile product life cycle, producing a usable product at the end of each iteration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Detailed scope develops over time</a:t>
            </a:r>
          </a:p>
          <a:p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Agile approach provides several usable products during the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80462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Chapter 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scope management includes the processes required to ensure that the project addresses all the work required, and only the work required, to complete the project successfully</a:t>
            </a:r>
          </a:p>
          <a:p>
            <a:pPr lvl="1"/>
            <a:r>
              <a:rPr lang="en-US" sz="28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Main processes </a:t>
            </a:r>
          </a:p>
          <a:p>
            <a:pPr lvl="2"/>
            <a:r>
              <a:rPr lang="en-US" sz="20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Define scope management</a:t>
            </a:r>
          </a:p>
          <a:p>
            <a:pPr lvl="2"/>
            <a:r>
              <a:rPr lang="en-US" sz="20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Collect requirements</a:t>
            </a:r>
          </a:p>
          <a:p>
            <a:pPr lvl="2"/>
            <a:r>
              <a:rPr lang="en-US" sz="20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Define scope</a:t>
            </a:r>
          </a:p>
          <a:p>
            <a:pPr lvl="2"/>
            <a:r>
              <a:rPr lang="en-US" sz="20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 WBS</a:t>
            </a:r>
          </a:p>
          <a:p>
            <a:pPr lvl="2"/>
            <a:r>
              <a:rPr lang="en-US" sz="20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Validate scope</a:t>
            </a:r>
          </a:p>
          <a:p>
            <a:pPr lvl="2"/>
            <a:r>
              <a:rPr lang="en-US" sz="20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 scope</a:t>
            </a:r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Explain the importance of </a:t>
            </a:r>
            <a:r>
              <a:rPr lang="en-US" sz="2800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validating scope </a:t>
            </a: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and how it relates to defining and controlling scope</a:t>
            </a:r>
          </a:p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Understand the importance of </a:t>
            </a:r>
            <a:r>
              <a:rPr lang="en-US" sz="2800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controlling scope </a:t>
            </a: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and approaches for preventing scope-related problems on information technology (IT) projects</a:t>
            </a:r>
          </a:p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Describe how </a:t>
            </a:r>
            <a:r>
              <a:rPr lang="en-US" sz="2800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software can assist in project scope management</a:t>
            </a:r>
          </a:p>
        </p:txBody>
      </p:sp>
      <p:sp>
        <p:nvSpPr>
          <p:cNvPr id="10242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5B53FF"/>
                </a:solidFill>
              </a:rPr>
              <a:t>Learning Objectives</a:t>
            </a:r>
          </a:p>
        </p:txBody>
      </p:sp>
      <p:sp>
        <p:nvSpPr>
          <p:cNvPr id="10244" name="Footer Placeholder 6"/>
          <p:cNvSpPr>
            <a:spLocks noGrp="1"/>
          </p:cNvSpPr>
          <p:nvPr>
            <p:ph type="ftr" sz="quarter" idx="10"/>
          </p:nvPr>
        </p:nvSpPr>
        <p:spPr bwMode="auto">
          <a:xfrm>
            <a:off x="0" y="6492875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2974E1-487E-4F53-A395-5E67E1DEB0E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1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415338" cy="5334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Scope</a:t>
            </a: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 refers to all the work involved in creating the products of the project and the processes used to create them</a:t>
            </a:r>
          </a:p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 A </a:t>
            </a:r>
            <a:r>
              <a:rPr lang="en-US" sz="2800" dirty="0">
                <a:solidFill>
                  <a:srgbClr val="5B53FF"/>
                </a:solidFill>
                <a:latin typeface="Calibri Light" charset="0"/>
                <a:ea typeface="Calibri Light" charset="0"/>
                <a:cs typeface="Calibri Light" charset="0"/>
              </a:rPr>
              <a:t>deliverable</a:t>
            </a: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 is a product produced as part of a project, such as hardware or software, planning documents, or meeting minutes</a:t>
            </a:r>
          </a:p>
          <a:p>
            <a:r>
              <a:rPr lang="en-US" sz="28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Project scope management includes the processes involved in defining and controlling what is or is not included in a project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53FF"/>
                </a:solidFill>
              </a:rPr>
              <a:t>What is Project Scope Management?</a:t>
            </a:r>
          </a:p>
        </p:txBody>
      </p:sp>
      <p:sp>
        <p:nvSpPr>
          <p:cNvPr id="11268" name="Footer Placeholder 6"/>
          <p:cNvSpPr>
            <a:spLocks noGrp="1"/>
          </p:cNvSpPr>
          <p:nvPr>
            <p:ph type="ftr" sz="quarter" idx="10"/>
          </p:nvPr>
        </p:nvSpPr>
        <p:spPr bwMode="auto">
          <a:xfrm>
            <a:off x="0" y="6492875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5C1AB-8807-4B29-B4CC-E824C132B47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Project Scope Management Processes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058150" cy="5262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Main processes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Planning scope management: 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determining how the project’s scope and requirements will be managed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Collecting requirements</a:t>
            </a:r>
            <a:r>
              <a:rPr lang="en-US" sz="20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defining and documenting the features and functions of the products produced during the project as well as the processes used for creating them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Defining scope: 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reviewing the project charter, requirements documents, and organizational process assets to create a scope statement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Creating the WBS: 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subdividing the major project deliverables into smaller, more manageable components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Validating scope: 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formalizing acceptance of the project deliverables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Controlling scope: 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controlling changes to project scope throughout the life of the project</a:t>
            </a:r>
          </a:p>
        </p:txBody>
      </p:sp>
      <p:sp>
        <p:nvSpPr>
          <p:cNvPr id="1229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47688"/>
            <a:ext cx="9067800" cy="4786312"/>
          </a:xfrm>
        </p:spPr>
        <p:txBody>
          <a:bodyPr/>
          <a:lstStyle/>
          <a:p>
            <a:pPr marL="623887" indent="-514350">
              <a:buFont typeface="+mj-lt"/>
              <a:buAutoNum type="romanUcPeriod"/>
            </a:pPr>
            <a:r>
              <a:rPr lang="en-US" sz="2400" b="1" dirty="0">
                <a:solidFill>
                  <a:srgbClr val="5B53FF"/>
                </a:solidFill>
                <a:latin typeface="Comic Sans MS" charset="0"/>
                <a:ea typeface="Comic Sans MS" charset="0"/>
                <a:cs typeface="Comic Sans MS" charset="0"/>
              </a:rPr>
              <a:t>Planning scope: 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determining how the project’s scope and requirements will be managed</a:t>
            </a:r>
          </a:p>
          <a:p>
            <a:pPr marL="822325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Collecting requirements</a:t>
            </a:r>
            <a:r>
              <a:rPr lang="en-US" sz="20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defining and documenting the features and functions of the products produced during the project as well as the processes used for creating them</a:t>
            </a:r>
          </a:p>
          <a:p>
            <a:pPr marL="822325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Defining scope: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reviewing the project charter, requirements documents, and organizational process assets to create a scope statement</a:t>
            </a:r>
          </a:p>
          <a:p>
            <a:pPr marL="822325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Creating the WBS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: subdividing the major project deliverables into smaller, more manageable components</a:t>
            </a:r>
          </a:p>
          <a:p>
            <a:pPr marL="566737" indent="-457200">
              <a:buFont typeface="+mj-lt"/>
              <a:buAutoNum type="romanUcPeriod"/>
            </a:pPr>
            <a:r>
              <a:rPr lang="en-US" sz="2400" b="1" dirty="0">
                <a:solidFill>
                  <a:srgbClr val="5B53FF"/>
                </a:solidFill>
                <a:latin typeface="Comic Sans MS" charset="0"/>
                <a:ea typeface="Comic Sans MS" charset="0"/>
                <a:cs typeface="Comic Sans MS" charset="0"/>
              </a:rPr>
              <a:t>Monitoring and Controlling</a:t>
            </a:r>
          </a:p>
          <a:p>
            <a:pPr marL="822325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Validating scope: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formalizing acceptance of the project deliverables</a:t>
            </a:r>
          </a:p>
          <a:p>
            <a:pPr marL="822325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Controlling scope</a:t>
            </a:r>
            <a:r>
              <a:rPr lang="en-US" sz="20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: </a:t>
            </a:r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controlling changes to project scope throughout the life of the project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575"/>
            <a:ext cx="8915400" cy="5191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53FF"/>
                </a:solidFill>
              </a:rPr>
              <a:t>Project Scope Management Processes</a:t>
            </a:r>
            <a:endParaRPr lang="en-US" sz="5400" dirty="0">
              <a:solidFill>
                <a:srgbClr val="5B53FF"/>
              </a:solidFill>
            </a:endParaRPr>
          </a:p>
        </p:txBody>
      </p:sp>
      <p:sp>
        <p:nvSpPr>
          <p:cNvPr id="12292" name="Footer Placeholder 6"/>
          <p:cNvSpPr>
            <a:spLocks noGrp="1"/>
          </p:cNvSpPr>
          <p:nvPr>
            <p:ph type="ftr" sz="quarter" idx="10"/>
          </p:nvPr>
        </p:nvSpPr>
        <p:spPr bwMode="auto">
          <a:xfrm>
            <a:off x="0" y="6492875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0FD82-E557-4AEA-BC1F-775718A5992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B53FF"/>
                </a:solidFill>
              </a:rPr>
              <a:t>Project Scope Management Processes </a:t>
            </a:r>
          </a:p>
        </p:txBody>
      </p:sp>
      <p:pic>
        <p:nvPicPr>
          <p:cNvPr id="2" name="Picture 1" descr="Image illustrates the inputs, tools, techniques, and outputs for each process of project scope management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00152"/>
            <a:ext cx="5257800" cy="5134596"/>
          </a:xfrm>
          <a:prstGeom prst="rect">
            <a:avLst/>
          </a:prstGeom>
        </p:spPr>
      </p:pic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53FF"/>
                </a:solidFill>
              </a:rPr>
              <a:t>Planning Scope Management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134350" cy="4805363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project team uses expert judgment, data analysis, and meetings to develop two important outputs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Scope management plan (subsidiary part of the project management plan)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management plan</a:t>
            </a:r>
          </a:p>
          <a:p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Scope management plan contents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Prepare a detailed project scope statement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 a WBS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Maintain and approve the WBS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Obtain formal acceptance of the completed project deliverables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 requests for changes to the project scope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23445636"/>
      </p:ext>
    </p:extLst>
  </p:cSld>
  <p:clrMapOvr>
    <a:masterClrMapping/>
  </p:clrMapOvr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4043</Words>
  <Application>Microsoft Macintosh PowerPoint</Application>
  <PresentationFormat>On-screen Show (4:3)</PresentationFormat>
  <Paragraphs>284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Arial Rounded MT Bold</vt:lpstr>
      <vt:lpstr>Calibri</vt:lpstr>
      <vt:lpstr>Calibri Light</vt:lpstr>
      <vt:lpstr>Comic Sans MS</vt:lpstr>
      <vt:lpstr>Open Sans</vt:lpstr>
      <vt:lpstr>Open Sans Regular</vt:lpstr>
      <vt:lpstr>Summer Font</vt:lpstr>
      <vt:lpstr>Times New Roman</vt:lpstr>
      <vt:lpstr>Brand_PPT_Template_SIMPLIFIED_SD</vt:lpstr>
      <vt:lpstr>Chapter 5: Project Scope Management</vt:lpstr>
      <vt:lpstr>Project Scope Management</vt:lpstr>
      <vt:lpstr>Learning Objectives</vt:lpstr>
      <vt:lpstr>Learning Objectives</vt:lpstr>
      <vt:lpstr>What is Project Scope Management?</vt:lpstr>
      <vt:lpstr>Project Scope Management Processes</vt:lpstr>
      <vt:lpstr>Project Scope Management Processes</vt:lpstr>
      <vt:lpstr>Project Scope Management Processes </vt:lpstr>
      <vt:lpstr>Planning Scope Management </vt:lpstr>
      <vt:lpstr>Planning Scope Management</vt:lpstr>
      <vt:lpstr>Collecting Requirements</vt:lpstr>
      <vt:lpstr>Collecting Requirements </vt:lpstr>
      <vt:lpstr>Collecting Requirements </vt:lpstr>
      <vt:lpstr>Defining Scope</vt:lpstr>
      <vt:lpstr>Sample Project Charter (partial)</vt:lpstr>
      <vt:lpstr>Defining Scope (2 of 2)</vt:lpstr>
      <vt:lpstr>Creating the Work Breakdown Structure (1 of 9)</vt:lpstr>
      <vt:lpstr>Creating the Work Breakdown Structure (2 of 9)</vt:lpstr>
      <vt:lpstr>Creating the Work Breakdown Structure (3 of 9)</vt:lpstr>
      <vt:lpstr>Creating the Work Breakdown Structure (4 of 9)</vt:lpstr>
      <vt:lpstr>Creating the Work Breakdown Structure (5 of 9)</vt:lpstr>
      <vt:lpstr>Creating the Work Breakdown Structure (6 of 9)</vt:lpstr>
      <vt:lpstr>Creating the Work Breakdown Structure (7 of 9)</vt:lpstr>
      <vt:lpstr>Creating the Work Breakdown Structure (8 of 9)</vt:lpstr>
      <vt:lpstr>Creating the Work Breakdown Structure (9 of 9)</vt:lpstr>
      <vt:lpstr>The WBS Dictionary (1 of 3)</vt:lpstr>
      <vt:lpstr>The WBS Dictionary (2 of 3)</vt:lpstr>
      <vt:lpstr>The WBS Dictionary (3 of 3)</vt:lpstr>
      <vt:lpstr>Validating Scope</vt:lpstr>
      <vt:lpstr>Global Issues</vt:lpstr>
      <vt:lpstr>Controlling Scope (1 of 3)</vt:lpstr>
      <vt:lpstr>Controlling Scope (2 of 3)</vt:lpstr>
      <vt:lpstr>Controlling Scope (3 of 3)</vt:lpstr>
      <vt:lpstr>Using Software to Assist in Project Scope Management</vt:lpstr>
      <vt:lpstr>Considerations for Agile/Adaptive Environments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2018-05-19T16:30:35Z</dcterms:created>
  <dcterms:modified xsi:type="dcterms:W3CDTF">2021-05-13T14:16:53Z</dcterms:modified>
</cp:coreProperties>
</file>