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0" r:id="rId1"/>
  </p:sldMasterIdLst>
  <p:notesMasterIdLst>
    <p:notesMasterId r:id="rId52"/>
  </p:notesMasterIdLst>
  <p:handoutMasterIdLst>
    <p:handoutMasterId r:id="rId53"/>
  </p:handoutMasterIdLst>
  <p:sldIdLst>
    <p:sldId id="257" r:id="rId2"/>
    <p:sldId id="334" r:id="rId3"/>
    <p:sldId id="335" r:id="rId4"/>
    <p:sldId id="336" r:id="rId5"/>
    <p:sldId id="340" r:id="rId6"/>
    <p:sldId id="406" r:id="rId7"/>
    <p:sldId id="387" r:id="rId8"/>
    <p:sldId id="391" r:id="rId9"/>
    <p:sldId id="341" r:id="rId10"/>
    <p:sldId id="343" r:id="rId11"/>
    <p:sldId id="409" r:id="rId12"/>
    <p:sldId id="344" r:id="rId13"/>
    <p:sldId id="407" r:id="rId14"/>
    <p:sldId id="346" r:id="rId15"/>
    <p:sldId id="347" r:id="rId16"/>
    <p:sldId id="348" r:id="rId17"/>
    <p:sldId id="408" r:id="rId18"/>
    <p:sldId id="396" r:id="rId19"/>
    <p:sldId id="397" r:id="rId20"/>
    <p:sldId id="410" r:id="rId21"/>
    <p:sldId id="411" r:id="rId22"/>
    <p:sldId id="353" r:id="rId23"/>
    <p:sldId id="356" r:id="rId24"/>
    <p:sldId id="399" r:id="rId25"/>
    <p:sldId id="357" r:id="rId26"/>
    <p:sldId id="400" r:id="rId27"/>
    <p:sldId id="360" r:id="rId28"/>
    <p:sldId id="362" r:id="rId29"/>
    <p:sldId id="401" r:id="rId30"/>
    <p:sldId id="363" r:id="rId31"/>
    <p:sldId id="366" r:id="rId32"/>
    <p:sldId id="367" r:id="rId33"/>
    <p:sldId id="415" r:id="rId34"/>
    <p:sldId id="402" r:id="rId35"/>
    <p:sldId id="369" r:id="rId36"/>
    <p:sldId id="370" r:id="rId37"/>
    <p:sldId id="372" r:id="rId38"/>
    <p:sldId id="373" r:id="rId39"/>
    <p:sldId id="403" r:id="rId40"/>
    <p:sldId id="375" r:id="rId41"/>
    <p:sldId id="404" r:id="rId42"/>
    <p:sldId id="377" r:id="rId43"/>
    <p:sldId id="395" r:id="rId44"/>
    <p:sldId id="379" r:id="rId45"/>
    <p:sldId id="381" r:id="rId46"/>
    <p:sldId id="383" r:id="rId47"/>
    <p:sldId id="394" r:id="rId48"/>
    <p:sldId id="385" r:id="rId49"/>
    <p:sldId id="405" r:id="rId50"/>
    <p:sldId id="386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000000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528" autoAdjust="0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6078-1A2C-484F-8A15-D073A54781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6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3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883E9-2FDD-3A4D-8EA5-87B69732786C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44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9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2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r>
              <a:rPr lang="en-US" dirty="0"/>
              <a:t>Six processes </a:t>
            </a:r>
            <a:r>
              <a:rPr lang="en-US" sz="1200" dirty="0"/>
              <a:t>How Do We Manage </a:t>
            </a:r>
            <a:r>
              <a:rPr lang="en-US" sz="1200" dirty="0" err="1"/>
              <a:t>Time?</a:t>
            </a:r>
            <a:r>
              <a:rPr lang="en-US" dirty="0" err="1"/>
              <a:t>Define</a:t>
            </a:r>
            <a:r>
              <a:rPr lang="en-US" dirty="0"/>
              <a:t> Activities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Sequence Activities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Estimate Activity Resources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Estimate Activity Durations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Develop Schedule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Control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buFont typeface="Wingdings" charset="2"/>
              <a:buChar char="q"/>
            </a:pPr>
            <a:r>
              <a:rPr lang="en-US" altLang="en-US" sz="1200" dirty="0"/>
              <a:t>Decomposition</a:t>
            </a:r>
          </a:p>
          <a:p>
            <a:pPr algn="l">
              <a:spcBef>
                <a:spcPct val="50000"/>
              </a:spcBef>
              <a:buFont typeface="Wingdings" charset="2"/>
              <a:buChar char="q"/>
            </a:pPr>
            <a:r>
              <a:rPr lang="en-US" altLang="en-US" sz="1200" dirty="0"/>
              <a:t>Templates</a:t>
            </a:r>
          </a:p>
          <a:p>
            <a:pPr algn="l">
              <a:spcBef>
                <a:spcPct val="50000"/>
              </a:spcBef>
              <a:buFont typeface="Wingdings" charset="2"/>
              <a:buChar char="q"/>
            </a:pPr>
            <a:r>
              <a:rPr lang="en-US" altLang="en-US" sz="1200" dirty="0"/>
              <a:t>Rolling wave planning (Progressive planning,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wbs</a:t>
            </a:r>
            <a:r>
              <a:rPr lang="en-US" altLang="en-US" sz="1200" baseline="0" dirty="0"/>
              <a:t>)</a:t>
            </a:r>
            <a:endParaRPr lang="en-US" altLang="en-US" sz="1200" dirty="0"/>
          </a:p>
          <a:p>
            <a:pPr algn="l">
              <a:spcBef>
                <a:spcPct val="50000"/>
              </a:spcBef>
              <a:buFont typeface="Wingdings" charset="2"/>
              <a:buChar char="q"/>
            </a:pPr>
            <a:r>
              <a:rPr lang="en-US" altLang="en-US" sz="1200" dirty="0"/>
              <a:t>Expert judgment</a:t>
            </a:r>
          </a:p>
          <a:p>
            <a:pPr algn="l">
              <a:spcBef>
                <a:spcPct val="50000"/>
              </a:spcBef>
              <a:buFont typeface="Wingdings" charset="2"/>
              <a:buChar char="q"/>
            </a:pPr>
            <a:r>
              <a:rPr lang="en-US" altLang="en-US" sz="1200" dirty="0"/>
              <a:t>Planning component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Input: </a:t>
            </a:r>
            <a:r>
              <a:rPr lang="en-US" altLang="en-US" sz="1200" dirty="0"/>
              <a:t>Work Breakdown Structure, Project Management Plan, WBS</a:t>
            </a:r>
            <a:r>
              <a:rPr lang="en-US" altLang="en-US" sz="1200" baseline="0" dirty="0"/>
              <a:t> </a:t>
            </a:r>
            <a:r>
              <a:rPr lang="en-US" altLang="en-US" sz="1200" baseline="0" dirty="0" err="1"/>
              <a:t>dict</a:t>
            </a:r>
            <a:r>
              <a:rPr lang="en-US" altLang="en-US" sz="1200" baseline="0" dirty="0"/>
              <a:t>, </a:t>
            </a:r>
            <a:r>
              <a:rPr lang="en-US" altLang="en-US" sz="1200" baseline="0" dirty="0" err="1"/>
              <a:t>Proj</a:t>
            </a:r>
            <a:r>
              <a:rPr lang="en-US" altLang="en-US" sz="1200" baseline="0" dirty="0"/>
              <a:t> Scope Statement </a:t>
            </a:r>
            <a:endParaRPr lang="en-US" altLang="en-US" sz="1100" dirty="0"/>
          </a:p>
          <a:p>
            <a:r>
              <a:rPr lang="en-US" dirty="0"/>
              <a:t>Output!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D64B7-11BE-4AAB-A1A2-20471B7113C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C7EDA3-1747-0342-AB00-29625311C7C0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11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7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734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60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23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6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9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51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6110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260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8650" y="1185130"/>
            <a:ext cx="6858000" cy="2387600"/>
          </a:xfrm>
        </p:spPr>
        <p:txBody>
          <a:bodyPr/>
          <a:lstStyle/>
          <a:p>
            <a:r>
              <a:rPr lang="en-US" dirty="0"/>
              <a:t>Chapter 6: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Project Schedule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Defining Activities (2 of 2)</a:t>
            </a:r>
            <a:b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</a:b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Activity Lists,  Attributes, Milestones</a:t>
            </a:r>
            <a:endParaRPr lang="en-US" dirty="0">
              <a:solidFill>
                <a:srgbClr val="FFFF00"/>
              </a:solidFill>
              <a:highlight>
                <a:srgbClr val="5B53FF"/>
              </a:highligh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A milestone </a:t>
            </a:r>
            <a:r>
              <a:rPr lang="en-US" sz="2800" dirty="0"/>
              <a:t>is a significant event that normally has no duration</a:t>
            </a:r>
          </a:p>
          <a:p>
            <a:pPr lvl="1"/>
            <a:r>
              <a:rPr lang="en-US" sz="2400" dirty="0"/>
              <a:t>It often takes several activities and a lot of work to complete a milestone</a:t>
            </a:r>
          </a:p>
          <a:p>
            <a:pPr lvl="1"/>
            <a:r>
              <a:rPr lang="en-US" sz="2400" dirty="0"/>
              <a:t>They’re useful tools for setting schedule goals and monitoring progress</a:t>
            </a:r>
          </a:p>
          <a:p>
            <a:pPr lvl="2"/>
            <a:r>
              <a:rPr lang="en-US" sz="1800" dirty="0"/>
              <a:t>Examples: obtaining customer sign-off on key documents or completion of specific products</a:t>
            </a:r>
          </a:p>
          <a:p>
            <a:pPr lvl="1"/>
            <a:endParaRPr lang="en-US" dirty="0"/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It often takes </a:t>
            </a: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several activities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a lot of work to complete a </a:t>
            </a: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milestone</a:t>
            </a:r>
          </a:p>
          <a:p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3569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5B53FF"/>
                </a:solidFill>
                <a:highlight>
                  <a:srgbClr val="5B53FF"/>
                </a:highlight>
              </a:rPr>
              <a:t>Project </a:t>
            </a: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Project time management </a:t>
            </a:r>
            <a:r>
              <a:rPr lang="en-US" sz="2800" dirty="0" err="1">
                <a:solidFill>
                  <a:srgbClr val="FFFF00"/>
                </a:solidFill>
                <a:highlight>
                  <a:srgbClr val="5B53FF"/>
                </a:highlight>
              </a:rPr>
              <a:t>processes</a:t>
            </a:r>
            <a:r>
              <a:rPr lang="en-US" dirty="0" err="1">
                <a:solidFill>
                  <a:srgbClr val="5B53FF"/>
                </a:solidFill>
                <a:highlight>
                  <a:srgbClr val="5B53FF"/>
                </a:highlight>
              </a:rPr>
              <a:t>Time</a:t>
            </a:r>
            <a:r>
              <a:rPr lang="en-US" dirty="0">
                <a:solidFill>
                  <a:srgbClr val="5B53FF"/>
                </a:solidFill>
                <a:highlight>
                  <a:srgbClr val="5B53FF"/>
                </a:highlight>
              </a:rPr>
              <a:t> Management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Autofit/>
          </a:bodyPr>
          <a:lstStyle/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Planning schedule management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Defining activities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Sequencing activities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Estimating activity resources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Estimating activity durations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Developing the schedule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Controlling the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451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8867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Sequencing Activities (1 of 6)</a:t>
            </a:r>
            <a:b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</a:br>
            <a:b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</a:br>
            <a:r>
              <a:rPr lang="en-US" sz="2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After you  define activities move to the sequencing of activities and their dependencies (task4 should be done in || with task12, and before task6)</a:t>
            </a:r>
            <a:br>
              <a:rPr lang="en-US" sz="27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286750" cy="4500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Sequencing process </a:t>
            </a:r>
            <a:r>
              <a:rPr lang="en-US" sz="2800" dirty="0"/>
              <a:t>involves evaluating the reasons for dependencies and the different types of dependencies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A dependency or relationship is the sequencing of project activities or tasks</a:t>
            </a: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Three types of Dependencies</a:t>
            </a:r>
            <a:endParaRPr lang="en-US" sz="2400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Mandatory dependencies:{ </a:t>
            </a:r>
            <a:r>
              <a:rPr lang="en-US" sz="1800" dirty="0"/>
              <a:t>inherent in the nature of the work being performed on a project, sometimes referred to as </a:t>
            </a:r>
            <a:r>
              <a:rPr lang="en-US" sz="1800" dirty="0">
                <a:highlight>
                  <a:srgbClr val="00FFFF"/>
                </a:highlight>
              </a:rPr>
              <a:t>hard logic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alibri Light" charset="0"/>
                <a:ea typeface="Calibri Light" charset="0"/>
                <a:cs typeface="Calibri Light" charset="0"/>
              </a:rPr>
              <a:t>logic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alibri Light" charset="0"/>
                <a:ea typeface="Calibri Light" charset="0"/>
                <a:cs typeface="Calibri Light" charset="0"/>
              </a:rPr>
              <a:t>(Start testing only after writing the code)</a:t>
            </a:r>
            <a:endParaRPr lang="en-US" sz="1800" dirty="0">
              <a:solidFill>
                <a:srgbClr val="000000"/>
              </a:solidFill>
              <a:highlight>
                <a:srgbClr val="00FFFF"/>
              </a:highlight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Discretionary dependencies</a:t>
            </a:r>
            <a:r>
              <a:rPr lang="en-US" sz="1800" dirty="0"/>
              <a:t>: defined by the project team, sometimes referred to as soft logic. and should be used with care since they may limit later scheduling options 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alibri Light" charset="0"/>
                <a:ea typeface="Calibri Light" charset="0"/>
                <a:cs typeface="Calibri Light" charset="0"/>
              </a:rPr>
              <a:t>Good practice. Do not start the design until the user(s) sign on on all the analysis)</a:t>
            </a: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External dependencies</a:t>
            </a:r>
            <a:r>
              <a:rPr lang="en-US" sz="1800" dirty="0"/>
              <a:t>: involve relationships between project and non-project activities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activities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alibri Light" charset="0"/>
                <a:ea typeface="Calibri Light" charset="0"/>
                <a:cs typeface="Calibri Light" charset="0"/>
              </a:rPr>
              <a:t>(new OS needs a new hardware)</a:t>
            </a:r>
            <a:endParaRPr lang="en-US" sz="1800" dirty="0">
              <a:solidFill>
                <a:srgbClr val="000000"/>
              </a:solidFill>
              <a:highlight>
                <a:srgbClr val="00FFFF"/>
              </a:highlight>
            </a:endParaRPr>
          </a:p>
          <a:p>
            <a:pPr lvl="2"/>
            <a:endParaRPr lang="en-US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Schematic diagrams  and graphical display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Show the logical relationship among activities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Refer to as PERT charts (Project Schedule Net Diagram)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Several techniques to perform activity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2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297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Sequencing Activities (2 of 6)</a:t>
            </a:r>
            <a:b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</a:br>
            <a:b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</a:br>
            <a:r>
              <a:rPr lang="en-US" dirty="0">
                <a:solidFill>
                  <a:srgbClr val="C00000"/>
                </a:solidFill>
              </a:rPr>
              <a:t>Network diagrams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Network diagrams </a:t>
            </a:r>
            <a:r>
              <a:rPr lang="en-US" dirty="0"/>
              <a:t>are the preferred technique for showing activity sequencing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 </a:t>
            </a: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network diagram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is a schematic display of the logical relationships among, or sequencing of, project activities</a:t>
            </a:r>
          </a:p>
          <a:p>
            <a:endParaRPr lang="en-US" dirty="0"/>
          </a:p>
          <a:p>
            <a:r>
              <a:rPr lang="en-US" dirty="0"/>
              <a:t>Two main formats are the arrow and precedence diagramming methods: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arrow diagramming method (ADM)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precedence diagramming method (PDM)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Sequencing Activities (3 of 6)</a:t>
            </a:r>
          </a:p>
        </p:txBody>
      </p:sp>
      <p:pic>
        <p:nvPicPr>
          <p:cNvPr id="2" name="Picture 1" descr="Image displays a sample network diagram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5" y="2057400"/>
            <a:ext cx="5905129" cy="29565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Sequencing Activities (4 of 6)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Arrow diagramming method (ADM) </a:t>
            </a:r>
            <a:r>
              <a:rPr lang="en-US" dirty="0"/>
              <a:t>(i.e., activity-on-arrow (AOA) network diagrams)</a:t>
            </a:r>
          </a:p>
          <a:p>
            <a:pPr lvl="1"/>
            <a:r>
              <a:rPr lang="en-US" dirty="0">
                <a:solidFill>
                  <a:srgbClr val="5B53FF"/>
                </a:solidFill>
              </a:rPr>
              <a:t>Activities are represented by arrows</a:t>
            </a:r>
          </a:p>
          <a:p>
            <a:pPr lvl="1"/>
            <a:r>
              <a:rPr lang="en-US" dirty="0"/>
              <a:t>Nodes or circles are the starting and ending points of activities</a:t>
            </a:r>
          </a:p>
          <a:p>
            <a:pPr lvl="1"/>
            <a:r>
              <a:rPr lang="en-US" dirty="0"/>
              <a:t>Only show finish-to-start dependencies</a:t>
            </a:r>
          </a:p>
          <a:p>
            <a:pPr lvl="1"/>
            <a:r>
              <a:rPr lang="en-US" dirty="0"/>
              <a:t>Refer to the text for the step-by-step process of creating AOA diagrams</a:t>
            </a:r>
          </a:p>
          <a:p>
            <a:r>
              <a:rPr lang="en-US" dirty="0">
                <a:solidFill>
                  <a:srgbClr val="C00000"/>
                </a:solidFill>
              </a:rPr>
              <a:t>Precedence diagramming method (PDM) </a:t>
            </a:r>
          </a:p>
          <a:p>
            <a:pPr lvl="1"/>
            <a:r>
              <a:rPr lang="en-US" b="1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Activities are represented by boxes</a:t>
            </a:r>
          </a:p>
          <a:p>
            <a:pPr lvl="1"/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Arrows show relationships between activities</a:t>
            </a:r>
          </a:p>
          <a:p>
            <a:pPr lvl="1"/>
            <a:r>
              <a:rPr lang="en-US" dirty="0"/>
              <a:t>Network diagramming technique in which boxes represent activities</a:t>
            </a:r>
          </a:p>
          <a:p>
            <a:r>
              <a:rPr lang="en-US" dirty="0"/>
              <a:t>Types of dependencies or relationships between activities</a:t>
            </a:r>
          </a:p>
          <a:p>
            <a:pPr lvl="1"/>
            <a:r>
              <a:rPr lang="en-US" dirty="0"/>
              <a:t>Finish-to-start </a:t>
            </a:r>
          </a:p>
          <a:p>
            <a:pPr lvl="1"/>
            <a:r>
              <a:rPr lang="en-US" dirty="0"/>
              <a:t>Start-to-start </a:t>
            </a:r>
          </a:p>
          <a:p>
            <a:pPr lvl="1"/>
            <a:r>
              <a:rPr lang="en-US" dirty="0"/>
              <a:t>Finish-to-finish</a:t>
            </a:r>
          </a:p>
          <a:p>
            <a:pPr lvl="1"/>
            <a:r>
              <a:rPr lang="en-US" dirty="0"/>
              <a:t>Start-to-finish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0" dirty="0">
                <a:solidFill>
                  <a:srgbClr val="FFFF00"/>
                </a:solidFill>
                <a:highlight>
                  <a:srgbClr val="5B53FF"/>
                </a:highlight>
              </a:rPr>
              <a:t>Method Comparison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295400" y="20574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2954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Start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743200" y="1905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819400" y="205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Build Foundation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4419600" y="1905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48200" y="2057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Build Walls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4419600" y="3200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4495800" y="3352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/>
              <a:t>Install Grass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6172200" y="1905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6324600" y="2057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Build Roof</a:t>
            </a:r>
          </a:p>
        </p:txBody>
      </p:sp>
      <p:sp>
        <p:nvSpPr>
          <p:cNvPr id="12301" name="Rectangle 19"/>
          <p:cNvSpPr>
            <a:spLocks noChangeArrowheads="1"/>
          </p:cNvSpPr>
          <p:nvPr/>
        </p:nvSpPr>
        <p:spPr bwMode="auto">
          <a:xfrm>
            <a:off x="7848600" y="20574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02" name="Text Box 20"/>
          <p:cNvSpPr txBox="1">
            <a:spLocks noChangeArrowheads="1"/>
          </p:cNvSpPr>
          <p:nvPr/>
        </p:nvSpPr>
        <p:spPr bwMode="auto">
          <a:xfrm>
            <a:off x="7755565" y="211589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Finis</a:t>
            </a:r>
            <a:r>
              <a:rPr lang="en-US" altLang="en-US" dirty="0"/>
              <a:t>h</a:t>
            </a:r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21336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>
            <a:off x="38100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3"/>
          <p:cNvSpPr>
            <a:spLocks noChangeShapeType="1"/>
          </p:cNvSpPr>
          <p:nvPr/>
        </p:nvSpPr>
        <p:spPr bwMode="auto">
          <a:xfrm>
            <a:off x="5486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72390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3733800" y="2667000"/>
            <a:ext cx="685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 flipV="1">
            <a:off x="5486400" y="2438400"/>
            <a:ext cx="2362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Oval 27"/>
          <p:cNvSpPr>
            <a:spLocks noChangeArrowheads="1"/>
          </p:cNvSpPr>
          <p:nvPr/>
        </p:nvSpPr>
        <p:spPr bwMode="auto">
          <a:xfrm>
            <a:off x="1905000" y="495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1828800" y="5105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</a:t>
            </a:r>
          </a:p>
        </p:txBody>
      </p:sp>
      <p:sp>
        <p:nvSpPr>
          <p:cNvPr id="12311" name="Oval 29"/>
          <p:cNvSpPr>
            <a:spLocks noChangeArrowheads="1"/>
          </p:cNvSpPr>
          <p:nvPr/>
        </p:nvSpPr>
        <p:spPr bwMode="auto">
          <a:xfrm>
            <a:off x="3581400" y="495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Oval 30"/>
          <p:cNvSpPr>
            <a:spLocks noChangeArrowheads="1"/>
          </p:cNvSpPr>
          <p:nvPr/>
        </p:nvSpPr>
        <p:spPr bwMode="auto">
          <a:xfrm>
            <a:off x="5257800" y="495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13" name="Oval 31"/>
          <p:cNvSpPr>
            <a:spLocks noChangeArrowheads="1"/>
          </p:cNvSpPr>
          <p:nvPr/>
        </p:nvSpPr>
        <p:spPr bwMode="auto">
          <a:xfrm>
            <a:off x="6934200" y="495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2590800" y="472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Build Foundation</a:t>
            </a:r>
          </a:p>
        </p:txBody>
      </p:sp>
      <p:sp>
        <p:nvSpPr>
          <p:cNvPr id="12315" name="Text Box 33"/>
          <p:cNvSpPr txBox="1">
            <a:spLocks noChangeArrowheads="1"/>
          </p:cNvSpPr>
          <p:nvPr/>
        </p:nvSpPr>
        <p:spPr bwMode="auto">
          <a:xfrm>
            <a:off x="44196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Build Walls</a:t>
            </a:r>
          </a:p>
        </p:txBody>
      </p:sp>
      <p:sp>
        <p:nvSpPr>
          <p:cNvPr id="12316" name="Text Box 34"/>
          <p:cNvSpPr txBox="1">
            <a:spLocks noChangeArrowheads="1"/>
          </p:cNvSpPr>
          <p:nvPr/>
        </p:nvSpPr>
        <p:spPr bwMode="auto">
          <a:xfrm>
            <a:off x="6019800" y="4800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Build Roof</a:t>
            </a:r>
          </a:p>
        </p:txBody>
      </p:sp>
      <p:sp>
        <p:nvSpPr>
          <p:cNvPr id="12317" name="Line 35"/>
          <p:cNvSpPr>
            <a:spLocks noChangeShapeType="1"/>
          </p:cNvSpPr>
          <p:nvPr/>
        </p:nvSpPr>
        <p:spPr bwMode="auto">
          <a:xfrm>
            <a:off x="2590800" y="5257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6"/>
          <p:cNvSpPr>
            <a:spLocks noChangeShapeType="1"/>
          </p:cNvSpPr>
          <p:nvPr/>
        </p:nvSpPr>
        <p:spPr bwMode="auto">
          <a:xfrm>
            <a:off x="4267200" y="5257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7"/>
          <p:cNvSpPr>
            <a:spLocks noChangeShapeType="1"/>
          </p:cNvSpPr>
          <p:nvPr/>
        </p:nvSpPr>
        <p:spPr bwMode="auto">
          <a:xfrm>
            <a:off x="5943600" y="5257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Text Box 38"/>
          <p:cNvSpPr txBox="1">
            <a:spLocks noChangeArrowheads="1"/>
          </p:cNvSpPr>
          <p:nvPr/>
        </p:nvSpPr>
        <p:spPr bwMode="auto">
          <a:xfrm>
            <a:off x="6858000" y="5105400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Finis</a:t>
            </a:r>
            <a:r>
              <a:rPr lang="en-US" altLang="en-US" sz="1400" dirty="0"/>
              <a:t>h</a:t>
            </a:r>
          </a:p>
        </p:txBody>
      </p:sp>
      <p:sp>
        <p:nvSpPr>
          <p:cNvPr id="12321" name="Freeform 39"/>
          <p:cNvSpPr>
            <a:spLocks/>
          </p:cNvSpPr>
          <p:nvPr/>
        </p:nvSpPr>
        <p:spPr bwMode="auto">
          <a:xfrm>
            <a:off x="4038600" y="5638800"/>
            <a:ext cx="3048000" cy="762000"/>
          </a:xfrm>
          <a:custGeom>
            <a:avLst/>
            <a:gdLst>
              <a:gd name="T0" fmla="*/ 0 w 1920"/>
              <a:gd name="T1" fmla="*/ 0 h 480"/>
              <a:gd name="T2" fmla="*/ 1056 w 1920"/>
              <a:gd name="T3" fmla="*/ 480 h 480"/>
              <a:gd name="T4" fmla="*/ 1920 w 1920"/>
              <a:gd name="T5" fmla="*/ 0 h 480"/>
              <a:gd name="T6" fmla="*/ 0 60000 65536"/>
              <a:gd name="T7" fmla="*/ 0 60000 65536"/>
              <a:gd name="T8" fmla="*/ 0 60000 65536"/>
              <a:gd name="T9" fmla="*/ 0 w 1920"/>
              <a:gd name="T10" fmla="*/ 0 h 480"/>
              <a:gd name="T11" fmla="*/ 1920 w 192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480">
                <a:moveTo>
                  <a:pt x="0" y="0"/>
                </a:moveTo>
                <a:cubicBezTo>
                  <a:pt x="368" y="240"/>
                  <a:pt x="736" y="480"/>
                  <a:pt x="1056" y="480"/>
                </a:cubicBezTo>
                <a:cubicBezTo>
                  <a:pt x="1376" y="480"/>
                  <a:pt x="1648" y="240"/>
                  <a:pt x="192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322" name="Text Box 40"/>
          <p:cNvSpPr txBox="1">
            <a:spLocks noChangeArrowheads="1"/>
          </p:cNvSpPr>
          <p:nvPr/>
        </p:nvSpPr>
        <p:spPr bwMode="auto">
          <a:xfrm>
            <a:off x="5334000" y="5867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Install Grass</a:t>
            </a:r>
          </a:p>
        </p:txBody>
      </p:sp>
      <p:sp>
        <p:nvSpPr>
          <p:cNvPr id="12323" name="Text Box 41"/>
          <p:cNvSpPr txBox="1">
            <a:spLocks noChangeArrowheads="1"/>
          </p:cNvSpPr>
          <p:nvPr/>
        </p:nvSpPr>
        <p:spPr bwMode="auto">
          <a:xfrm>
            <a:off x="76200" y="19812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5B53FF"/>
                </a:solidFill>
              </a:rPr>
              <a:t>PDM Method</a:t>
            </a:r>
          </a:p>
        </p:txBody>
      </p:sp>
      <p:sp>
        <p:nvSpPr>
          <p:cNvPr id="12324" name="Text Box 42"/>
          <p:cNvSpPr txBox="1">
            <a:spLocks noChangeArrowheads="1"/>
          </p:cNvSpPr>
          <p:nvPr/>
        </p:nvSpPr>
        <p:spPr bwMode="auto">
          <a:xfrm>
            <a:off x="152400" y="48006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5B53FF"/>
                </a:solidFill>
              </a:rPr>
              <a:t>ADM (Method</a:t>
            </a:r>
          </a:p>
        </p:txBody>
      </p:sp>
    </p:spTree>
    <p:extLst>
      <p:ext uri="{BB962C8B-B14F-4D97-AF65-F5344CB8AC3E}">
        <p14:creationId xmlns:p14="http://schemas.microsoft.com/office/powerpoint/2010/main" val="65888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Sequencing Activities (5 of 6)</a:t>
            </a:r>
          </a:p>
        </p:txBody>
      </p:sp>
      <p:pic>
        <p:nvPicPr>
          <p:cNvPr id="3" name="Picture 2" descr="Image illustrates task dependencies that can occur among project activities based on a Microsoft Project help screen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43" y="1690689"/>
            <a:ext cx="6092513" cy="357225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2270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Sequencing Activities (6 of 6)   (PDM)</a:t>
            </a:r>
          </a:p>
        </p:txBody>
      </p:sp>
      <p:pic>
        <p:nvPicPr>
          <p:cNvPr id="3" name="Picture 2" descr="Image illustrates Project X using the precedence diagramming method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0" y="2133600"/>
            <a:ext cx="7546760" cy="25953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4864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Illustrate the importance that project schedules and good project schedule management can have in helping to make projects successful</a:t>
            </a:r>
          </a:p>
          <a:p>
            <a:r>
              <a:rPr lang="en-US" dirty="0"/>
              <a:t>Discuss the process of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planning schedule management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activities </a:t>
            </a:r>
            <a:r>
              <a:rPr lang="en-US" dirty="0"/>
              <a:t>as the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basis for developing project schedules</a:t>
            </a:r>
          </a:p>
          <a:p>
            <a:r>
              <a:rPr lang="en-US" dirty="0"/>
              <a:t>Describe how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project managers use network diagrams </a:t>
            </a:r>
            <a:r>
              <a:rPr lang="en-US" dirty="0"/>
              <a:t>and dependencies to assist in activity sequencing</a:t>
            </a:r>
          </a:p>
          <a:p>
            <a:r>
              <a:rPr lang="en-US" dirty="0"/>
              <a:t>Explain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how various tools and techniques </a:t>
            </a:r>
            <a:r>
              <a:rPr lang="en-US" dirty="0"/>
              <a:t>help project managers perform activity duration estimates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Gantt chart for planning and tracking schedule information</a:t>
            </a:r>
            <a:r>
              <a:rPr lang="en-US" dirty="0"/>
              <a:t>, find the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critical </a:t>
            </a:r>
            <a:r>
              <a:rPr lang="en-US" dirty="0"/>
              <a:t>path for a project, and describe how critical chain scheduling and the Program Evaluation and Review Technique (PERT) affect schedule development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Project Time Management Processes</a:t>
            </a:r>
            <a:br>
              <a:rPr lang="en-US" sz="2800" dirty="0">
                <a:highlight>
                  <a:srgbClr val="5B53FF"/>
                </a:highlight>
              </a:rPr>
            </a:br>
            <a:endParaRPr lang="en-US" dirty="0">
              <a:solidFill>
                <a:srgbClr val="FFFF00"/>
              </a:solidFill>
              <a:highlight>
                <a:srgbClr val="5B53FF"/>
              </a:highligh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981950" cy="4424363"/>
          </a:xfrm>
        </p:spPr>
        <p:txBody>
          <a:bodyPr>
            <a:noAutofit/>
          </a:bodyPr>
          <a:lstStyle/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Planning schedule management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Defining activities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Sequencing activities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Estimating activity resources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Estimating activity durations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Developing the schedule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Controlling the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9566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4953000"/>
          </a:xfrm>
        </p:spPr>
        <p:txBody>
          <a:bodyPr/>
          <a:lstStyle/>
          <a:p>
            <a:pPr marL="566737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Planning schedule management: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determining the policies, procedures, and documentation that will be used for planning, executing, and controlling the project schedule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Defining activities: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identifying the specific activities that the project team members and stakeholders must perform to produce the project deliverables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Sequencing activities: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identifying and documenting the relationships between project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Estimating activity resources: estimating how many resources a project team should use to perform project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Estimating activity durations: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estimating the number of work periods that are needed to complete individual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Developing the schedule: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analyzing activity sequences, activity resource estimates, and activity duration estimates to create the project schedule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Controlling the schedule: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controlling and managing changes to the project schedule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53FF"/>
                </a:solidFill>
              </a:rPr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-760535" y="2925000"/>
            <a:ext cx="1143000" cy="504000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8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Estimating Activity Durations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Duration </a:t>
            </a:r>
            <a:r>
              <a:rPr lang="en-US" dirty="0"/>
              <a:t>includes the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actual amount of time worked on an activity plus elapsed time</a:t>
            </a:r>
          </a:p>
          <a:p>
            <a:r>
              <a:rPr lang="en-US" dirty="0">
                <a:solidFill>
                  <a:schemeClr val="accent4"/>
                </a:solidFill>
              </a:rPr>
              <a:t>Effort</a:t>
            </a:r>
            <a:r>
              <a:rPr lang="en-US" dirty="0"/>
              <a:t> is the number of workdays or work hours required to complete a task and does not normally equal duration</a:t>
            </a:r>
          </a:p>
          <a:p>
            <a:endParaRPr lang="en-US" dirty="0"/>
          </a:p>
          <a:p>
            <a:r>
              <a:rPr lang="en-US" dirty="0"/>
              <a:t>People doing the work should help create estimates</a:t>
            </a:r>
          </a:p>
          <a:p>
            <a:pPr lvl="1"/>
            <a:r>
              <a:rPr lang="en-US" dirty="0"/>
              <a:t>An expert should review them</a:t>
            </a:r>
          </a:p>
          <a:p>
            <a:r>
              <a:rPr lang="en-US" dirty="0"/>
              <a:t>A three-point estimate is an estimate that includes an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optimistic, most likely, and pessimistic estimate</a:t>
            </a:r>
          </a:p>
          <a:p>
            <a:pPr lvl="1"/>
            <a:r>
              <a:rPr lang="en-US" dirty="0"/>
              <a:t>Three-point estimates are needed for PERT and Monte Carlo simulations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Developing the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81950" cy="4729163"/>
          </a:xfrm>
        </p:spPr>
        <p:txBody>
          <a:bodyPr/>
          <a:lstStyle/>
          <a:p>
            <a:r>
              <a:rPr lang="en-US" sz="2400" dirty="0"/>
              <a:t>Uses results of the other time management processes to determine the start and end date of the project</a:t>
            </a:r>
          </a:p>
          <a:p>
            <a:pPr lvl="1"/>
            <a:r>
              <a:rPr lang="en-US" sz="2000" dirty="0"/>
              <a:t>Ultimate goal is to create a realistic project schedule that provides a basis for monitoring project progress for the time dimension of the project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People doing the work should help create estimates, and an expert should review them</a:t>
            </a:r>
            <a:endParaRPr lang="en-US" sz="2000" dirty="0">
              <a:solidFill>
                <a:srgbClr val="FFFF00"/>
              </a:solidFill>
              <a:highlight>
                <a:srgbClr val="5B53FF"/>
              </a:highlight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Important tools and techniques for developing the schedule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highlight>
                  <a:srgbClr val="0000FF"/>
                </a:highlight>
              </a:rPr>
              <a:t>Gantt charts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highlight>
                  <a:srgbClr val="0000FF"/>
                </a:highlight>
              </a:rPr>
              <a:t>Critical path analysis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highlight>
                  <a:srgbClr val="0000FF"/>
                </a:highlight>
              </a:rPr>
              <a:t>Critical chain scheduling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highlight>
                  <a:srgbClr val="0000FF"/>
                </a:highlight>
              </a:rPr>
              <a:t>PERT analysis</a:t>
            </a:r>
            <a:endParaRPr lang="en-US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Gantt Charts (1 of 5)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 a standard format for displaying project schedule information by </a:t>
            </a:r>
            <a:r>
              <a:rPr lang="en-US" sz="2800" dirty="0">
                <a:solidFill>
                  <a:srgbClr val="C00000"/>
                </a:solidFill>
              </a:rPr>
              <a:t>listing project activities and corresponding start and finish dates in a calendar form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Symbols  used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Black diamond: milestones :</a:t>
            </a:r>
          </a:p>
          <a:p>
            <a:pPr lvl="3"/>
            <a:r>
              <a:rPr lang="en-US" sz="1650" dirty="0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  <a:r>
              <a:rPr lang="en-US" sz="1650" dirty="0">
                <a:solidFill>
                  <a:srgbClr val="FFFF00"/>
                </a:solidFill>
                <a:highlight>
                  <a:srgbClr val="0000FF"/>
                </a:highlight>
                <a:latin typeface="Calibri Light" charset="0"/>
                <a:ea typeface="Calibri Light" charset="0"/>
                <a:cs typeface="Calibri Light" charset="0"/>
              </a:rPr>
              <a:t>Milestones emphasize important events or accomplishments on projects</a:t>
            </a:r>
            <a:endParaRPr lang="en-US" sz="165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Thick black bars: summary tasks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Light gray horizontal bars: durations of tasks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Arrows: dependencies between tasks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41291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Charts (2 of 5)</a:t>
            </a:r>
            <a:br>
              <a:rPr lang="en-US"/>
            </a:br>
            <a:endParaRPr lang="en-US" dirty="0"/>
          </a:p>
        </p:txBody>
      </p:sp>
      <p:pic>
        <p:nvPicPr>
          <p:cNvPr id="3" name="Picture 2" descr="Image displays a simple Gantt chart for Project X created with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7" y="1698063"/>
            <a:ext cx="6605905" cy="386166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 (3 of 5)</a:t>
            </a:r>
          </a:p>
        </p:txBody>
      </p:sp>
      <p:pic>
        <p:nvPicPr>
          <p:cNvPr id="3" name="Picture 2" descr="Image displays a more complex Gantt chart based on a software launch project from a Microsoft templat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15" y="1690689"/>
            <a:ext cx="5842769" cy="38938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648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 (4 of 5)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milestones to Gantt charts</a:t>
            </a:r>
          </a:p>
          <a:p>
            <a:pPr lvl="1"/>
            <a:r>
              <a:rPr lang="en-US" dirty="0"/>
              <a:t>Many people like to focus on meeting milestones, especially for large projects</a:t>
            </a:r>
          </a:p>
          <a:p>
            <a:pPr lvl="2"/>
            <a:r>
              <a:rPr lang="en-US" dirty="0"/>
              <a:t>Milestones emphasize important events or accomplishments on projects</a:t>
            </a:r>
          </a:p>
          <a:p>
            <a:r>
              <a:rPr lang="en-US" dirty="0"/>
              <a:t>SMART Criteria for milestones </a:t>
            </a:r>
          </a:p>
          <a:p>
            <a:pPr lvl="1"/>
            <a:r>
              <a:rPr lang="en-US" dirty="0"/>
              <a:t>Specific</a:t>
            </a:r>
          </a:p>
          <a:p>
            <a:pPr lvl="1"/>
            <a:r>
              <a:rPr lang="en-US" dirty="0"/>
              <a:t>Measurable</a:t>
            </a:r>
          </a:p>
          <a:p>
            <a:pPr lvl="1"/>
            <a:r>
              <a:rPr lang="en-US" dirty="0"/>
              <a:t>Assignable</a:t>
            </a:r>
          </a:p>
          <a:p>
            <a:pPr lvl="1"/>
            <a:r>
              <a:rPr lang="en-US" dirty="0"/>
              <a:t>Realistic</a:t>
            </a:r>
          </a:p>
          <a:p>
            <a:pPr lvl="1"/>
            <a:r>
              <a:rPr lang="en-US" dirty="0"/>
              <a:t>Time-framed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 (5 of 5)</a:t>
            </a:r>
          </a:p>
        </p:txBody>
      </p:sp>
      <p:pic>
        <p:nvPicPr>
          <p:cNvPr id="2" name="Picture 1" descr="Image displays  a Tracking Gantt chart comparing planned and actual project schedule information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28" y="1683315"/>
            <a:ext cx="5741943" cy="356920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Critical Path Method (CPM) (1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81950" cy="5033963"/>
          </a:xfrm>
        </p:spPr>
        <p:txBody>
          <a:bodyPr>
            <a:noAutofit/>
          </a:bodyPr>
          <a:lstStyle/>
          <a:p>
            <a:r>
              <a:rPr lang="en-US" dirty="0"/>
              <a:t>Network diagramming technique </a:t>
            </a:r>
            <a:r>
              <a:rPr lang="en-US" dirty="0">
                <a:solidFill>
                  <a:schemeClr val="accent4"/>
                </a:solidFill>
              </a:rPr>
              <a:t>used to predict total project duration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Critical path: </a:t>
            </a:r>
            <a:r>
              <a:rPr lang="en-US" dirty="0"/>
              <a:t>series of activities that determine the </a:t>
            </a:r>
            <a:r>
              <a:rPr lang="en-US" dirty="0">
                <a:solidFill>
                  <a:schemeClr val="accent4"/>
                </a:solidFill>
              </a:rPr>
              <a:t>earliest time </a:t>
            </a:r>
            <a:r>
              <a:rPr lang="en-US" dirty="0"/>
              <a:t>by which the project can be completed</a:t>
            </a:r>
          </a:p>
          <a:p>
            <a:pPr lvl="2"/>
            <a:r>
              <a:rPr lang="en-US" dirty="0"/>
              <a:t>The longest path through the network diagram and has the least amount of slack or float; amount of time an activity may be delayed without delaying a succeeding activity or the project finish date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rPr>
              <a:t>critical path </a:t>
            </a:r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is the longest path through the network diagram and has the least amount of slack or float</a:t>
            </a:r>
          </a:p>
          <a:p>
            <a:r>
              <a:rPr lang="en-US" dirty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rPr>
              <a:t>Slack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or</a:t>
            </a:r>
            <a:r>
              <a:rPr lang="en-US" dirty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rPr>
              <a:t> float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is the amount of time an activity may be delayed without delaying a succeeding activity or the project finish date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Calculating the critical path</a:t>
            </a:r>
          </a:p>
          <a:p>
            <a:pPr lvl="1"/>
            <a:r>
              <a:rPr lang="en-US" dirty="0"/>
              <a:t>Develop a good network diagram and add the duration estimates for all activities on each path through the network diagram</a:t>
            </a:r>
          </a:p>
          <a:p>
            <a:pPr lvl="2"/>
            <a:r>
              <a:rPr lang="en-US" dirty="0"/>
              <a:t>Longest path is the critical path</a:t>
            </a:r>
          </a:p>
          <a:p>
            <a:pPr lvl="1"/>
            <a:r>
              <a:rPr lang="en-US" dirty="0"/>
              <a:t>If one or more of the activities on the critical path takes longer than planned, the whole project schedule will slip unless the project manager takes corrective action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294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Learning Objectives (2 of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how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schedule management is addressed using Agile vs.</a:t>
            </a:r>
            <a:r>
              <a:rPr lang="en-US" dirty="0"/>
              <a:t> more predictive project approaches</a:t>
            </a:r>
          </a:p>
          <a:p>
            <a:r>
              <a:rPr lang="en-US" dirty="0"/>
              <a:t>Discuss how reality checks and discipline are involved in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controlling and managing changes to the project schedule</a:t>
            </a:r>
          </a:p>
          <a:p>
            <a:r>
              <a:rPr lang="en-US" dirty="0"/>
              <a:t>Describe </a:t>
            </a:r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how project management software can assist in project schedule management </a:t>
            </a:r>
            <a:r>
              <a:rPr lang="en-US" dirty="0">
                <a:solidFill>
                  <a:srgbClr val="002060"/>
                </a:solidFill>
              </a:rPr>
              <a:t>and review words </a:t>
            </a:r>
            <a:r>
              <a:rPr lang="en-US" dirty="0"/>
              <a:t>of caution before using this software</a:t>
            </a:r>
          </a:p>
          <a:p>
            <a:r>
              <a:rPr lang="en-US" dirty="0"/>
              <a:t>Discuss considerations for agile/adaptive environments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Method (CPM) (2 of 2)</a:t>
            </a:r>
          </a:p>
        </p:txBody>
      </p:sp>
      <p:pic>
        <p:nvPicPr>
          <p:cNvPr id="3" name="Picture 2" descr="Image shows the AOA network diagram for Project X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678512" cy="393801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4880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Growing Grass Can Be on the Critical Path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 that its name includes the word critical does not mean that it includes all critical activities</a:t>
            </a:r>
          </a:p>
          <a:p>
            <a:pPr lvl="1"/>
            <a:r>
              <a:rPr lang="en-US" dirty="0"/>
              <a:t>Only accounts for time</a:t>
            </a:r>
          </a:p>
          <a:p>
            <a:pPr lvl="2"/>
            <a:r>
              <a:rPr lang="en-US" dirty="0"/>
              <a:t>Example: growing grass for Disney’s Animal Kingdom</a:t>
            </a:r>
          </a:p>
          <a:p>
            <a:r>
              <a:rPr lang="en-US" dirty="0"/>
              <a:t>There can be more than one critical path if the lengths of two or more paths are the same</a:t>
            </a:r>
          </a:p>
          <a:p>
            <a:pPr lvl="1"/>
            <a:r>
              <a:rPr lang="en-US" dirty="0"/>
              <a:t>Project managers should closely monitor performance of activities on the critical path to avoid late project completion</a:t>
            </a:r>
          </a:p>
          <a:p>
            <a:pPr lvl="1"/>
            <a:r>
              <a:rPr lang="en-US" dirty="0"/>
              <a:t>Critical path can change as the project progresses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Using Critical Path Analysis to Make Schedule Trade-Offs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Free slack or free float </a:t>
            </a:r>
          </a:p>
          <a:p>
            <a:pPr lvl="1"/>
            <a:r>
              <a:rPr lang="en-US" dirty="0"/>
              <a:t>Amount of time an activity can be delayed without delaying the early start of any immediately following activities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Total slack or total float </a:t>
            </a:r>
          </a:p>
          <a:p>
            <a:pPr lvl="1"/>
            <a:r>
              <a:rPr lang="en-US" dirty="0"/>
              <a:t>Amount of time an activity may be delayed from its early start without delaying the planned project finish date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Forward pass </a:t>
            </a:r>
          </a:p>
          <a:p>
            <a:pPr lvl="1"/>
            <a:r>
              <a:rPr lang="en-US" dirty="0"/>
              <a:t>Determines the early start and finish dates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Backward pass </a:t>
            </a:r>
          </a:p>
          <a:p>
            <a:pPr lvl="1"/>
            <a:r>
              <a:rPr lang="en-US" dirty="0"/>
              <a:t>Determines the late start and finish dates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Scheduling from Estimates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9154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Critical Path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Longest time through the network diagram, the shortest time the project is expected to take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Slack (or Float)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The amount of time a task can be delayed without impacting the project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Calculated using: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Late Start – Early Start (LS-ES)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latin typeface="Calibri Light" charset="0"/>
                <a:ea typeface="Calibri Light" charset="0"/>
                <a:cs typeface="Calibri Light" charset="0"/>
              </a:rPr>
              <a:t>Or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Late Finish – Early Finish (LF-EF)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  <a:defRPr/>
            </a:pP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Early Starts computed by making a “forward pass” through the network while late starts are computed using a “backward pass”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25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Using Critical Path Analysis to Make Schedule Trade-Offs</a:t>
            </a:r>
          </a:p>
        </p:txBody>
      </p:sp>
      <p:pic>
        <p:nvPicPr>
          <p:cNvPr id="3" name="Picture 2" descr="Image displays a simple network diagram with tasks A, B, and C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02" y="1690689"/>
            <a:ext cx="5530596" cy="38811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0468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Critical Path Analysis to Make Schedule Trade-Offs (3 of 3)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462472"/>
              </p:ext>
            </p:extLst>
          </p:nvPr>
        </p:nvGraphicFramePr>
        <p:xfrm>
          <a:off x="838200" y="1320328"/>
          <a:ext cx="78866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98113122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4534898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8333239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2850505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26951503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55984484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28047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8/6/15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6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5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8/6/15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8/19/15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8/19/15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8/18/15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8/19/15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4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741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8368" y="5430723"/>
            <a:ext cx="68024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6-1 Free and Total Float or Slack for Project 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Using the Critical Path to Shorten a Project Schedule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techniques for shortening schedules</a:t>
            </a:r>
          </a:p>
          <a:p>
            <a:pPr lvl="1"/>
            <a:r>
              <a:rPr lang="en-US" dirty="0"/>
              <a:t>Shortening durations of critical activities/tasks by adding more resources or changing their scope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Crashing activities </a:t>
            </a:r>
            <a:r>
              <a:rPr lang="en-US" dirty="0"/>
              <a:t>by obtaining the greatest amount of schedule compression for the least incremental cost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Fast tracking activities </a:t>
            </a:r>
            <a:r>
              <a:rPr lang="en-US" dirty="0"/>
              <a:t>by doing them in parallel or overlapping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Updating Critical Path Data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update the schedule with actual data</a:t>
            </a:r>
          </a:p>
          <a:p>
            <a:pPr lvl="1"/>
            <a:r>
              <a:rPr lang="en-US" dirty="0"/>
              <a:t>Note actual activity durations as they are completed </a:t>
            </a:r>
          </a:p>
          <a:p>
            <a:pPr lvl="1"/>
            <a:r>
              <a:rPr lang="en-US" dirty="0"/>
              <a:t>Revise estimates for activities in progress</a:t>
            </a:r>
          </a:p>
          <a:p>
            <a:pPr lvl="1"/>
            <a:r>
              <a:rPr lang="en-US" dirty="0"/>
              <a:t>Monitor changes to make informed decisions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Chain Scheduling (1 of 4)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limited resources when creating a project schedule and includes buffers to protect the project completion date</a:t>
            </a:r>
          </a:p>
          <a:p>
            <a:pPr lvl="1"/>
            <a:r>
              <a:rPr lang="en-US" dirty="0"/>
              <a:t>Uses the Theory of Constraints (TOC): management philosophy developed by Eliyahu M. Goldratt; attempts to minimize multitasking when a resource works on more than one task at a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Chain Scheduling (2 of 4)</a:t>
            </a:r>
          </a:p>
        </p:txBody>
      </p:sp>
      <p:pic>
        <p:nvPicPr>
          <p:cNvPr id="3" name="Picture 2" descr="Images illustrates the duration taken to complete three tasks without multitasking. 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44" y="1457076"/>
            <a:ext cx="4596384" cy="1478280"/>
          </a:xfrm>
          <a:prstGeom prst="rect">
            <a:avLst/>
          </a:prstGeom>
        </p:spPr>
      </p:pic>
      <p:pic>
        <p:nvPicPr>
          <p:cNvPr id="4" name="Picture 3" descr="Images illustrates the duration taken to complete three tasks with multitasking. &#10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32" y="3605187"/>
            <a:ext cx="4593336" cy="17647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3456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The Importance of Project Schedules (1 of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Managers often cite delivering projects on time as one of their biggest challenges</a:t>
            </a:r>
          </a:p>
          <a:p>
            <a:pPr lvl="1"/>
            <a:r>
              <a:rPr lang="en-US" dirty="0"/>
              <a:t>Time has the least amount of flexibility; it passes no matter what happens on a project</a:t>
            </a:r>
          </a:p>
          <a:p>
            <a:r>
              <a:rPr lang="en-US" dirty="0"/>
              <a:t>Individual work styles and cultural differences may also cause schedule conflicts</a:t>
            </a:r>
          </a:p>
          <a:p>
            <a:pPr lvl="1"/>
            <a:r>
              <a:rPr lang="en-US" dirty="0"/>
              <a:t>Different cultures and even entire countries have different attitudes about schedules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Chain Scheduling (3 of 4)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concepts</a:t>
            </a:r>
          </a:p>
          <a:p>
            <a:pPr lvl="1"/>
            <a:r>
              <a:rPr lang="en-US" dirty="0"/>
              <a:t>Buffer: additional time to complete a task</a:t>
            </a:r>
          </a:p>
          <a:p>
            <a:pPr lvl="1"/>
            <a:r>
              <a:rPr lang="en-US" dirty="0"/>
              <a:t>Murphy’s Law: if something can go wrong, it will</a:t>
            </a:r>
          </a:p>
          <a:p>
            <a:pPr lvl="1"/>
            <a:r>
              <a:rPr lang="en-US" dirty="0"/>
              <a:t>Parkinson’s Law: work expands to fill the time allowed</a:t>
            </a:r>
          </a:p>
          <a:p>
            <a:pPr lvl="1"/>
            <a:r>
              <a:rPr lang="en-US" dirty="0"/>
              <a:t>Project buffer: additional time added before the project’s due date</a:t>
            </a:r>
          </a:p>
          <a:p>
            <a:pPr lvl="1"/>
            <a:r>
              <a:rPr lang="en-US" dirty="0"/>
              <a:t>Feeding buffers: additional time added before tasks on the critical path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Chain Scheduling (4 of 4)</a:t>
            </a:r>
          </a:p>
        </p:txBody>
      </p:sp>
      <p:pic>
        <p:nvPicPr>
          <p:cNvPr id="3" name="Picture 2" descr="Image displays an example of a network diagram constructed using critical chain scheduling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03" y="1690689"/>
            <a:ext cx="5147394" cy="374294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8334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Evaluation and Review Technique (PERT)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analysis technique used to estimate project duration when there is a high degree of uncertainty about the individual activity duration estimates</a:t>
            </a:r>
          </a:p>
          <a:p>
            <a:pPr lvl="1"/>
            <a:r>
              <a:rPr lang="en-US" dirty="0"/>
              <a:t>Uses probabilistic time estimates: duration estimates based on using optimistic, most likely, and pessimistic estimates of activity durations</a:t>
            </a:r>
          </a:p>
          <a:p>
            <a:pPr lvl="1"/>
            <a:r>
              <a:rPr lang="en-US" dirty="0"/>
              <a:t>By using the PERT weighted average for each activity duration estimate, total project duration estimate takes into account the risk or uncertainty in the individual activity estimates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Schedule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values of the Manifesto for Agile Software Development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  <a:p>
            <a:r>
              <a:rPr lang="en-US" dirty="0"/>
              <a:t>Example: product owner defines and prioritizes the work to be done within a sprint</a:t>
            </a:r>
          </a:p>
          <a:p>
            <a:pPr lvl="1"/>
            <a:r>
              <a:rPr lang="en-US" dirty="0"/>
              <a:t>Collaboration and time management are designed into the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9651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Schedule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schedule control </a:t>
            </a:r>
          </a:p>
          <a:p>
            <a:pPr lvl="1"/>
            <a:r>
              <a:rPr lang="en-US" dirty="0"/>
              <a:t>Know the status of the schedule</a:t>
            </a:r>
          </a:p>
          <a:p>
            <a:pPr lvl="1"/>
            <a:r>
              <a:rPr lang="en-US" dirty="0"/>
              <a:t>Influence the factors that cause schedule changes</a:t>
            </a:r>
          </a:p>
          <a:p>
            <a:pPr lvl="1"/>
            <a:r>
              <a:rPr lang="en-US" dirty="0"/>
              <a:t>Determine that the schedule has changed</a:t>
            </a:r>
          </a:p>
          <a:p>
            <a:pPr lvl="1"/>
            <a:r>
              <a:rPr lang="en-US" dirty="0"/>
              <a:t>Manage changes when they occur</a:t>
            </a:r>
          </a:p>
          <a:p>
            <a:r>
              <a:rPr lang="en-US" dirty="0"/>
              <a:t>Main inputs to schedule control </a:t>
            </a:r>
          </a:p>
          <a:p>
            <a:pPr lvl="1"/>
            <a:r>
              <a:rPr lang="en-US" dirty="0"/>
              <a:t>Project management plan</a:t>
            </a:r>
          </a:p>
          <a:p>
            <a:pPr lvl="1"/>
            <a:r>
              <a:rPr lang="en-US" dirty="0"/>
              <a:t>Project documents </a:t>
            </a:r>
          </a:p>
          <a:p>
            <a:pPr lvl="1"/>
            <a:r>
              <a:rPr lang="en-US" dirty="0"/>
              <a:t>Work performance data</a:t>
            </a:r>
          </a:p>
          <a:p>
            <a:pPr lvl="1"/>
            <a:r>
              <a:rPr lang="en-US" dirty="0"/>
              <a:t>Organizational process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Checks on Scheduling and the Need for Discipline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05181"/>
            <a:ext cx="7886700" cy="4351338"/>
          </a:xfrm>
        </p:spPr>
        <p:txBody>
          <a:bodyPr/>
          <a:lstStyle/>
          <a:p>
            <a:r>
              <a:rPr lang="en-US" dirty="0"/>
              <a:t>Important activities  </a:t>
            </a:r>
          </a:p>
          <a:p>
            <a:pPr lvl="1"/>
            <a:r>
              <a:rPr lang="en-US" dirty="0"/>
              <a:t>Review the draft schedule or estimated completion date in the project charter</a:t>
            </a:r>
          </a:p>
          <a:p>
            <a:pPr lvl="1"/>
            <a:r>
              <a:rPr lang="en-US" dirty="0"/>
              <a:t>Prepare a more detailed schedule with the project team</a:t>
            </a:r>
          </a:p>
          <a:p>
            <a:pPr lvl="1"/>
            <a:r>
              <a:rPr lang="en-US" dirty="0"/>
              <a:t>Make sure the schedule is realistic and followed</a:t>
            </a:r>
          </a:p>
          <a:p>
            <a:pPr lvl="1"/>
            <a:r>
              <a:rPr lang="en-US" dirty="0"/>
              <a:t>Alert top management well in advance if there are schedule 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Schedule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facilitating communications helps people exchange schedule-related information</a:t>
            </a:r>
          </a:p>
          <a:p>
            <a:pPr lvl="1"/>
            <a:r>
              <a:rPr lang="en-US" dirty="0"/>
              <a:t>Decision support models help analyze trade-offs that can be made to address schedule issues</a:t>
            </a:r>
          </a:p>
          <a:p>
            <a:pPr lvl="1"/>
            <a:r>
              <a:rPr lang="en-US" dirty="0"/>
              <a:t>Project management software can help in various time management areas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tells the customer story of Mexico’s Secretary of Economy, who wanted to ensure that IT initiatives aligned with business goals and improved project management efficiency</a:t>
            </a:r>
          </a:p>
          <a:p>
            <a:pPr lvl="1"/>
            <a:r>
              <a:rPr lang="en-US" dirty="0"/>
              <a:t>After implementing new software, their IT team could handle four times the number of concurrent projects without adding more staff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90750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of Caution on Using Project Management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misuse project management software because they don’t understand important concepts and have not had training</a:t>
            </a:r>
          </a:p>
          <a:p>
            <a:pPr lvl="1"/>
            <a:r>
              <a:rPr lang="en-US" dirty="0"/>
              <a:t>Example: dependencies must be entered to have dates adjust automatically and to determine the critical path</a:t>
            </a:r>
          </a:p>
          <a:p>
            <a:r>
              <a:rPr lang="en-US" dirty="0"/>
              <a:t>Many project management software programs come with templates or sample files</a:t>
            </a:r>
          </a:p>
          <a:p>
            <a:pPr lvl="1"/>
            <a:r>
              <a:rPr lang="en-US" dirty="0"/>
              <a:t>It is very easy to use these files without considering unique project needs</a:t>
            </a:r>
          </a:p>
          <a:p>
            <a:pPr lvl="1"/>
            <a:r>
              <a:rPr lang="en-US" dirty="0"/>
              <a:t>Project managers and their teams should be careful not to rely too much on templates or sample files and ignore the unique concerns of their particular projects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management is radically different using Agile and Scrum </a:t>
            </a:r>
          </a:p>
          <a:p>
            <a:pPr lvl="1"/>
            <a:r>
              <a:rPr lang="en-US" dirty="0"/>
              <a:t>Projects that rely heavily on the critical path method consider meeting the project’s estimated completion date as a crucial component of success</a:t>
            </a:r>
          </a:p>
          <a:p>
            <a:pPr lvl="1"/>
            <a:r>
              <a:rPr lang="en-US" dirty="0"/>
              <a:t>Agile projects may not even need to estimate activity durations or project schedules at all; overall project completion time is not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83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Project time management processes</a:t>
            </a:r>
            <a:endParaRPr lang="en-US" dirty="0">
              <a:solidFill>
                <a:srgbClr val="FFFF00"/>
              </a:solidFill>
              <a:highlight>
                <a:srgbClr val="5B53FF"/>
              </a:highligh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981950" cy="5110163"/>
          </a:xfrm>
        </p:spPr>
        <p:txBody>
          <a:bodyPr>
            <a:noAutofit/>
          </a:bodyPr>
          <a:lstStyle/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Planning schedule management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Defining activities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Sequencing activities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Estimating activity resources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Estimating activity durations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Developing the schedule</a:t>
            </a:r>
          </a:p>
          <a:p>
            <a:pPr marL="857250" lvl="1" indent="-514350">
              <a:buClr>
                <a:srgbClr val="FF0000"/>
              </a:buClr>
              <a:buSzPct val="98000"/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</a:rPr>
              <a:t>Controlling the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time management is often cited as the main source of conflict on projects</a:t>
            </a:r>
          </a:p>
          <a:p>
            <a:pPr lvl="1"/>
            <a:r>
              <a:rPr lang="en-US" dirty="0"/>
              <a:t>Most IT projects exceed time estimates</a:t>
            </a:r>
          </a:p>
          <a:p>
            <a:r>
              <a:rPr lang="en-US" dirty="0"/>
              <a:t>Main processes</a:t>
            </a:r>
          </a:p>
          <a:p>
            <a:pPr lvl="1"/>
            <a:r>
              <a:rPr lang="en-US" dirty="0"/>
              <a:t>Plan schedule management</a:t>
            </a:r>
          </a:p>
          <a:p>
            <a:pPr lvl="1"/>
            <a:r>
              <a:rPr lang="en-US" dirty="0"/>
              <a:t>Define activities</a:t>
            </a:r>
          </a:p>
          <a:p>
            <a:pPr lvl="1"/>
            <a:r>
              <a:rPr lang="en-US" dirty="0"/>
              <a:t>Sequence activities</a:t>
            </a:r>
          </a:p>
          <a:p>
            <a:pPr lvl="1"/>
            <a:r>
              <a:rPr lang="en-US" dirty="0"/>
              <a:t>Estimate activity resources</a:t>
            </a:r>
          </a:p>
          <a:p>
            <a:pPr lvl="1"/>
            <a:r>
              <a:rPr lang="en-US" dirty="0"/>
              <a:t>Estimate activity durations</a:t>
            </a:r>
          </a:p>
          <a:p>
            <a:pPr lvl="1"/>
            <a:r>
              <a:rPr lang="en-US" dirty="0"/>
              <a:t>Develop schedule</a:t>
            </a:r>
          </a:p>
          <a:p>
            <a:pPr lvl="1"/>
            <a:r>
              <a:rPr lang="en-US" dirty="0"/>
              <a:t>Control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4953000"/>
          </a:xfrm>
        </p:spPr>
        <p:txBody>
          <a:bodyPr/>
          <a:lstStyle/>
          <a:p>
            <a:pPr marL="566737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Planning schedule management: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determining the policies, procedures, and documentation that will be used for planning, executing, and controlling the project schedule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Defining activities: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identifying the specific activities that the project team members and stakeholders must perform to produce the project deliverables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Sequencing activities: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identifying and documenting the relationships between project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Estimating activity resources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: estimating how many </a:t>
            </a: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resources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 a project team should use to perform project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Estimating activity durations: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estimating the number of work periods that are needed to complete individual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Developing the schedule: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analyzing activity sequences, activity resource estimates, and activity duration estimates to create the project schedule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Controlling the schedule: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controlling and managing changes to the project schedule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781800" cy="60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-571500" y="838200"/>
            <a:ext cx="1143000" cy="504000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63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Schedules (3 of 3)</a:t>
            </a:r>
          </a:p>
        </p:txBody>
      </p:sp>
      <p:pic>
        <p:nvPicPr>
          <p:cNvPr id="3" name="Picture 2" descr="Image summarizes the inputs, tools and techniques, and outputs of project schedule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013159"/>
            <a:ext cx="3429000" cy="49622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Planning Schedule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7981950" cy="51101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How schedule will be managed and developed? (follow the life cycle of the project)</a:t>
            </a:r>
          </a:p>
          <a:p>
            <a:pPr lvl="2"/>
            <a:r>
              <a:rPr lang="en-US" sz="190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Basic doc/charter, start-end dates, detail schedule, </a:t>
            </a:r>
            <a:r>
              <a:rPr lang="en-US" sz="1900" dirty="0" err="1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envir</a:t>
            </a:r>
            <a:r>
              <a:rPr lang="en-US" sz="190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. factors, assets, experts judgment, analytical techniques, meetings, etc.</a:t>
            </a:r>
            <a:endParaRPr lang="en-US" sz="3900" dirty="0">
              <a:solidFill>
                <a:srgbClr val="FFFF00"/>
              </a:solidFill>
              <a:highlight>
                <a:srgbClr val="FF00FF"/>
              </a:highlight>
            </a:endParaRPr>
          </a:p>
          <a:p>
            <a:r>
              <a:rPr lang="en-US" sz="3200" dirty="0"/>
              <a:t>Elements of a schedule management plan </a:t>
            </a:r>
          </a:p>
          <a:p>
            <a:pPr lvl="1"/>
            <a:r>
              <a:rPr lang="en-US" sz="2800" dirty="0"/>
              <a:t>Project schedule model development</a:t>
            </a:r>
          </a:p>
          <a:p>
            <a:pPr lvl="3">
              <a:buFont typeface="Wingdings" pitchFamily="2" charset="2"/>
              <a:buChar char="ü"/>
            </a:pPr>
            <a:r>
              <a:rPr lang="en-US" sz="235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Project activities, estimated durations, dependencies,  (Microsoft project  model)</a:t>
            </a:r>
            <a:endParaRPr lang="en-US" sz="2800" dirty="0">
              <a:solidFill>
                <a:srgbClr val="FFFF00"/>
              </a:solidFill>
              <a:highlight>
                <a:srgbClr val="FF00FF"/>
              </a:highlight>
            </a:endParaRPr>
          </a:p>
          <a:p>
            <a:pPr lvl="1"/>
            <a:r>
              <a:rPr lang="en-US" sz="2800" dirty="0"/>
              <a:t>Scheduling methodology</a:t>
            </a:r>
          </a:p>
          <a:p>
            <a:pPr lvl="1"/>
            <a:r>
              <a:rPr lang="en-US" sz="2800" dirty="0"/>
              <a:t>Level of accuracy and units of measure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How accurate is your schedule (hours, days, other units)</a:t>
            </a:r>
            <a:endParaRPr lang="en-US" sz="2800" dirty="0">
              <a:solidFill>
                <a:srgbClr val="FFFF00"/>
              </a:solidFill>
              <a:highlight>
                <a:srgbClr val="FF00FF"/>
              </a:highlight>
            </a:endParaRPr>
          </a:p>
          <a:p>
            <a:pPr lvl="1"/>
            <a:r>
              <a:rPr lang="en-US" sz="2800" dirty="0"/>
              <a:t>Control thresholds </a:t>
            </a:r>
            <a:r>
              <a:rPr lang="en-US" sz="280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Variance threshold +-10% schedule </a:t>
            </a:r>
            <a:endParaRPr lang="en-US" sz="2800" dirty="0">
              <a:solidFill>
                <a:srgbClr val="FFFF00"/>
              </a:solidFill>
              <a:highlight>
                <a:srgbClr val="FF00FF"/>
              </a:highlight>
            </a:endParaRPr>
          </a:p>
          <a:p>
            <a:pPr lvl="1"/>
            <a:r>
              <a:rPr lang="en-US" sz="2800" dirty="0"/>
              <a:t>Rules of performance measurement </a:t>
            </a:r>
            <a:r>
              <a:rPr lang="en-US" sz="280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% of work completed</a:t>
            </a:r>
            <a:endParaRPr lang="en-US" sz="2800" dirty="0">
              <a:solidFill>
                <a:srgbClr val="FFFF00"/>
              </a:solidFill>
              <a:highlight>
                <a:srgbClr val="FF00FF"/>
              </a:highlight>
            </a:endParaRPr>
          </a:p>
          <a:p>
            <a:pPr lvl="1"/>
            <a:r>
              <a:rPr lang="en-US" sz="2800" dirty="0"/>
              <a:t>Reporting formats </a:t>
            </a:r>
            <a:r>
              <a:rPr lang="en-US" sz="2800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format &amp; frequencies of schedule reports</a:t>
            </a:r>
            <a:endParaRPr lang="en-US" sz="2800" dirty="0">
              <a:solidFill>
                <a:srgbClr val="FFFF00"/>
              </a:solidFill>
              <a:highlight>
                <a:srgbClr val="FF00FF"/>
              </a:highlight>
            </a:endParaRPr>
          </a:p>
          <a:p>
            <a:pPr lvl="1"/>
            <a:r>
              <a:rPr lang="en-US" sz="2800" dirty="0"/>
              <a:t>Process descriptions </a:t>
            </a:r>
            <a:r>
              <a:rPr lang="en-US" b="1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How all of the schedule </a:t>
            </a:r>
            <a:r>
              <a:rPr lang="en-US" b="1" dirty="0" err="1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manag</a:t>
            </a:r>
            <a:r>
              <a:rPr lang="en-US" b="1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. Processes will be performed</a:t>
            </a:r>
            <a:r>
              <a:rPr lang="en-US" dirty="0">
                <a:solidFill>
                  <a:srgbClr val="FFFF00"/>
                </a:solidFill>
                <a:highlight>
                  <a:srgbClr val="FF00FF"/>
                </a:highlight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dirty="0">
              <a:solidFill>
                <a:srgbClr val="FFFF00"/>
              </a:solidFill>
              <a:highlight>
                <a:srgbClr val="FF00FF"/>
              </a:highligh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6143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Defining Activities (1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058150" cy="5491163"/>
          </a:xfrm>
        </p:spPr>
        <p:txBody>
          <a:bodyPr>
            <a:normAutofit/>
          </a:bodyPr>
          <a:lstStyle/>
          <a:p>
            <a:r>
              <a:rPr lang="en-US" sz="2400" dirty="0"/>
              <a:t>Defining activities involves identifying the specific actions that will produce the project deliverables in enough detail to determine resource and schedule estimates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Activity list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a tabulation of activities to be included on a project schedule </a:t>
            </a:r>
          </a:p>
          <a:p>
            <a:pPr lvl="2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An </a:t>
            </a:r>
            <a:r>
              <a:rPr lang="en-US" sz="20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activity</a:t>
            </a:r>
            <a:r>
              <a:rPr lang="en-US" sz="20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or</a:t>
            </a:r>
            <a:r>
              <a:rPr lang="en-US" sz="20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 task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is an element of work normally found on the work breakdown structure (WBS) that has an expected duration, a cost, and resource requirements</a:t>
            </a:r>
          </a:p>
          <a:p>
            <a:pPr lvl="2"/>
            <a:r>
              <a:rPr lang="en-US" sz="2000" dirty="0">
                <a:latin typeface="Calibri Light" charset="0"/>
                <a:cs typeface="Calibri Light" charset="0"/>
              </a:rPr>
              <a:t>Activity List </a:t>
            </a:r>
            <a:r>
              <a:rPr lang="en-US" sz="2000" dirty="0" err="1">
                <a:latin typeface="Calibri Light" charset="0"/>
                <a:cs typeface="Calibri Light" charset="0"/>
              </a:rPr>
              <a:t>includeS</a:t>
            </a:r>
            <a:endParaRPr lang="en-US" sz="2000" dirty="0"/>
          </a:p>
          <a:p>
            <a:pPr lvl="2"/>
            <a:r>
              <a:rPr lang="en-US" sz="1800" dirty="0">
                <a:solidFill>
                  <a:srgbClr val="FFFF00"/>
                </a:solidFill>
                <a:highlight>
                  <a:srgbClr val="FF00FF"/>
                </a:highlight>
              </a:rPr>
              <a:t>Activity name, activity identifier or number, and brief description of the activity</a:t>
            </a:r>
          </a:p>
          <a:p>
            <a:pPr lvl="2"/>
            <a:r>
              <a:rPr lang="en-US" sz="200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identify specific actions, details of the schedule +resource, </a:t>
            </a:r>
            <a:r>
              <a:rPr lang="en-US" sz="1800" dirty="0">
                <a:solidFill>
                  <a:srgbClr val="FFFF00"/>
                </a:solidFill>
                <a:highlight>
                  <a:srgbClr val="5B53FF"/>
                </a:highlight>
                <a:latin typeface="Calibri Light" charset="0"/>
                <a:ea typeface="Calibri Light" charset="0"/>
                <a:cs typeface="Calibri Light" charset="0"/>
              </a:rPr>
              <a:t>strong scope definition  good information concerning cost, quality, human resources, and </a:t>
            </a:r>
          </a:p>
          <a:p>
            <a:pPr lvl="2"/>
            <a:endParaRPr lang="en-US" sz="18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solidFill>
                  <a:srgbClr val="5B53FF"/>
                </a:solidFill>
              </a:rPr>
              <a:t>Activity attributes</a:t>
            </a:r>
            <a:r>
              <a:rPr lang="en-US" sz="2400" dirty="0"/>
              <a:t> provide more information </a:t>
            </a:r>
          </a:p>
          <a:p>
            <a:pPr lvl="2"/>
            <a:r>
              <a:rPr lang="en-US" sz="1800" dirty="0"/>
              <a:t>Predecessors, successors, logical relationships, leads and lags, resource requirements, constraints, imposed dates, and assumptions related to the activity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5375</Words>
  <Application>Microsoft Macintosh PowerPoint</Application>
  <PresentationFormat>On-screen Show (4:3)</PresentationFormat>
  <Paragraphs>453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Rounded MT Bold</vt:lpstr>
      <vt:lpstr>Calibri Light</vt:lpstr>
      <vt:lpstr>Open Sans</vt:lpstr>
      <vt:lpstr>Open Sans Regular</vt:lpstr>
      <vt:lpstr>Summer Font</vt:lpstr>
      <vt:lpstr>Times New Roman</vt:lpstr>
      <vt:lpstr>Wingdings</vt:lpstr>
      <vt:lpstr>Brand_PPT_Template_SIMPLIFIED_SD</vt:lpstr>
      <vt:lpstr>Chapter 6: Project Schedule Management</vt:lpstr>
      <vt:lpstr>Learning Objectives (1 of 2)</vt:lpstr>
      <vt:lpstr>Learning Objectives (2 of 2)</vt:lpstr>
      <vt:lpstr>The Importance of Project Schedules (1 of 3)</vt:lpstr>
      <vt:lpstr>Project time management processes</vt:lpstr>
      <vt:lpstr>Project Time Management Processes</vt:lpstr>
      <vt:lpstr>The Importance of Project Schedules (3 of 3)</vt:lpstr>
      <vt:lpstr>Planning Schedule Management</vt:lpstr>
      <vt:lpstr>Defining Activities (1 of 2)</vt:lpstr>
      <vt:lpstr>Defining Activities (2 of 2) Activity Lists,  Attributes, Milestones</vt:lpstr>
      <vt:lpstr>Project Project time management processesTime Management </vt:lpstr>
      <vt:lpstr>Sequencing Activities (1 of 6)  After you  define activities move to the sequencing of activities and their dependencies (task4 should be done in || with task12, and before task6) </vt:lpstr>
      <vt:lpstr>Several techniques to perform activity sequencing</vt:lpstr>
      <vt:lpstr> Sequencing Activities (2 of 6)  Network diagrams</vt:lpstr>
      <vt:lpstr>Sequencing Activities (3 of 6)</vt:lpstr>
      <vt:lpstr>Sequencing Activities (4 of 6)</vt:lpstr>
      <vt:lpstr>Method Comparison</vt:lpstr>
      <vt:lpstr>Sequencing Activities (5 of 6)</vt:lpstr>
      <vt:lpstr>Sequencing Activities (6 of 6)   (PDM)</vt:lpstr>
      <vt:lpstr>Project Time Management Processes </vt:lpstr>
      <vt:lpstr>Project Time Management Processes</vt:lpstr>
      <vt:lpstr>Estimating Activity Durations </vt:lpstr>
      <vt:lpstr>Developing the Schedule</vt:lpstr>
      <vt:lpstr>Gantt Charts (1 of 5)</vt:lpstr>
      <vt:lpstr>Gantt Charts (2 of 5) </vt:lpstr>
      <vt:lpstr>Gantt Charts (3 of 5)</vt:lpstr>
      <vt:lpstr>Gantt Charts (4 of 5)</vt:lpstr>
      <vt:lpstr>Gantt Charts (5 of 5)</vt:lpstr>
      <vt:lpstr>Critical Path Method (CPM) (1 of 2)</vt:lpstr>
      <vt:lpstr>Critical Path Method (CPM) (2 of 2)</vt:lpstr>
      <vt:lpstr>Growing Grass Can Be on the Critical Path</vt:lpstr>
      <vt:lpstr>Using Critical Path Analysis to Make Schedule Trade-Offs </vt:lpstr>
      <vt:lpstr>Scheduling from Estimates</vt:lpstr>
      <vt:lpstr>Using Critical Path Analysis to Make Schedule Trade-Offs</vt:lpstr>
      <vt:lpstr>Using Critical Path Analysis to Make Schedule Trade-Offs (3 of 3)</vt:lpstr>
      <vt:lpstr>Using the Critical Path to Shorten a Project Schedule</vt:lpstr>
      <vt:lpstr>Importance of Updating Critical Path Data</vt:lpstr>
      <vt:lpstr>Critical Chain Scheduling (1 of 4)</vt:lpstr>
      <vt:lpstr>Critical Chain Scheduling (2 of 4)</vt:lpstr>
      <vt:lpstr>Critical Chain Scheduling (3 of 4)</vt:lpstr>
      <vt:lpstr>Critical Chain Scheduling (4 of 4)</vt:lpstr>
      <vt:lpstr>Program Evaluation and Review Technique (PERT)</vt:lpstr>
      <vt:lpstr>Agile and Schedule Management</vt:lpstr>
      <vt:lpstr>Controlling the Schedule</vt:lpstr>
      <vt:lpstr>Reality Checks on Scheduling and the Need for Discipline</vt:lpstr>
      <vt:lpstr>Using Software to Assist in Project Schedule Management</vt:lpstr>
      <vt:lpstr>Global Issues</vt:lpstr>
      <vt:lpstr>Words of Caution on Using Project Management Software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2018-05-19T20:12:52Z</dcterms:created>
  <dcterms:modified xsi:type="dcterms:W3CDTF">2020-05-18T04:32:12Z</dcterms:modified>
</cp:coreProperties>
</file>