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51"/>
  </p:notesMasterIdLst>
  <p:handoutMasterIdLst>
    <p:handoutMasterId r:id="rId52"/>
  </p:handoutMasterIdLst>
  <p:sldIdLst>
    <p:sldId id="257" r:id="rId2"/>
    <p:sldId id="335" r:id="rId3"/>
    <p:sldId id="334" r:id="rId4"/>
    <p:sldId id="336" r:id="rId5"/>
    <p:sldId id="338" r:id="rId6"/>
    <p:sldId id="390" r:id="rId7"/>
    <p:sldId id="391" r:id="rId8"/>
    <p:sldId id="392" r:id="rId9"/>
    <p:sldId id="393" r:id="rId10"/>
    <p:sldId id="394" r:id="rId11"/>
    <p:sldId id="395" r:id="rId12"/>
    <p:sldId id="337" r:id="rId13"/>
    <p:sldId id="396" r:id="rId14"/>
    <p:sldId id="339" r:id="rId15"/>
    <p:sldId id="397" r:id="rId16"/>
    <p:sldId id="371" r:id="rId17"/>
    <p:sldId id="398" r:id="rId18"/>
    <p:sldId id="399" r:id="rId19"/>
    <p:sldId id="400" r:id="rId20"/>
    <p:sldId id="401" r:id="rId21"/>
    <p:sldId id="381" r:id="rId22"/>
    <p:sldId id="340" r:id="rId23"/>
    <p:sldId id="342" r:id="rId24"/>
    <p:sldId id="343" r:id="rId25"/>
    <p:sldId id="375" r:id="rId26"/>
    <p:sldId id="344" r:id="rId27"/>
    <p:sldId id="345" r:id="rId28"/>
    <p:sldId id="346" r:id="rId29"/>
    <p:sldId id="347" r:id="rId30"/>
    <p:sldId id="348" r:id="rId31"/>
    <p:sldId id="350" r:id="rId32"/>
    <p:sldId id="351" r:id="rId33"/>
    <p:sldId id="352" r:id="rId34"/>
    <p:sldId id="383" r:id="rId35"/>
    <p:sldId id="354" r:id="rId36"/>
    <p:sldId id="384" r:id="rId37"/>
    <p:sldId id="356" r:id="rId38"/>
    <p:sldId id="358" r:id="rId39"/>
    <p:sldId id="385" r:id="rId40"/>
    <p:sldId id="386" r:id="rId41"/>
    <p:sldId id="363" r:id="rId42"/>
    <p:sldId id="387" r:id="rId43"/>
    <p:sldId id="376" r:id="rId44"/>
    <p:sldId id="388" r:id="rId45"/>
    <p:sldId id="366" r:id="rId46"/>
    <p:sldId id="368" r:id="rId47"/>
    <p:sldId id="380" r:id="rId48"/>
    <p:sldId id="389" r:id="rId49"/>
    <p:sldId id="370" r:id="rId50"/>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3FF"/>
    <a:srgbClr val="66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80544" autoAdjust="0"/>
  </p:normalViewPr>
  <p:slideViewPr>
    <p:cSldViewPr>
      <p:cViewPr varScale="1">
        <p:scale>
          <a:sx n="102" d="100"/>
          <a:sy n="102" d="100"/>
        </p:scale>
        <p:origin x="24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16ACC03-8B63-4662-AA1B-AE60329EE76C}" type="slidenum">
              <a:rPr lang="en-US"/>
              <a:pPr>
                <a:defRPr/>
              </a:pPr>
              <a:t>‹#›</a:t>
            </a:fld>
            <a:endParaRPr lang="en-US" dirty="0"/>
          </a:p>
        </p:txBody>
      </p:sp>
    </p:spTree>
    <p:extLst>
      <p:ext uri="{BB962C8B-B14F-4D97-AF65-F5344CB8AC3E}">
        <p14:creationId xmlns:p14="http://schemas.microsoft.com/office/powerpoint/2010/main" val="2565382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94DE4318-E4BE-49A8-80E2-9AEFB83AE894}" type="slidenum">
              <a:rPr lang="en-US"/>
              <a:pPr>
                <a:defRPr/>
              </a:pPr>
              <a:t>‹#›</a:t>
            </a:fld>
            <a:endParaRPr lang="en-US" dirty="0"/>
          </a:p>
        </p:txBody>
      </p:sp>
    </p:spTree>
    <p:extLst>
      <p:ext uri="{BB962C8B-B14F-4D97-AF65-F5344CB8AC3E}">
        <p14:creationId xmlns:p14="http://schemas.microsoft.com/office/powerpoint/2010/main" val="294340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7DE47B17-5236-40BE-93D3-1F5307651A8C}" type="slidenum">
              <a:rPr lang="en-US" smtClean="0"/>
              <a:pPr/>
              <a:t>1</a:t>
            </a:fld>
            <a:endParaRPr lang="en-US" dirty="0"/>
          </a:p>
        </p:txBody>
      </p:sp>
    </p:spTree>
    <p:extLst>
      <p:ext uri="{BB962C8B-B14F-4D97-AF65-F5344CB8AC3E}">
        <p14:creationId xmlns:p14="http://schemas.microsoft.com/office/powerpoint/2010/main" val="3170982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36</a:t>
            </a:fld>
            <a:endParaRPr lang="en-US" dirty="0"/>
          </a:p>
        </p:txBody>
      </p:sp>
    </p:spTree>
    <p:extLst>
      <p:ext uri="{BB962C8B-B14F-4D97-AF65-F5344CB8AC3E}">
        <p14:creationId xmlns:p14="http://schemas.microsoft.com/office/powerpoint/2010/main" val="3310698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42</a:t>
            </a:fld>
            <a:endParaRPr lang="en-US" dirty="0"/>
          </a:p>
        </p:txBody>
      </p:sp>
    </p:spTree>
    <p:extLst>
      <p:ext uri="{BB962C8B-B14F-4D97-AF65-F5344CB8AC3E}">
        <p14:creationId xmlns:p14="http://schemas.microsoft.com/office/powerpoint/2010/main" val="1602053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44</a:t>
            </a:fld>
            <a:endParaRPr lang="en-US" dirty="0"/>
          </a:p>
        </p:txBody>
      </p:sp>
    </p:spTree>
    <p:extLst>
      <p:ext uri="{BB962C8B-B14F-4D97-AF65-F5344CB8AC3E}">
        <p14:creationId xmlns:p14="http://schemas.microsoft.com/office/powerpoint/2010/main" val="355985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a:t>
            </a:fld>
            <a:endParaRPr lang="en-US" dirty="0"/>
          </a:p>
        </p:txBody>
      </p:sp>
    </p:spTree>
    <p:extLst>
      <p:ext uri="{BB962C8B-B14F-4D97-AF65-F5344CB8AC3E}">
        <p14:creationId xmlns:p14="http://schemas.microsoft.com/office/powerpoint/2010/main" val="3166123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6</a:t>
            </a:fld>
            <a:endParaRPr lang="en-US" dirty="0"/>
          </a:p>
        </p:txBody>
      </p:sp>
    </p:spTree>
    <p:extLst>
      <p:ext uri="{BB962C8B-B14F-4D97-AF65-F5344CB8AC3E}">
        <p14:creationId xmlns:p14="http://schemas.microsoft.com/office/powerpoint/2010/main" val="2211069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9</a:t>
            </a:fld>
            <a:endParaRPr lang="en-US" dirty="0"/>
          </a:p>
        </p:txBody>
      </p:sp>
    </p:spTree>
    <p:extLst>
      <p:ext uri="{BB962C8B-B14F-4D97-AF65-F5344CB8AC3E}">
        <p14:creationId xmlns:p14="http://schemas.microsoft.com/office/powerpoint/2010/main" val="572386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fld id="{3650132D-6126-5C49-88C1-97A08F869C6C}" type="slidenum">
              <a:rPr lang="en-US" altLang="en-US"/>
              <a:pPr/>
              <a:t>15</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425321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16</a:t>
            </a:fld>
            <a:endParaRPr lang="en-US" dirty="0"/>
          </a:p>
        </p:txBody>
      </p:sp>
    </p:spTree>
    <p:extLst>
      <p:ext uri="{BB962C8B-B14F-4D97-AF65-F5344CB8AC3E}">
        <p14:creationId xmlns:p14="http://schemas.microsoft.com/office/powerpoint/2010/main" val="2668725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21</a:t>
            </a:fld>
            <a:endParaRPr lang="en-US" dirty="0"/>
          </a:p>
        </p:txBody>
      </p:sp>
    </p:spTree>
    <p:extLst>
      <p:ext uri="{BB962C8B-B14F-4D97-AF65-F5344CB8AC3E}">
        <p14:creationId xmlns:p14="http://schemas.microsoft.com/office/powerpoint/2010/main" val="1936428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33</a:t>
            </a:fld>
            <a:endParaRPr lang="en-US" dirty="0"/>
          </a:p>
        </p:txBody>
      </p:sp>
    </p:spTree>
    <p:extLst>
      <p:ext uri="{BB962C8B-B14F-4D97-AF65-F5344CB8AC3E}">
        <p14:creationId xmlns:p14="http://schemas.microsoft.com/office/powerpoint/2010/main" val="630978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34</a:t>
            </a:fld>
            <a:endParaRPr lang="en-US" dirty="0"/>
          </a:p>
        </p:txBody>
      </p:sp>
    </p:spTree>
    <p:extLst>
      <p:ext uri="{BB962C8B-B14F-4D97-AF65-F5344CB8AC3E}">
        <p14:creationId xmlns:p14="http://schemas.microsoft.com/office/powerpoint/2010/main" val="2489445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2356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a:t>Date Here</a:t>
            </a:r>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173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8910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1090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547095641"/>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635036237"/>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79682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30312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9757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59484576"/>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a:t>Chapter 7:</a:t>
            </a:r>
            <a:br>
              <a:rPr lang="en-US" dirty="0"/>
            </a:br>
            <a:r>
              <a:rPr lang="en-US" dirty="0"/>
              <a:t>Project Cost Management</a:t>
            </a:r>
          </a:p>
        </p:txBody>
      </p:sp>
      <p:sp>
        <p:nvSpPr>
          <p:cNvPr id="3" name="Subtitle 2"/>
          <p:cNvSpPr>
            <a:spLocks noGrp="1"/>
          </p:cNvSpPr>
          <p:nvPr>
            <p:ph type="subTitle" idx="1"/>
          </p:nvPr>
        </p:nvSpPr>
        <p:spPr/>
        <p:txBody>
          <a:bodyPr/>
          <a:lstStyle/>
          <a:p>
            <a:pPr lvl="0"/>
            <a:r>
              <a:rPr lang="en-US" b="1" dirty="0">
                <a:solidFill>
                  <a:srgbClr val="006198"/>
                </a:solidFill>
                <a:effectLst>
                  <a:outerShdw blurRad="38100" dist="38100" dir="2700000" algn="tl">
                    <a:srgbClr val="FFFFFF"/>
                  </a:outerShdw>
                </a:effectLst>
                <a:latin typeface="Arial Rounded MT Bold" pitchFamily="34" charset="0"/>
              </a:rPr>
              <a:t>Information Technology Project Management, Ninth Edition</a:t>
            </a:r>
          </a:p>
          <a:p>
            <a:pPr lvl="0"/>
            <a:r>
              <a:rPr lang="en-US" dirty="0">
                <a:solidFill>
                  <a:srgbClr val="004978"/>
                </a:solidFill>
              </a:rPr>
              <a:t>Note: See the text itself for full citations</a:t>
            </a:r>
            <a:endParaRPr lang="en-US" b="1" dirty="0">
              <a:solidFill>
                <a:srgbClr val="006198"/>
              </a:solidFill>
              <a:effectLst>
                <a:outerShdw blurRad="38100" dist="38100" dir="2700000" algn="tl">
                  <a:srgbClr val="FFFFFF"/>
                </a:outerShdw>
              </a:effectLst>
              <a:latin typeface="Arial Rounded MT Bold" pitchFamily="34" charset="0"/>
            </a:endParaRP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idx="1"/>
          </p:nvPr>
        </p:nvSpPr>
        <p:spPr/>
        <p:txBody>
          <a:bodyPr>
            <a:normAutofit/>
          </a:bodyPr>
          <a:lstStyle/>
          <a:p>
            <a:r>
              <a:rPr lang="en-US" sz="2800" dirty="0">
                <a:latin typeface="Calibri Light" panose="020F0302020204030204" pitchFamily="34" charset="0"/>
              </a:rPr>
              <a:t>Understand the processes of </a:t>
            </a:r>
            <a:r>
              <a:rPr lang="en-US" sz="2800" b="1" dirty="0">
                <a:solidFill>
                  <a:srgbClr val="5B53FF"/>
                </a:solidFill>
                <a:latin typeface="Calibri Light" panose="020F0302020204030204" pitchFamily="34" charset="0"/>
              </a:rPr>
              <a:t>determining a budget and preparing a cost estimate for an information technology (IT) project</a:t>
            </a:r>
          </a:p>
          <a:p>
            <a:r>
              <a:rPr lang="en-US" sz="2800" dirty="0">
                <a:latin typeface="Calibri Light" panose="020F0302020204030204" pitchFamily="34" charset="0"/>
              </a:rPr>
              <a:t>Understand the benefits of earned value management and project portfolio management to assist in cost control</a:t>
            </a:r>
          </a:p>
          <a:p>
            <a:r>
              <a:rPr lang="en-US" sz="2800" dirty="0">
                <a:latin typeface="Calibri Light" panose="020F0302020204030204" pitchFamily="34" charset="0"/>
              </a:rPr>
              <a:t>Describe how project management software can assist in project cost management</a:t>
            </a:r>
          </a:p>
        </p:txBody>
      </p:sp>
      <p:sp>
        <p:nvSpPr>
          <p:cNvPr id="20482" name="Rectangle 2"/>
          <p:cNvSpPr>
            <a:spLocks noGrp="1" noChangeArrowheads="1"/>
          </p:cNvSpPr>
          <p:nvPr>
            <p:ph type="title"/>
          </p:nvPr>
        </p:nvSpPr>
        <p:spPr/>
        <p:txBody>
          <a:bodyPr/>
          <a:lstStyle/>
          <a:p>
            <a:pPr algn="ctr"/>
            <a:r>
              <a:rPr lang="en-US" dirty="0">
                <a:solidFill>
                  <a:schemeClr val="accent2"/>
                </a:solidFill>
              </a:rPr>
              <a:t>Learning Objectives</a:t>
            </a:r>
          </a:p>
        </p:txBody>
      </p:sp>
      <p:sp>
        <p:nvSpPr>
          <p:cNvPr id="20485"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7EF2BE13-B8EC-4E09-AC3C-C8DB49323D49}" type="slidenum">
              <a:rPr lang="en-US" smtClean="0"/>
              <a:pPr>
                <a:defRPr/>
              </a:pPr>
              <a:t>10</a:t>
            </a:fld>
            <a:endParaRPr lang="en-US" dirty="0"/>
          </a:p>
        </p:txBody>
      </p:sp>
    </p:spTree>
    <p:extLst>
      <p:ext uri="{BB962C8B-B14F-4D97-AF65-F5344CB8AC3E}">
        <p14:creationId xmlns:p14="http://schemas.microsoft.com/office/powerpoint/2010/main" val="421105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1417638"/>
            <a:ext cx="8534400" cy="4525962"/>
          </a:xfrm>
        </p:spPr>
        <p:txBody>
          <a:bodyPr>
            <a:normAutofit/>
          </a:bodyPr>
          <a:lstStyle/>
          <a:p>
            <a:r>
              <a:rPr lang="en-US" sz="2400" dirty="0">
                <a:latin typeface="Calibri Light" panose="020F0302020204030204" pitchFamily="34" charset="0"/>
              </a:rPr>
              <a:t>IT projects have a poor track record for meeting budget goals</a:t>
            </a:r>
          </a:p>
          <a:p>
            <a:r>
              <a:rPr lang="en-US" sz="2400" dirty="0">
                <a:latin typeface="Calibri Light" panose="020F0302020204030204" pitchFamily="34" charset="0"/>
              </a:rPr>
              <a:t>A cost </a:t>
            </a:r>
            <a:r>
              <a:rPr lang="en-US" sz="2400" b="1" dirty="0">
                <a:solidFill>
                  <a:srgbClr val="C00000"/>
                </a:solidFill>
                <a:latin typeface="Calibri Light" panose="020F0302020204030204" pitchFamily="34" charset="0"/>
              </a:rPr>
              <a:t>overrun</a:t>
            </a:r>
            <a:r>
              <a:rPr lang="en-US" sz="2400" b="1" dirty="0">
                <a:latin typeface="Calibri Light" panose="020F0302020204030204" pitchFamily="34" charset="0"/>
              </a:rPr>
              <a:t> </a:t>
            </a:r>
            <a:r>
              <a:rPr lang="en-US" sz="2400" dirty="0">
                <a:latin typeface="Calibri Light" panose="020F0302020204030204" pitchFamily="34" charset="0"/>
              </a:rPr>
              <a:t>is the additional percentage or dollar amount by which actual </a:t>
            </a:r>
            <a:r>
              <a:rPr lang="en-US" sz="2400" b="1" dirty="0">
                <a:solidFill>
                  <a:srgbClr val="0033CC"/>
                </a:solidFill>
                <a:latin typeface="Calibri Light" panose="020F0302020204030204" pitchFamily="34" charset="0"/>
              </a:rPr>
              <a:t>costs exceed estimates </a:t>
            </a:r>
          </a:p>
          <a:p>
            <a:r>
              <a:rPr lang="en-US" sz="2400" dirty="0">
                <a:latin typeface="Calibri Light" panose="020F0302020204030204" pitchFamily="34" charset="0"/>
              </a:rPr>
              <a:t>A 2011 Harvard Business Review study reported an average cost </a:t>
            </a:r>
            <a:r>
              <a:rPr lang="en-US" sz="2400" b="1" dirty="0">
                <a:solidFill>
                  <a:srgbClr val="0033CC"/>
                </a:solidFill>
                <a:latin typeface="Calibri Light" panose="020F0302020204030204" pitchFamily="34" charset="0"/>
              </a:rPr>
              <a:t>overrun of 27 percent. T</a:t>
            </a:r>
            <a:r>
              <a:rPr lang="en-US" sz="2400" dirty="0">
                <a:latin typeface="Calibri Light" panose="020F0302020204030204" pitchFamily="34" charset="0"/>
              </a:rPr>
              <a:t>he most important finding was the discovery of a large number of gigantic overages or “black swans”</a:t>
            </a:r>
          </a:p>
        </p:txBody>
      </p:sp>
      <p:sp>
        <p:nvSpPr>
          <p:cNvPr id="22530" name="Rectangle 2"/>
          <p:cNvSpPr>
            <a:spLocks noGrp="1" noChangeArrowheads="1"/>
          </p:cNvSpPr>
          <p:nvPr>
            <p:ph type="title"/>
          </p:nvPr>
        </p:nvSpPr>
        <p:spPr/>
        <p:txBody>
          <a:bodyPr>
            <a:noAutofit/>
          </a:bodyPr>
          <a:lstStyle/>
          <a:p>
            <a:pPr algn="ctr"/>
            <a:r>
              <a:rPr lang="en-US" sz="2800" b="0" dirty="0">
                <a:solidFill>
                  <a:srgbClr val="FF0000"/>
                </a:solidFill>
              </a:rPr>
              <a:t>The Importance of Project Cost Management</a:t>
            </a:r>
          </a:p>
        </p:txBody>
      </p:sp>
      <p:sp>
        <p:nvSpPr>
          <p:cNvPr id="22533"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08916D9C-FD52-4A89-BBE6-8CD46D2D32F4}" type="slidenum">
              <a:rPr lang="en-US" smtClean="0"/>
              <a:pPr>
                <a:defRPr/>
              </a:pPr>
              <a:t>11</a:t>
            </a:fld>
            <a:endParaRPr lang="en-US" dirty="0"/>
          </a:p>
        </p:txBody>
      </p:sp>
    </p:spTree>
    <p:extLst>
      <p:ext uri="{BB962C8B-B14F-4D97-AF65-F5344CB8AC3E}">
        <p14:creationId xmlns:p14="http://schemas.microsoft.com/office/powerpoint/2010/main" val="423145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7"/>
          <p:cNvSpPr>
            <a:spLocks noGrp="1"/>
          </p:cNvSpPr>
          <p:nvPr>
            <p:ph idx="1"/>
          </p:nvPr>
        </p:nvSpPr>
        <p:spPr>
          <a:xfrm>
            <a:off x="228600" y="1066800"/>
            <a:ext cx="8763000" cy="4572000"/>
          </a:xfrm>
        </p:spPr>
        <p:txBody>
          <a:bodyPr/>
          <a:lstStyle/>
          <a:p>
            <a:r>
              <a:rPr lang="en-US" sz="2800" dirty="0">
                <a:latin typeface="Calibri Light" panose="020F0302020204030204" pitchFamily="34" charset="0"/>
              </a:rPr>
              <a:t>The United Kingdom’s National Health Service IT modernization program was called the greatest IT disaster in history with an estimated </a:t>
            </a:r>
            <a:r>
              <a:rPr lang="en-US" sz="2800" b="1" dirty="0">
                <a:latin typeface="Calibri Light" panose="020F0302020204030204" pitchFamily="34" charset="0"/>
              </a:rPr>
              <a:t>$26 billion overrun</a:t>
            </a:r>
            <a:endParaRPr lang="en-US" sz="2800" dirty="0">
              <a:latin typeface="Calibri Light" panose="020F0302020204030204" pitchFamily="34" charset="0"/>
            </a:endParaRPr>
          </a:p>
          <a:p>
            <a:r>
              <a:rPr lang="en-US" sz="2800" dirty="0">
                <a:latin typeface="Calibri Light" panose="020F0302020204030204" pitchFamily="34" charset="0"/>
              </a:rPr>
              <a:t>The program had problems due to incompatible systems, resistance from physicians, and arguments among contractors about who’s responsible for what</a:t>
            </a:r>
          </a:p>
          <a:p>
            <a:r>
              <a:rPr lang="en-US" sz="2800" dirty="0">
                <a:latin typeface="Calibri Light" panose="020F0302020204030204" pitchFamily="34" charset="0"/>
              </a:rPr>
              <a:t>It was finally scrapped in 2011</a:t>
            </a:r>
            <a:endParaRPr lang="en-US" sz="2400" dirty="0">
              <a:latin typeface="Calibri Light" panose="020F0302020204030204" pitchFamily="34" charset="0"/>
            </a:endParaRPr>
          </a:p>
        </p:txBody>
      </p:sp>
      <p:sp>
        <p:nvSpPr>
          <p:cNvPr id="23554" name="Rectangle 2"/>
          <p:cNvSpPr>
            <a:spLocks noGrp="1" noChangeArrowheads="1"/>
          </p:cNvSpPr>
          <p:nvPr>
            <p:ph type="title"/>
          </p:nvPr>
        </p:nvSpPr>
        <p:spPr>
          <a:xfrm>
            <a:off x="381000" y="274638"/>
            <a:ext cx="8305800" cy="563562"/>
          </a:xfrm>
        </p:spPr>
        <p:txBody>
          <a:bodyPr>
            <a:normAutofit/>
          </a:bodyPr>
          <a:lstStyle/>
          <a:p>
            <a:pPr algn="ctr"/>
            <a:r>
              <a:rPr lang="en-US" dirty="0">
                <a:solidFill>
                  <a:schemeClr val="accent2"/>
                </a:solidFill>
                <a:highlight>
                  <a:srgbClr val="000000"/>
                </a:highlight>
              </a:rPr>
              <a:t>What Went Wrong?</a:t>
            </a:r>
          </a:p>
        </p:txBody>
      </p:sp>
      <p:sp>
        <p:nvSpPr>
          <p:cNvPr id="23556"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40F2F13C-0A62-464E-8548-D708B7A5039E}" type="slidenum">
              <a:rPr lang="en-US" smtClean="0"/>
              <a:pPr>
                <a:defRPr/>
              </a:pPr>
              <a:t>12</a:t>
            </a:fld>
            <a:endParaRPr lang="en-US" dirty="0"/>
          </a:p>
        </p:txBody>
      </p:sp>
    </p:spTree>
    <p:extLst>
      <p:ext uri="{BB962C8B-B14F-4D97-AF65-F5344CB8AC3E}">
        <p14:creationId xmlns:p14="http://schemas.microsoft.com/office/powerpoint/2010/main" val="1027462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81000" y="1143990"/>
            <a:ext cx="8534400" cy="5094885"/>
          </a:xfrm>
        </p:spPr>
        <p:txBody>
          <a:bodyPr>
            <a:normAutofit fontScale="92500" lnSpcReduction="20000"/>
          </a:bodyPr>
          <a:lstStyle/>
          <a:p>
            <a:r>
              <a:rPr lang="en-US" sz="3000" b="1" dirty="0">
                <a:solidFill>
                  <a:srgbClr val="0033CC"/>
                </a:solidFill>
                <a:latin typeface="Calibri Light" panose="020F0302020204030204" pitchFamily="34" charset="0"/>
              </a:rPr>
              <a:t>Cost</a:t>
            </a:r>
            <a:r>
              <a:rPr lang="en-US" sz="3000" dirty="0">
                <a:solidFill>
                  <a:srgbClr val="0033CC"/>
                </a:solidFill>
                <a:latin typeface="Calibri Light" panose="020F0302020204030204" pitchFamily="34" charset="0"/>
              </a:rPr>
              <a:t> i</a:t>
            </a:r>
            <a:r>
              <a:rPr lang="en-US" sz="3000" dirty="0">
                <a:latin typeface="Calibri Light" panose="020F0302020204030204" pitchFamily="34" charset="0"/>
              </a:rPr>
              <a:t>s a resource sacrificed or foregone to achieve a specific objective or something given up in exchange</a:t>
            </a:r>
          </a:p>
          <a:p>
            <a:r>
              <a:rPr lang="en-US" sz="3000" dirty="0">
                <a:latin typeface="Calibri Light" panose="020F0302020204030204" pitchFamily="34" charset="0"/>
              </a:rPr>
              <a:t>Costs are usually measured in monetary units like dollars</a:t>
            </a:r>
          </a:p>
          <a:p>
            <a:r>
              <a:rPr lang="en-US" sz="3000" b="1" dirty="0">
                <a:solidFill>
                  <a:srgbClr val="0033CC"/>
                </a:solidFill>
                <a:latin typeface="Calibri Light" panose="020F0302020204030204" pitchFamily="34" charset="0"/>
              </a:rPr>
              <a:t>Project cost management</a:t>
            </a:r>
            <a:r>
              <a:rPr lang="en-US" sz="3000" b="1" dirty="0">
                <a:latin typeface="Calibri Light" panose="020F0302020204030204" pitchFamily="34" charset="0"/>
              </a:rPr>
              <a:t> </a:t>
            </a:r>
            <a:r>
              <a:rPr lang="en-US" sz="3000" dirty="0">
                <a:latin typeface="Calibri Light" panose="020F0302020204030204" pitchFamily="34" charset="0"/>
              </a:rPr>
              <a:t>includes the processes required to ensure that the </a:t>
            </a:r>
            <a:r>
              <a:rPr lang="en-US" sz="3000" u="sng" dirty="0">
                <a:solidFill>
                  <a:srgbClr val="0033CC"/>
                </a:solidFill>
                <a:latin typeface="Calibri Light" panose="020F0302020204030204" pitchFamily="34" charset="0"/>
              </a:rPr>
              <a:t>project i</a:t>
            </a:r>
            <a:r>
              <a:rPr lang="en-US" sz="3000" dirty="0">
                <a:latin typeface="Calibri Light" panose="020F0302020204030204" pitchFamily="34" charset="0"/>
              </a:rPr>
              <a:t>s completed within an </a:t>
            </a:r>
            <a:r>
              <a:rPr lang="en-US" sz="3000" u="sng" dirty="0">
                <a:solidFill>
                  <a:srgbClr val="0033CC"/>
                </a:solidFill>
                <a:latin typeface="Calibri Light" panose="020F0302020204030204" pitchFamily="34" charset="0"/>
              </a:rPr>
              <a:t>approved</a:t>
            </a:r>
            <a:r>
              <a:rPr lang="en-US" sz="3000" dirty="0">
                <a:latin typeface="Calibri Light" panose="020F0302020204030204" pitchFamily="34" charset="0"/>
              </a:rPr>
              <a:t> budget</a:t>
            </a:r>
          </a:p>
          <a:p>
            <a:r>
              <a:rPr lang="en-US" sz="3000" dirty="0">
                <a:latin typeface="Calibri Light" panose="020F0302020204030204" pitchFamily="34" charset="0"/>
              </a:rPr>
              <a:t>Project Managers: Make sure projects are</a:t>
            </a:r>
          </a:p>
          <a:p>
            <a:pPr lvl="2"/>
            <a:r>
              <a:rPr lang="en-US" sz="3000" dirty="0">
                <a:solidFill>
                  <a:srgbClr val="9900CC"/>
                </a:solidFill>
                <a:latin typeface="Calibri Light" panose="020F0302020204030204" pitchFamily="34" charset="0"/>
              </a:rPr>
              <a:t>Well defined</a:t>
            </a:r>
          </a:p>
          <a:p>
            <a:pPr lvl="2"/>
            <a:r>
              <a:rPr lang="en-US" sz="3000" dirty="0">
                <a:solidFill>
                  <a:srgbClr val="9900CC"/>
                </a:solidFill>
                <a:latin typeface="Calibri Light" panose="020F0302020204030204" pitchFamily="34" charset="0"/>
              </a:rPr>
              <a:t>Accurate time  and cost estimates</a:t>
            </a:r>
          </a:p>
          <a:p>
            <a:pPr lvl="2"/>
            <a:r>
              <a:rPr lang="en-US" sz="3000" dirty="0">
                <a:solidFill>
                  <a:srgbClr val="9900CC"/>
                </a:solidFill>
                <a:latin typeface="Calibri Light" panose="020F0302020204030204" pitchFamily="34" charset="0"/>
              </a:rPr>
              <a:t>Realistic budget</a:t>
            </a:r>
          </a:p>
          <a:p>
            <a:pPr lvl="2"/>
            <a:r>
              <a:rPr lang="en-US" sz="3000" dirty="0">
                <a:solidFill>
                  <a:srgbClr val="9900CC"/>
                </a:solidFill>
                <a:latin typeface="Calibri Light" panose="020F0302020204030204" pitchFamily="34" charset="0"/>
              </a:rPr>
              <a:t>Satisfy shareholders</a:t>
            </a:r>
          </a:p>
          <a:p>
            <a:pPr lvl="2"/>
            <a:r>
              <a:rPr lang="en-US" sz="3000" dirty="0">
                <a:solidFill>
                  <a:srgbClr val="9900CC"/>
                </a:solidFill>
                <a:latin typeface="Calibri Light" panose="020F0302020204030204" pitchFamily="34" charset="0"/>
              </a:rPr>
              <a:t>Reduce cost</a:t>
            </a:r>
          </a:p>
          <a:p>
            <a:pPr lvl="2"/>
            <a:endParaRPr lang="en-US" sz="3000" dirty="0"/>
          </a:p>
          <a:p>
            <a:pPr lvl="1"/>
            <a:endParaRPr lang="en-US" dirty="0"/>
          </a:p>
          <a:p>
            <a:pPr lvl="1"/>
            <a:r>
              <a:rPr lang="en-US" dirty="0"/>
              <a:t>et</a:t>
            </a:r>
          </a:p>
        </p:txBody>
      </p:sp>
      <p:sp>
        <p:nvSpPr>
          <p:cNvPr id="24578" name="Rectangle 2"/>
          <p:cNvSpPr>
            <a:spLocks noGrp="1" noChangeArrowheads="1"/>
          </p:cNvSpPr>
          <p:nvPr>
            <p:ph type="title"/>
          </p:nvPr>
        </p:nvSpPr>
        <p:spPr>
          <a:xfrm>
            <a:off x="685800" y="990"/>
            <a:ext cx="8229600" cy="1143000"/>
          </a:xfrm>
        </p:spPr>
        <p:txBody>
          <a:bodyPr>
            <a:normAutofit/>
          </a:bodyPr>
          <a:lstStyle/>
          <a:p>
            <a:pPr algn="ctr"/>
            <a:r>
              <a:rPr lang="en-US" dirty="0">
                <a:solidFill>
                  <a:schemeClr val="accent2"/>
                </a:solidFill>
                <a:highlight>
                  <a:srgbClr val="000000"/>
                </a:highlight>
              </a:rPr>
              <a:t>What is Cost and Project Cost Management?</a:t>
            </a:r>
          </a:p>
        </p:txBody>
      </p:sp>
      <p:sp>
        <p:nvSpPr>
          <p:cNvPr id="24581"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8A4FB8A0-D8A7-49BC-9495-433B792AAC3C}" type="slidenum">
              <a:rPr lang="en-US" smtClean="0"/>
              <a:pPr>
                <a:defRPr/>
              </a:pPr>
              <a:t>13</a:t>
            </a:fld>
            <a:endParaRPr lang="en-US" dirty="0"/>
          </a:p>
        </p:txBody>
      </p:sp>
    </p:spTree>
    <p:extLst>
      <p:ext uri="{BB962C8B-B14F-4D97-AF65-F5344CB8AC3E}">
        <p14:creationId xmlns:p14="http://schemas.microsoft.com/office/powerpoint/2010/main" val="328742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0" y="838200"/>
            <a:ext cx="8610600" cy="4867275"/>
          </a:xfrm>
        </p:spPr>
        <p:txBody>
          <a:bodyPr>
            <a:normAutofit/>
          </a:bodyPr>
          <a:lstStyle/>
          <a:p>
            <a:pPr marL="623887" indent="-514350">
              <a:buFont typeface="+mj-lt"/>
              <a:buAutoNum type="arabicPeriod"/>
            </a:pPr>
            <a:r>
              <a:rPr lang="en-US" sz="2800" b="1" dirty="0">
                <a:solidFill>
                  <a:schemeClr val="accent2"/>
                </a:solidFill>
                <a:highlight>
                  <a:srgbClr val="FFFF00"/>
                </a:highlight>
                <a:latin typeface="Calibri Light" panose="020F0302020204030204" pitchFamily="34" charset="0"/>
              </a:rPr>
              <a:t>Planning cost management </a:t>
            </a:r>
            <a:r>
              <a:rPr lang="en-US" sz="2800" dirty="0">
                <a:highlight>
                  <a:srgbClr val="FFFF00"/>
                </a:highlight>
                <a:latin typeface="Calibri Light" panose="020F0302020204030204" pitchFamily="34" charset="0"/>
              </a:rPr>
              <a:t>:</a:t>
            </a:r>
            <a:r>
              <a:rPr lang="en-US" sz="2800" dirty="0">
                <a:latin typeface="Calibri Light" panose="020F0302020204030204" pitchFamily="34" charset="0"/>
              </a:rPr>
              <a:t>determining the policies, procedures, and documentation that will be used for planning, executing, and controlling project cost.</a:t>
            </a:r>
          </a:p>
          <a:p>
            <a:pPr marL="623887" indent="-514350">
              <a:buFont typeface="+mj-lt"/>
              <a:buAutoNum type="arabicPeriod"/>
            </a:pPr>
            <a:r>
              <a:rPr lang="en-US" sz="2800" b="1" dirty="0">
                <a:solidFill>
                  <a:schemeClr val="accent2"/>
                </a:solidFill>
                <a:highlight>
                  <a:srgbClr val="FFFF00"/>
                </a:highlight>
                <a:latin typeface="Calibri Light" panose="020F0302020204030204" pitchFamily="34" charset="0"/>
              </a:rPr>
              <a:t>Estimating costs</a:t>
            </a:r>
            <a:r>
              <a:rPr lang="en-US" sz="2800" b="1" dirty="0">
                <a:highlight>
                  <a:srgbClr val="FFFF00"/>
                </a:highlight>
                <a:latin typeface="Calibri Light" panose="020F0302020204030204" pitchFamily="34" charset="0"/>
              </a:rPr>
              <a:t>:</a:t>
            </a:r>
            <a:r>
              <a:rPr lang="en-US" sz="2800" dirty="0">
                <a:highlight>
                  <a:srgbClr val="FFFF00"/>
                </a:highlight>
                <a:latin typeface="Calibri Light" panose="020F0302020204030204" pitchFamily="34" charset="0"/>
              </a:rPr>
              <a:t> </a:t>
            </a:r>
            <a:r>
              <a:rPr lang="en-US" sz="2800" dirty="0">
                <a:latin typeface="Calibri Light" panose="020F0302020204030204" pitchFamily="34" charset="0"/>
              </a:rPr>
              <a:t>developing an approximation or estimate of the costs of the resources needed to complete a project</a:t>
            </a:r>
          </a:p>
          <a:p>
            <a:pPr marL="623887" indent="-514350">
              <a:buFont typeface="+mj-lt"/>
              <a:buAutoNum type="arabicPeriod"/>
            </a:pPr>
            <a:r>
              <a:rPr lang="en-US" sz="2800" b="1" dirty="0">
                <a:solidFill>
                  <a:schemeClr val="accent2"/>
                </a:solidFill>
                <a:highlight>
                  <a:srgbClr val="FFFF00"/>
                </a:highlight>
                <a:latin typeface="Calibri Light" panose="020F0302020204030204" pitchFamily="34" charset="0"/>
              </a:rPr>
              <a:t>Determining the budget:</a:t>
            </a:r>
            <a:r>
              <a:rPr lang="en-US" sz="2800" dirty="0">
                <a:solidFill>
                  <a:schemeClr val="accent2"/>
                </a:solidFill>
                <a:highlight>
                  <a:srgbClr val="FFFF00"/>
                </a:highlight>
                <a:latin typeface="Calibri Light" panose="020F0302020204030204" pitchFamily="34" charset="0"/>
              </a:rPr>
              <a:t> </a:t>
            </a:r>
            <a:r>
              <a:rPr lang="en-US" sz="2800" dirty="0">
                <a:latin typeface="Calibri Light" panose="020F0302020204030204" pitchFamily="34" charset="0"/>
              </a:rPr>
              <a:t>allocating the overall cost estimate to individual work items to establish a baseline for measuring performance</a:t>
            </a:r>
          </a:p>
          <a:p>
            <a:pPr marL="623887" indent="-514350">
              <a:buFont typeface="+mj-lt"/>
              <a:buAutoNum type="arabicPeriod"/>
            </a:pPr>
            <a:r>
              <a:rPr lang="en-US" sz="2800" b="1" dirty="0">
                <a:solidFill>
                  <a:schemeClr val="accent2"/>
                </a:solidFill>
                <a:highlight>
                  <a:srgbClr val="FFFF00"/>
                </a:highlight>
                <a:latin typeface="Calibri Light" panose="020F0302020204030204" pitchFamily="34" charset="0"/>
              </a:rPr>
              <a:t>Controlling costs:</a:t>
            </a:r>
            <a:r>
              <a:rPr lang="en-US" sz="2800" dirty="0">
                <a:solidFill>
                  <a:schemeClr val="accent2"/>
                </a:solidFill>
                <a:highlight>
                  <a:srgbClr val="FFFF00"/>
                </a:highlight>
                <a:latin typeface="Calibri Light" panose="020F0302020204030204" pitchFamily="34" charset="0"/>
              </a:rPr>
              <a:t> </a:t>
            </a:r>
            <a:r>
              <a:rPr lang="en-US" sz="2800" dirty="0">
                <a:latin typeface="Calibri Light" panose="020F0302020204030204" pitchFamily="34" charset="0"/>
              </a:rPr>
              <a:t>controlling changes to the project budget </a:t>
            </a:r>
            <a:r>
              <a:rPr lang="en-US" sz="2800" dirty="0">
                <a:solidFill>
                  <a:srgbClr val="0033CC"/>
                </a:solidFill>
                <a:latin typeface="Calibri Light" panose="020F0302020204030204" pitchFamily="34" charset="0"/>
              </a:rPr>
              <a:t>(cost forecasts, asset update, change requests)</a:t>
            </a:r>
          </a:p>
        </p:txBody>
      </p:sp>
      <p:sp>
        <p:nvSpPr>
          <p:cNvPr id="25602" name="Rectangle 2"/>
          <p:cNvSpPr>
            <a:spLocks noGrp="1" noChangeArrowheads="1"/>
          </p:cNvSpPr>
          <p:nvPr>
            <p:ph type="title"/>
          </p:nvPr>
        </p:nvSpPr>
        <p:spPr>
          <a:xfrm>
            <a:off x="228600" y="0"/>
            <a:ext cx="8915400" cy="1066800"/>
          </a:xfrm>
        </p:spPr>
        <p:txBody>
          <a:bodyPr>
            <a:normAutofit/>
          </a:bodyPr>
          <a:lstStyle/>
          <a:p>
            <a:r>
              <a:rPr lang="en-US" sz="2800" dirty="0">
                <a:solidFill>
                  <a:srgbClr val="0033CC"/>
                </a:solidFill>
              </a:rPr>
              <a:t>Project Cost Management Processes:4 Proc.</a:t>
            </a:r>
            <a:endParaRPr lang="en-US" sz="3200" dirty="0">
              <a:solidFill>
                <a:srgbClr val="0033CC"/>
              </a:solidFill>
            </a:endParaRPr>
          </a:p>
        </p:txBody>
      </p:sp>
      <p:sp>
        <p:nvSpPr>
          <p:cNvPr id="25605"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35F33156-7E51-4046-8495-B80FBCA18804}" type="slidenum">
              <a:rPr lang="en-US" smtClean="0"/>
              <a:pPr>
                <a:defRPr/>
              </a:pPr>
              <a:t>14</a:t>
            </a:fld>
            <a:endParaRPr lang="en-US" dirty="0"/>
          </a:p>
        </p:txBody>
      </p:sp>
    </p:spTree>
    <p:extLst>
      <p:ext uri="{BB962C8B-B14F-4D97-AF65-F5344CB8AC3E}">
        <p14:creationId xmlns:p14="http://schemas.microsoft.com/office/powerpoint/2010/main" val="1875662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algn="ctr" eaLnBrk="1" hangingPunct="1">
              <a:defRPr/>
            </a:pPr>
            <a:r>
              <a:rPr lang="en-US" sz="3200" b="0" dirty="0">
                <a:solidFill>
                  <a:srgbClr val="9900CC"/>
                </a:solidFill>
              </a:rPr>
              <a:t>How Do We Manage Cost?</a:t>
            </a:r>
          </a:p>
        </p:txBody>
      </p:sp>
      <p:sp>
        <p:nvSpPr>
          <p:cNvPr id="104451" name="Rectangle 3"/>
          <p:cNvSpPr>
            <a:spLocks noGrp="1" noChangeArrowheads="1"/>
          </p:cNvSpPr>
          <p:nvPr>
            <p:ph type="body" idx="1"/>
          </p:nvPr>
        </p:nvSpPr>
        <p:spPr>
          <a:xfrm>
            <a:off x="381000" y="1524000"/>
            <a:ext cx="8229600" cy="4533900"/>
          </a:xfrm>
        </p:spPr>
        <p:txBody>
          <a:bodyPr/>
          <a:lstStyle/>
          <a:p>
            <a:pPr eaLnBrk="1" hangingPunct="1">
              <a:buFont typeface="Wingdings" pitchFamily="2" charset="2"/>
              <a:buBlip>
                <a:blip r:embed="rId3"/>
              </a:buBlip>
              <a:defRPr/>
            </a:pPr>
            <a:r>
              <a:rPr lang="en-US" sz="3200" dirty="0">
                <a:latin typeface="Calibri Light" charset="0"/>
                <a:ea typeface="Calibri Light" charset="0"/>
                <a:cs typeface="Calibri Light" charset="0"/>
              </a:rPr>
              <a:t>Processes</a:t>
            </a:r>
          </a:p>
          <a:p>
            <a:pPr lvl="1">
              <a:buFont typeface="Wingdings" pitchFamily="2" charset="2"/>
              <a:buChar char="n"/>
              <a:defRPr/>
            </a:pPr>
            <a:r>
              <a:rPr lang="en-US" sz="2800" dirty="0">
                <a:latin typeface="Calibri Light" charset="0"/>
                <a:ea typeface="Calibri Light" charset="0"/>
                <a:cs typeface="Calibri Light" charset="0"/>
              </a:rPr>
              <a:t>Planning cost management</a:t>
            </a:r>
          </a:p>
          <a:p>
            <a:pPr lvl="1" eaLnBrk="1" hangingPunct="1">
              <a:buFont typeface="Wingdings" pitchFamily="2" charset="2"/>
              <a:buChar char="n"/>
              <a:defRPr/>
            </a:pPr>
            <a:r>
              <a:rPr lang="en-US" sz="2800" dirty="0">
                <a:latin typeface="Calibri Light" charset="0"/>
                <a:ea typeface="Calibri Light" charset="0"/>
                <a:cs typeface="Calibri Light" charset="0"/>
              </a:rPr>
              <a:t>Estimate Costs</a:t>
            </a:r>
          </a:p>
          <a:p>
            <a:pPr lvl="1" eaLnBrk="1" hangingPunct="1">
              <a:buFont typeface="Wingdings" pitchFamily="2" charset="2"/>
              <a:buChar char="n"/>
              <a:defRPr/>
            </a:pPr>
            <a:r>
              <a:rPr lang="en-US" sz="2800" dirty="0">
                <a:latin typeface="Calibri Light" charset="0"/>
                <a:ea typeface="Calibri Light" charset="0"/>
                <a:cs typeface="Calibri Light" charset="0"/>
              </a:rPr>
              <a:t>Determine Budget</a:t>
            </a:r>
          </a:p>
          <a:p>
            <a:pPr lvl="1" eaLnBrk="1" hangingPunct="1">
              <a:buFont typeface="Wingdings" pitchFamily="2" charset="2"/>
              <a:buChar char="n"/>
              <a:defRPr/>
            </a:pPr>
            <a:r>
              <a:rPr lang="en-US" sz="2800" dirty="0">
                <a:latin typeface="Calibri Light" charset="0"/>
                <a:ea typeface="Calibri Light" charset="0"/>
                <a:cs typeface="Calibri Light" charset="0"/>
              </a:rPr>
              <a:t>Control Costs</a:t>
            </a:r>
          </a:p>
          <a:p>
            <a:pPr lvl="1" eaLnBrk="1" hangingPunct="1">
              <a:buFont typeface="Wingdings" pitchFamily="2" charset="2"/>
              <a:buChar char="n"/>
              <a:defRPr/>
            </a:pPr>
            <a:endParaRPr lang="en-US" dirty="0">
              <a:latin typeface="Calibri Light" charset="0"/>
              <a:ea typeface="Calibri Light" charset="0"/>
              <a:cs typeface="Calibri Light" charset="0"/>
            </a:endParaRPr>
          </a:p>
        </p:txBody>
      </p:sp>
      <p:grpSp>
        <p:nvGrpSpPr>
          <p:cNvPr id="7172" name="Group 71"/>
          <p:cNvGrpSpPr>
            <a:grpSpLocks/>
          </p:cNvGrpSpPr>
          <p:nvPr/>
        </p:nvGrpSpPr>
        <p:grpSpPr bwMode="auto">
          <a:xfrm>
            <a:off x="3124200" y="4267200"/>
            <a:ext cx="5780964" cy="1066800"/>
            <a:chOff x="192" y="3504"/>
            <a:chExt cx="3168" cy="672"/>
          </a:xfrm>
        </p:grpSpPr>
        <p:sp>
          <p:nvSpPr>
            <p:cNvPr id="7173" name="Rectangle 5"/>
            <p:cNvSpPr>
              <a:spLocks noChangeArrowheads="1"/>
            </p:cNvSpPr>
            <p:nvPr/>
          </p:nvSpPr>
          <p:spPr bwMode="auto">
            <a:xfrm>
              <a:off x="1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4" name="AutoShape 28"/>
            <p:cNvSpPr>
              <a:spLocks noChangeArrowheads="1"/>
            </p:cNvSpPr>
            <p:nvPr/>
          </p:nvSpPr>
          <p:spPr bwMode="auto">
            <a:xfrm>
              <a:off x="1056"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5" name="Text Box 36"/>
            <p:cNvSpPr txBox="1">
              <a:spLocks noChangeArrowheads="1"/>
            </p:cNvSpPr>
            <p:nvPr/>
          </p:nvSpPr>
          <p:spPr bwMode="auto">
            <a:xfrm>
              <a:off x="356" y="3648"/>
              <a:ext cx="60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altLang="en-US" sz="1300" b="1" dirty="0">
                  <a:solidFill>
                    <a:srgbClr val="FFC000"/>
                  </a:solidFill>
                  <a:latin typeface="+mj-lt"/>
                  <a:ea typeface="Calibri Light" charset="0"/>
                  <a:cs typeface="Calibri Light" charset="0"/>
                </a:rPr>
                <a:t>Estimate</a:t>
              </a:r>
            </a:p>
            <a:p>
              <a:pPr>
                <a:spcBef>
                  <a:spcPct val="50000"/>
                </a:spcBef>
              </a:pPr>
              <a:r>
                <a:rPr lang="en-US" altLang="en-US" sz="1300" b="1" dirty="0">
                  <a:solidFill>
                    <a:srgbClr val="FFC000"/>
                  </a:solidFill>
                  <a:latin typeface="+mj-lt"/>
                  <a:ea typeface="Calibri Light" charset="0"/>
                  <a:cs typeface="Calibri Light" charset="0"/>
                </a:rPr>
                <a:t>Costs</a:t>
              </a:r>
            </a:p>
          </p:txBody>
        </p:sp>
        <p:sp>
          <p:nvSpPr>
            <p:cNvPr id="7176" name="Rectangle 56"/>
            <p:cNvSpPr>
              <a:spLocks noChangeArrowheads="1"/>
            </p:cNvSpPr>
            <p:nvPr/>
          </p:nvSpPr>
          <p:spPr bwMode="auto">
            <a:xfrm>
              <a:off x="13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7" name="AutoShape 57"/>
            <p:cNvSpPr>
              <a:spLocks noChangeArrowheads="1"/>
            </p:cNvSpPr>
            <p:nvPr/>
          </p:nvSpPr>
          <p:spPr bwMode="auto">
            <a:xfrm>
              <a:off x="2233" y="3648"/>
              <a:ext cx="311" cy="33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78" name="Text Box 58"/>
            <p:cNvSpPr txBox="1">
              <a:spLocks noChangeArrowheads="1"/>
            </p:cNvSpPr>
            <p:nvPr/>
          </p:nvSpPr>
          <p:spPr bwMode="auto">
            <a:xfrm>
              <a:off x="1516" y="3648"/>
              <a:ext cx="81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altLang="en-US" sz="1300" b="1" dirty="0">
                  <a:solidFill>
                    <a:srgbClr val="FFC000"/>
                  </a:solidFill>
                </a:rPr>
                <a:t>Determine Budget</a:t>
              </a:r>
            </a:p>
          </p:txBody>
        </p:sp>
        <p:sp>
          <p:nvSpPr>
            <p:cNvPr id="7179" name="Rectangle 59"/>
            <p:cNvSpPr>
              <a:spLocks noChangeArrowheads="1"/>
            </p:cNvSpPr>
            <p:nvPr/>
          </p:nvSpPr>
          <p:spPr bwMode="auto">
            <a:xfrm>
              <a:off x="2592" y="3504"/>
              <a:ext cx="768" cy="67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endParaRPr lang="en-US" altLang="en-US"/>
            </a:p>
          </p:txBody>
        </p:sp>
        <p:sp>
          <p:nvSpPr>
            <p:cNvPr id="7180" name="Text Box 61"/>
            <p:cNvSpPr txBox="1">
              <a:spLocks noChangeArrowheads="1"/>
            </p:cNvSpPr>
            <p:nvPr/>
          </p:nvSpPr>
          <p:spPr bwMode="auto">
            <a:xfrm>
              <a:off x="2640" y="3648"/>
              <a:ext cx="67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pPr>
              <a:r>
                <a:rPr lang="en-US" altLang="en-US" sz="1300" b="1" dirty="0">
                  <a:solidFill>
                    <a:srgbClr val="FFC000"/>
                  </a:solidFill>
                </a:rPr>
                <a:t>Control</a:t>
              </a:r>
            </a:p>
            <a:p>
              <a:pPr>
                <a:spcBef>
                  <a:spcPct val="50000"/>
                </a:spcBef>
              </a:pPr>
              <a:r>
                <a:rPr lang="en-US" altLang="en-US" sz="1300" b="1" dirty="0">
                  <a:solidFill>
                    <a:srgbClr val="FFC000"/>
                  </a:solidFill>
                </a:rPr>
                <a:t>Costs</a:t>
              </a:r>
            </a:p>
          </p:txBody>
        </p:sp>
      </p:grpSp>
      <p:sp>
        <p:nvSpPr>
          <p:cNvPr id="2" name="Rectangle 1"/>
          <p:cNvSpPr/>
          <p:nvPr/>
        </p:nvSpPr>
        <p:spPr>
          <a:xfrm>
            <a:off x="377793" y="4268788"/>
            <a:ext cx="2432542"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n"/>
              <a:defRPr/>
            </a:pPr>
            <a:r>
              <a:rPr lang="en-US" b="1" dirty="0">
                <a:solidFill>
                  <a:srgbClr val="FFFF00"/>
                </a:solidFill>
                <a:latin typeface="Calibri Light" panose="020F0302020204030204" pitchFamily="34" charset="0"/>
              </a:rPr>
              <a:t>Planning cost management</a:t>
            </a:r>
            <a:endParaRPr lang="en-US" b="1" dirty="0">
              <a:solidFill>
                <a:srgbClr val="FFFF00"/>
              </a:solidFill>
              <a:latin typeface="Calibri Light" charset="0"/>
              <a:ea typeface="Calibri Light" charset="0"/>
              <a:cs typeface="Calibri Light" charset="0"/>
            </a:endParaRPr>
          </a:p>
        </p:txBody>
      </p:sp>
    </p:spTree>
    <p:extLst>
      <p:ext uri="{BB962C8B-B14F-4D97-AF65-F5344CB8AC3E}">
        <p14:creationId xmlns:p14="http://schemas.microsoft.com/office/powerpoint/2010/main" val="3194073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What is Project Cost Management? (2 of 2)</a:t>
            </a:r>
          </a:p>
        </p:txBody>
      </p:sp>
      <p:pic>
        <p:nvPicPr>
          <p:cNvPr id="2" name="Picture 1" descr="Image illustrates the inputs, tools and techniques, and outputs of project cost management.&#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045113"/>
            <a:ext cx="5309822" cy="4740891"/>
          </a:xfrm>
          <a:prstGeom prst="rect">
            <a:avLst/>
          </a:prstGeom>
        </p:spPr>
      </p:pic>
      <p:sp>
        <p:nvSpPr>
          <p:cNvPr id="26627"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304800" y="1295400"/>
            <a:ext cx="8534400" cy="5257800"/>
          </a:xfrm>
        </p:spPr>
        <p:txBody>
          <a:bodyPr/>
          <a:lstStyle/>
          <a:p>
            <a:r>
              <a:rPr lang="en-US" sz="2400" dirty="0">
                <a:latin typeface="Calibri Light" panose="020F0302020204030204" pitchFamily="34" charset="0"/>
              </a:rPr>
              <a:t>Most members of an executive board better understand and are more interested in financial terms than IT terms , so IT project managers must speak their language</a:t>
            </a:r>
          </a:p>
          <a:p>
            <a:pPr lvl="1"/>
            <a:r>
              <a:rPr lang="en-US" sz="2000" b="1" dirty="0">
                <a:solidFill>
                  <a:srgbClr val="C00000"/>
                </a:solidFill>
                <a:latin typeface="Calibri Light" panose="020F0302020204030204" pitchFamily="34" charset="0"/>
              </a:rPr>
              <a:t>Profits</a:t>
            </a:r>
            <a:r>
              <a:rPr lang="en-US" sz="2000" dirty="0">
                <a:latin typeface="Calibri Light" panose="020F0302020204030204" pitchFamily="34" charset="0"/>
              </a:rPr>
              <a:t> are revenues minus expenditures</a:t>
            </a:r>
          </a:p>
          <a:p>
            <a:pPr lvl="1"/>
            <a:endParaRPr lang="en-US" sz="2000" dirty="0">
              <a:latin typeface="Calibri Light" panose="020F0302020204030204" pitchFamily="34" charset="0"/>
            </a:endParaRPr>
          </a:p>
          <a:p>
            <a:pPr lvl="1"/>
            <a:r>
              <a:rPr lang="en-US" sz="2000" b="1" dirty="0">
                <a:solidFill>
                  <a:srgbClr val="C00000"/>
                </a:solidFill>
                <a:latin typeface="Calibri Light" panose="020F0302020204030204" pitchFamily="34" charset="0"/>
              </a:rPr>
              <a:t>Profit margin </a:t>
            </a:r>
            <a:r>
              <a:rPr lang="en-US" sz="2000" dirty="0">
                <a:latin typeface="Calibri Light" panose="020F0302020204030204" pitchFamily="34" charset="0"/>
              </a:rPr>
              <a:t>is the ratio of revenues to profits</a:t>
            </a:r>
          </a:p>
          <a:p>
            <a:pPr lvl="1"/>
            <a:endParaRPr lang="en-US" sz="2000" dirty="0">
              <a:latin typeface="Calibri Light" panose="020F0302020204030204" pitchFamily="34" charset="0"/>
            </a:endParaRPr>
          </a:p>
          <a:p>
            <a:pPr lvl="1"/>
            <a:r>
              <a:rPr lang="en-US" sz="2000" b="1" dirty="0">
                <a:solidFill>
                  <a:srgbClr val="C00000"/>
                </a:solidFill>
                <a:latin typeface="Calibri Light" panose="020F0302020204030204" pitchFamily="34" charset="0"/>
              </a:rPr>
              <a:t>Life cycle costing </a:t>
            </a:r>
            <a:r>
              <a:rPr lang="en-US" sz="2000" dirty="0">
                <a:latin typeface="Calibri Light" panose="020F0302020204030204" pitchFamily="34" charset="0"/>
              </a:rPr>
              <a:t>considers the total cost of ownership, or development plus support costs, for a project </a:t>
            </a:r>
          </a:p>
          <a:p>
            <a:pPr lvl="1"/>
            <a:endParaRPr lang="en-US" sz="2000" dirty="0">
              <a:latin typeface="Calibri Light" panose="020F0302020204030204" pitchFamily="34" charset="0"/>
            </a:endParaRPr>
          </a:p>
          <a:p>
            <a:pPr lvl="1"/>
            <a:r>
              <a:rPr lang="en-US" sz="2000" b="1" dirty="0">
                <a:solidFill>
                  <a:srgbClr val="C00000"/>
                </a:solidFill>
                <a:latin typeface="Calibri Light" panose="020F0302020204030204" pitchFamily="34" charset="0"/>
              </a:rPr>
              <a:t>Cash flow analysis</a:t>
            </a:r>
            <a:r>
              <a:rPr lang="en-US" sz="2000" dirty="0">
                <a:solidFill>
                  <a:srgbClr val="C00000"/>
                </a:solidFill>
                <a:latin typeface="Calibri Light" panose="020F0302020204030204" pitchFamily="34" charset="0"/>
              </a:rPr>
              <a:t> </a:t>
            </a:r>
            <a:r>
              <a:rPr lang="en-US" sz="2000" dirty="0">
                <a:latin typeface="Calibri Light" panose="020F0302020204030204" pitchFamily="34" charset="0"/>
              </a:rPr>
              <a:t>determines the estimated annual costs and benefits for a project and the resulting annual cash flow</a:t>
            </a:r>
          </a:p>
          <a:p>
            <a:pPr lvl="1"/>
            <a:endParaRPr lang="en-US" sz="3600" dirty="0">
              <a:latin typeface="Calibri Light" panose="020F0302020204030204" pitchFamily="34" charset="0"/>
            </a:endParaRPr>
          </a:p>
          <a:p>
            <a:endParaRPr lang="en-US" dirty="0"/>
          </a:p>
        </p:txBody>
      </p:sp>
      <p:sp>
        <p:nvSpPr>
          <p:cNvPr id="27650" name="Rectangle 2"/>
          <p:cNvSpPr>
            <a:spLocks noGrp="1" noChangeArrowheads="1"/>
          </p:cNvSpPr>
          <p:nvPr>
            <p:ph type="title"/>
          </p:nvPr>
        </p:nvSpPr>
        <p:spPr/>
        <p:txBody>
          <a:bodyPr>
            <a:noAutofit/>
          </a:bodyPr>
          <a:lstStyle/>
          <a:p>
            <a:pPr algn="ctr"/>
            <a:r>
              <a:rPr lang="en-US" sz="3200" dirty="0">
                <a:solidFill>
                  <a:srgbClr val="0033CC"/>
                </a:solidFill>
              </a:rPr>
              <a:t>Basic Principles of Cost Management</a:t>
            </a:r>
          </a:p>
        </p:txBody>
      </p:sp>
      <p:sp>
        <p:nvSpPr>
          <p:cNvPr id="27653"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57DC5289-8C18-4B08-95ED-9153050721CB}" type="slidenum">
              <a:rPr lang="en-US" smtClean="0"/>
              <a:pPr>
                <a:defRPr/>
              </a:pPr>
              <a:t>17</a:t>
            </a:fld>
            <a:endParaRPr lang="en-US" dirty="0"/>
          </a:p>
        </p:txBody>
      </p:sp>
    </p:spTree>
    <p:extLst>
      <p:ext uri="{BB962C8B-B14F-4D97-AF65-F5344CB8AC3E}">
        <p14:creationId xmlns:p14="http://schemas.microsoft.com/office/powerpoint/2010/main" val="1116115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304800" y="838200"/>
            <a:ext cx="8305800" cy="4572000"/>
          </a:xfrm>
        </p:spPr>
        <p:txBody>
          <a:bodyPr>
            <a:normAutofit lnSpcReduction="10000"/>
          </a:bodyPr>
          <a:lstStyle/>
          <a:p>
            <a:pPr>
              <a:lnSpc>
                <a:spcPct val="80000"/>
              </a:lnSpc>
            </a:pPr>
            <a:r>
              <a:rPr lang="en-US" sz="2800" b="1" dirty="0">
                <a:solidFill>
                  <a:srgbClr val="C00000"/>
                </a:solidFill>
                <a:latin typeface="Calibri Light" panose="020F0302020204030204" pitchFamily="34" charset="0"/>
              </a:rPr>
              <a:t>Tangible costs</a:t>
            </a:r>
            <a:r>
              <a:rPr lang="en-US" sz="2800" dirty="0">
                <a:solidFill>
                  <a:srgbClr val="C00000"/>
                </a:solidFill>
                <a:latin typeface="Calibri Light" panose="020F0302020204030204" pitchFamily="34" charset="0"/>
              </a:rPr>
              <a:t> or </a:t>
            </a:r>
            <a:r>
              <a:rPr lang="en-US" sz="2800" b="1" dirty="0">
                <a:solidFill>
                  <a:srgbClr val="C00000"/>
                </a:solidFill>
                <a:latin typeface="Calibri Light" panose="020F0302020204030204" pitchFamily="34" charset="0"/>
              </a:rPr>
              <a:t>benefits</a:t>
            </a:r>
            <a:r>
              <a:rPr lang="en-US" sz="2800" dirty="0">
                <a:solidFill>
                  <a:srgbClr val="C00000"/>
                </a:solidFill>
                <a:latin typeface="Calibri Light" panose="020F0302020204030204" pitchFamily="34" charset="0"/>
              </a:rPr>
              <a:t> </a:t>
            </a:r>
            <a:r>
              <a:rPr lang="en-US" sz="2800" dirty="0">
                <a:latin typeface="Calibri Light" panose="020F0302020204030204" pitchFamily="34" charset="0"/>
              </a:rPr>
              <a:t>are those costs or benefits that an organization can easily measure in dollars</a:t>
            </a:r>
          </a:p>
          <a:p>
            <a:pPr>
              <a:lnSpc>
                <a:spcPct val="80000"/>
              </a:lnSpc>
            </a:pPr>
            <a:r>
              <a:rPr lang="en-US" sz="2800" dirty="0">
                <a:solidFill>
                  <a:srgbClr val="9900CC"/>
                </a:solidFill>
                <a:latin typeface="Calibri Light" panose="020F0302020204030204" pitchFamily="34" charset="0"/>
              </a:rPr>
              <a:t>Measure them accurately. </a:t>
            </a:r>
          </a:p>
          <a:p>
            <a:pPr>
              <a:lnSpc>
                <a:spcPct val="80000"/>
              </a:lnSpc>
            </a:pPr>
            <a:r>
              <a:rPr lang="en-US" sz="2800" dirty="0">
                <a:latin typeface="Calibri Light" panose="020F0302020204030204" pitchFamily="34" charset="0"/>
              </a:rPr>
              <a:t> </a:t>
            </a:r>
            <a:r>
              <a:rPr lang="en-US" sz="2800" dirty="0">
                <a:solidFill>
                  <a:srgbClr val="9900CC"/>
                </a:solidFill>
                <a:latin typeface="Calibri Light" panose="020F0302020204030204" pitchFamily="34" charset="0"/>
              </a:rPr>
              <a:t>(hard cost) Cost you can “see feel and touch”. Ex: purchase cost of computer, power usage software purchase costs, wages, labor </a:t>
            </a:r>
          </a:p>
          <a:p>
            <a:pPr>
              <a:lnSpc>
                <a:spcPct val="80000"/>
              </a:lnSpc>
            </a:pPr>
            <a:r>
              <a:rPr lang="en-US" sz="2800" dirty="0">
                <a:solidFill>
                  <a:srgbClr val="FF3399"/>
                </a:solidFill>
                <a:latin typeface="Calibri Light" panose="020F0302020204030204" pitchFamily="34" charset="0"/>
              </a:rPr>
              <a:t> </a:t>
            </a:r>
          </a:p>
          <a:p>
            <a:pPr>
              <a:lnSpc>
                <a:spcPct val="80000"/>
              </a:lnSpc>
            </a:pPr>
            <a:r>
              <a:rPr lang="en-US" sz="2800" b="1" dirty="0">
                <a:solidFill>
                  <a:srgbClr val="C00000"/>
                </a:solidFill>
                <a:latin typeface="Calibri Light" panose="020F0302020204030204" pitchFamily="34" charset="0"/>
              </a:rPr>
              <a:t>Intangible costs</a:t>
            </a:r>
            <a:r>
              <a:rPr lang="en-US" sz="2800" dirty="0">
                <a:solidFill>
                  <a:srgbClr val="C00000"/>
                </a:solidFill>
                <a:latin typeface="Calibri Light" panose="020F0302020204030204" pitchFamily="34" charset="0"/>
              </a:rPr>
              <a:t> or </a:t>
            </a:r>
            <a:r>
              <a:rPr lang="en-US" sz="2800" b="1" dirty="0">
                <a:solidFill>
                  <a:srgbClr val="C00000"/>
                </a:solidFill>
                <a:latin typeface="Calibri Light" panose="020F0302020204030204" pitchFamily="34" charset="0"/>
              </a:rPr>
              <a:t>benefits</a:t>
            </a:r>
            <a:r>
              <a:rPr lang="en-US" sz="2800" dirty="0">
                <a:solidFill>
                  <a:srgbClr val="C00000"/>
                </a:solidFill>
                <a:latin typeface="Calibri Light" panose="020F0302020204030204" pitchFamily="34" charset="0"/>
              </a:rPr>
              <a:t> </a:t>
            </a:r>
            <a:r>
              <a:rPr lang="en-US" sz="2800" dirty="0">
                <a:latin typeface="Calibri Light" panose="020F0302020204030204" pitchFamily="34" charset="0"/>
              </a:rPr>
              <a:t>are costs or benefits that are difficult to measure in monetary terms. </a:t>
            </a:r>
          </a:p>
          <a:p>
            <a:pPr>
              <a:lnSpc>
                <a:spcPct val="80000"/>
              </a:lnSpc>
            </a:pPr>
            <a:r>
              <a:rPr lang="en-US" sz="2800" dirty="0">
                <a:solidFill>
                  <a:srgbClr val="9900CC"/>
                </a:solidFill>
                <a:latin typeface="Calibri Light" panose="020F0302020204030204" pitchFamily="34" charset="0"/>
              </a:rPr>
              <a:t>Cannot measure accurately</a:t>
            </a:r>
            <a:endParaRPr lang="en-US" sz="2800" dirty="0">
              <a:latin typeface="Calibri Light" panose="020F0302020204030204" pitchFamily="34" charset="0"/>
            </a:endParaRPr>
          </a:p>
          <a:p>
            <a:pPr>
              <a:lnSpc>
                <a:spcPct val="80000"/>
              </a:lnSpc>
            </a:pPr>
            <a:r>
              <a:rPr lang="en-US" sz="2800" dirty="0">
                <a:solidFill>
                  <a:srgbClr val="9900CC"/>
                </a:solidFill>
                <a:latin typeface="Calibri Light" panose="020F0302020204030204" pitchFamily="34" charset="0"/>
              </a:rPr>
              <a:t>  (soft costs). Costs cannot “see, feel or touch”.  Ex. Productivity  gains from  computer use, sales gains from a better customer support, etc. (Employee moral)</a:t>
            </a:r>
          </a:p>
          <a:p>
            <a:pPr>
              <a:lnSpc>
                <a:spcPct val="80000"/>
              </a:lnSpc>
            </a:pPr>
            <a:endParaRPr lang="en-US" sz="2800" dirty="0">
              <a:latin typeface="Calibri Light" panose="020F0302020204030204" pitchFamily="34" charset="0"/>
            </a:endParaRPr>
          </a:p>
          <a:p>
            <a:pPr>
              <a:lnSpc>
                <a:spcPct val="80000"/>
              </a:lnSpc>
            </a:pPr>
            <a:endParaRPr lang="en-US" dirty="0">
              <a:latin typeface="Calibri Light" panose="020F0302020204030204" pitchFamily="34" charset="0"/>
            </a:endParaRPr>
          </a:p>
        </p:txBody>
      </p:sp>
      <p:sp>
        <p:nvSpPr>
          <p:cNvPr id="30722" name="Rectangle 2"/>
          <p:cNvSpPr>
            <a:spLocks noGrp="1" noChangeArrowheads="1"/>
          </p:cNvSpPr>
          <p:nvPr>
            <p:ph type="title"/>
          </p:nvPr>
        </p:nvSpPr>
        <p:spPr>
          <a:xfrm>
            <a:off x="381000" y="274638"/>
            <a:ext cx="8305800" cy="411162"/>
          </a:xfrm>
        </p:spPr>
        <p:txBody>
          <a:bodyPr>
            <a:normAutofit fontScale="90000"/>
          </a:bodyPr>
          <a:lstStyle/>
          <a:p>
            <a:pPr algn="ctr"/>
            <a:r>
              <a:rPr lang="en-US" sz="3600" dirty="0">
                <a:solidFill>
                  <a:srgbClr val="0033CC"/>
                </a:solidFill>
              </a:rPr>
              <a:t>Types of Costs and Benefits</a:t>
            </a:r>
          </a:p>
        </p:txBody>
      </p:sp>
      <p:sp>
        <p:nvSpPr>
          <p:cNvPr id="30725"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1EB3F714-30BF-4029-B3DF-B4C71CA79379}" type="slidenum">
              <a:rPr lang="en-US" smtClean="0"/>
              <a:pPr>
                <a:defRPr/>
              </a:pPr>
              <a:t>18</a:t>
            </a:fld>
            <a:endParaRPr lang="en-US" dirty="0"/>
          </a:p>
        </p:txBody>
      </p:sp>
    </p:spTree>
    <p:extLst>
      <p:ext uri="{BB962C8B-B14F-4D97-AF65-F5344CB8AC3E}">
        <p14:creationId xmlns:p14="http://schemas.microsoft.com/office/powerpoint/2010/main" val="3838305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304800" y="838200"/>
            <a:ext cx="8610600" cy="5486400"/>
          </a:xfrm>
        </p:spPr>
        <p:txBody>
          <a:bodyPr>
            <a:normAutofit fontScale="92500"/>
          </a:bodyPr>
          <a:lstStyle/>
          <a:p>
            <a:pPr>
              <a:lnSpc>
                <a:spcPct val="80000"/>
              </a:lnSpc>
            </a:pPr>
            <a:endParaRPr lang="en-US" sz="2000" dirty="0">
              <a:latin typeface="Calibri Light" panose="020F0302020204030204" pitchFamily="34" charset="0"/>
            </a:endParaRPr>
          </a:p>
          <a:p>
            <a:pPr>
              <a:lnSpc>
                <a:spcPct val="80000"/>
              </a:lnSpc>
            </a:pPr>
            <a:r>
              <a:rPr lang="en-US" sz="2400" b="1" dirty="0">
                <a:solidFill>
                  <a:srgbClr val="C00000"/>
                </a:solidFill>
                <a:latin typeface="Calibri Light" panose="020F0302020204030204" pitchFamily="34" charset="0"/>
              </a:rPr>
              <a:t>Direct costs</a:t>
            </a:r>
            <a:r>
              <a:rPr lang="en-US" sz="2400" dirty="0">
                <a:solidFill>
                  <a:srgbClr val="C00000"/>
                </a:solidFill>
                <a:latin typeface="Calibri Light" panose="020F0302020204030204" pitchFamily="34" charset="0"/>
              </a:rPr>
              <a:t> </a:t>
            </a:r>
            <a:r>
              <a:rPr lang="en-US" sz="2400" dirty="0">
                <a:latin typeface="Calibri Light" panose="020F0302020204030204" pitchFamily="34" charset="0"/>
              </a:rPr>
              <a:t>are costs that can be directly related to producing the products and services of the project. </a:t>
            </a:r>
            <a:r>
              <a:rPr lang="en-US" sz="2400" dirty="0">
                <a:solidFill>
                  <a:srgbClr val="9900CC"/>
                </a:solidFill>
                <a:latin typeface="Calibri Light" panose="020F0302020204030204" pitchFamily="34" charset="0"/>
              </a:rPr>
              <a:t>Produce goods or services (good  sold, unsold), raw material, labor</a:t>
            </a:r>
          </a:p>
          <a:p>
            <a:pPr>
              <a:lnSpc>
                <a:spcPct val="80000"/>
              </a:lnSpc>
            </a:pPr>
            <a:endParaRPr lang="en-US" sz="2400" dirty="0">
              <a:latin typeface="Calibri Light" panose="020F0302020204030204" pitchFamily="34" charset="0"/>
            </a:endParaRPr>
          </a:p>
          <a:p>
            <a:pPr>
              <a:lnSpc>
                <a:spcPct val="80000"/>
              </a:lnSpc>
            </a:pPr>
            <a:r>
              <a:rPr lang="en-US" sz="2400" b="1" dirty="0">
                <a:solidFill>
                  <a:srgbClr val="C00000"/>
                </a:solidFill>
                <a:latin typeface="Calibri Light" panose="020F0302020204030204" pitchFamily="34" charset="0"/>
              </a:rPr>
              <a:t>Indirect costs</a:t>
            </a:r>
            <a:r>
              <a:rPr lang="en-US" sz="2400" dirty="0">
                <a:solidFill>
                  <a:srgbClr val="C00000"/>
                </a:solidFill>
                <a:latin typeface="Calibri Light" panose="020F0302020204030204" pitchFamily="34" charset="0"/>
              </a:rPr>
              <a:t> </a:t>
            </a:r>
            <a:r>
              <a:rPr lang="en-US" sz="2400" dirty="0">
                <a:latin typeface="Calibri Light" panose="020F0302020204030204" pitchFamily="34" charset="0"/>
              </a:rPr>
              <a:t>are costs that are not directly related to the products or services of the project, but are indirectly related to performing the project.</a:t>
            </a:r>
          </a:p>
          <a:p>
            <a:pPr>
              <a:lnSpc>
                <a:spcPct val="80000"/>
              </a:lnSpc>
            </a:pPr>
            <a:r>
              <a:rPr lang="en-US" sz="2400" dirty="0">
                <a:solidFill>
                  <a:srgbClr val="9900CC"/>
                </a:solidFill>
                <a:latin typeface="Calibri Light" panose="020F0302020204030204" pitchFamily="34" charset="0"/>
              </a:rPr>
              <a:t>Cost that affect the entire company, not just the product. Ex: advertising, depreciation, accounting services </a:t>
            </a:r>
          </a:p>
          <a:p>
            <a:pPr>
              <a:lnSpc>
                <a:spcPct val="80000"/>
              </a:lnSpc>
            </a:pPr>
            <a:r>
              <a:rPr lang="en-US" sz="2400" dirty="0">
                <a:solidFill>
                  <a:srgbClr val="9900CC"/>
                </a:solidFill>
                <a:latin typeface="Calibri Light" panose="020F0302020204030204" pitchFamily="34" charset="0"/>
              </a:rPr>
              <a:t>Called overhead, nor related for making  the product. In general, they are fixed. Ex. Pay the rent of the building or variables, pay the electricity, water bills</a:t>
            </a:r>
          </a:p>
          <a:p>
            <a:pPr>
              <a:lnSpc>
                <a:spcPct val="80000"/>
              </a:lnSpc>
            </a:pPr>
            <a:endParaRPr lang="en-US" sz="2400" dirty="0">
              <a:latin typeface="Calibri Light" panose="020F0302020204030204" pitchFamily="34" charset="0"/>
            </a:endParaRPr>
          </a:p>
          <a:p>
            <a:pPr>
              <a:lnSpc>
                <a:spcPct val="80000"/>
              </a:lnSpc>
            </a:pPr>
            <a:r>
              <a:rPr lang="en-US" sz="2400" b="1" dirty="0">
                <a:solidFill>
                  <a:srgbClr val="C00000"/>
                </a:solidFill>
                <a:latin typeface="Calibri Light" panose="020F0302020204030204" pitchFamily="34" charset="0"/>
              </a:rPr>
              <a:t>Sunk cost </a:t>
            </a:r>
            <a:r>
              <a:rPr lang="en-US" sz="2400" dirty="0">
                <a:solidFill>
                  <a:srgbClr val="5B53FF"/>
                </a:solidFill>
                <a:latin typeface="Calibri Light" panose="020F0302020204030204" pitchFamily="34" charset="0"/>
              </a:rPr>
              <a:t>is money that has been spent in the past; </a:t>
            </a:r>
            <a:r>
              <a:rPr lang="en-US" sz="2400" dirty="0">
                <a:latin typeface="Calibri Light" panose="020F0302020204030204" pitchFamily="34" charset="0"/>
              </a:rPr>
              <a:t>when deciding what projects to invest in or continue, you should </a:t>
            </a:r>
            <a:r>
              <a:rPr lang="en-US" sz="2400" i="1" dirty="0">
                <a:latin typeface="Calibri Light" panose="020F0302020204030204" pitchFamily="34" charset="0"/>
              </a:rPr>
              <a:t>not</a:t>
            </a:r>
            <a:r>
              <a:rPr lang="en-US" sz="2400" dirty="0">
                <a:latin typeface="Calibri Light" panose="020F0302020204030204" pitchFamily="34" charset="0"/>
              </a:rPr>
              <a:t> include sunk costs.</a:t>
            </a:r>
          </a:p>
          <a:p>
            <a:pPr>
              <a:lnSpc>
                <a:spcPct val="80000"/>
              </a:lnSpc>
            </a:pPr>
            <a:r>
              <a:rPr lang="en-US" sz="2400" dirty="0">
                <a:solidFill>
                  <a:srgbClr val="9900CC"/>
                </a:solidFill>
                <a:latin typeface="Calibri Light" panose="020F0302020204030204" pitchFamily="34" charset="0"/>
              </a:rPr>
              <a:t>Expenses have already occurred and can’t be changed or avoided or recovered.</a:t>
            </a:r>
          </a:p>
          <a:p>
            <a:pPr>
              <a:lnSpc>
                <a:spcPct val="80000"/>
              </a:lnSpc>
            </a:pPr>
            <a:endParaRPr lang="en-US" sz="2400" dirty="0">
              <a:solidFill>
                <a:srgbClr val="9900CC"/>
              </a:solidFill>
              <a:latin typeface="Calibri Light" panose="020F0302020204030204" pitchFamily="34" charset="0"/>
            </a:endParaRPr>
          </a:p>
          <a:p>
            <a:pPr>
              <a:lnSpc>
                <a:spcPct val="80000"/>
              </a:lnSpc>
            </a:pPr>
            <a:endParaRPr lang="en-US" sz="2400" dirty="0">
              <a:solidFill>
                <a:srgbClr val="9900CC"/>
              </a:solidFill>
              <a:latin typeface="Calibri Light" panose="020F0302020204030204" pitchFamily="34" charset="0"/>
            </a:endParaRPr>
          </a:p>
          <a:p>
            <a:pPr>
              <a:lnSpc>
                <a:spcPct val="80000"/>
              </a:lnSpc>
            </a:pPr>
            <a:endParaRPr lang="en-US" sz="2400" dirty="0">
              <a:solidFill>
                <a:srgbClr val="9900CC"/>
              </a:solidFill>
              <a:latin typeface="Calibri Light" panose="020F0302020204030204" pitchFamily="34" charset="0"/>
            </a:endParaRPr>
          </a:p>
          <a:p>
            <a:pPr>
              <a:lnSpc>
                <a:spcPct val="80000"/>
              </a:lnSpc>
            </a:pPr>
            <a:endParaRPr lang="en-US" dirty="0">
              <a:latin typeface="Calibri Light" panose="020F0302020204030204" pitchFamily="34" charset="0"/>
            </a:endParaRPr>
          </a:p>
        </p:txBody>
      </p:sp>
      <p:sp>
        <p:nvSpPr>
          <p:cNvPr id="30722" name="Rectangle 2"/>
          <p:cNvSpPr>
            <a:spLocks noGrp="1" noChangeArrowheads="1"/>
          </p:cNvSpPr>
          <p:nvPr>
            <p:ph type="title"/>
          </p:nvPr>
        </p:nvSpPr>
        <p:spPr>
          <a:xfrm>
            <a:off x="381000" y="274638"/>
            <a:ext cx="8305800" cy="411162"/>
          </a:xfrm>
        </p:spPr>
        <p:txBody>
          <a:bodyPr>
            <a:normAutofit fontScale="90000"/>
          </a:bodyPr>
          <a:lstStyle/>
          <a:p>
            <a:pPr algn="ctr"/>
            <a:r>
              <a:rPr lang="en-US" sz="3600" dirty="0">
                <a:solidFill>
                  <a:srgbClr val="0033CC"/>
                </a:solidFill>
              </a:rPr>
              <a:t>Types of Costs and Benefits</a:t>
            </a:r>
          </a:p>
        </p:txBody>
      </p:sp>
      <p:sp>
        <p:nvSpPr>
          <p:cNvPr id="30725"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1EB3F714-30BF-4029-B3DF-B4C71CA79379}" type="slidenum">
              <a:rPr lang="en-US" smtClean="0"/>
              <a:pPr>
                <a:defRPr/>
              </a:pPr>
              <a:t>19</a:t>
            </a:fld>
            <a:endParaRPr lang="en-US" dirty="0"/>
          </a:p>
        </p:txBody>
      </p:sp>
    </p:spTree>
    <p:extLst>
      <p:ext uri="{BB962C8B-B14F-4D97-AF65-F5344CB8AC3E}">
        <p14:creationId xmlns:p14="http://schemas.microsoft.com/office/powerpoint/2010/main" val="124425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highlight>
                  <a:srgbClr val="FF00FF"/>
                </a:highlight>
              </a:rPr>
              <a:t>Learning Objectives (1 of 2)</a:t>
            </a:r>
          </a:p>
        </p:txBody>
      </p:sp>
      <p:sp>
        <p:nvSpPr>
          <p:cNvPr id="21507" name="Rectangle 4"/>
          <p:cNvSpPr>
            <a:spLocks noGrp="1" noChangeArrowheads="1"/>
          </p:cNvSpPr>
          <p:nvPr>
            <p:ph idx="1"/>
          </p:nvPr>
        </p:nvSpPr>
        <p:spPr/>
        <p:txBody>
          <a:bodyPr>
            <a:noAutofit/>
          </a:bodyPr>
          <a:lstStyle/>
          <a:p>
            <a:r>
              <a:rPr lang="en-US" dirty="0"/>
              <a:t>Develop a justification for project cost management and its importance in achieving project success</a:t>
            </a:r>
          </a:p>
          <a:p>
            <a:r>
              <a:rPr lang="en-US" dirty="0"/>
              <a:t>Explain basic project cost management principles, concepts, and terms</a:t>
            </a:r>
          </a:p>
          <a:p>
            <a:r>
              <a:rPr lang="en-US" dirty="0"/>
              <a:t>Describe the process of planning cost management</a:t>
            </a:r>
          </a:p>
          <a:p>
            <a:r>
              <a:rPr lang="en-US" dirty="0"/>
              <a:t>Discuss different types of cost estimates and methods for preparing them</a:t>
            </a:r>
          </a:p>
          <a:p>
            <a:r>
              <a:rPr lang="en-US" dirty="0"/>
              <a:t>Using an example of an information technology (IT) project, list and describe the processes of determining a budget and preparing a cost estimate</a:t>
            </a:r>
          </a:p>
          <a:p>
            <a:pPr marL="0" indent="0">
              <a:buNone/>
            </a:pPr>
            <a:endParaRPr lang="en-US" dirty="0"/>
          </a:p>
        </p:txBody>
      </p:sp>
      <p:sp>
        <p:nvSpPr>
          <p:cNvPr id="2150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0" y="990600"/>
            <a:ext cx="8515350" cy="5186363"/>
          </a:xfrm>
        </p:spPr>
        <p:txBody>
          <a:bodyPr>
            <a:normAutofit/>
          </a:bodyPr>
          <a:lstStyle/>
          <a:p>
            <a:pPr>
              <a:lnSpc>
                <a:spcPct val="80000"/>
              </a:lnSpc>
            </a:pPr>
            <a:r>
              <a:rPr lang="en-US" sz="2800" dirty="0">
                <a:solidFill>
                  <a:srgbClr val="5B53FF"/>
                </a:solidFill>
                <a:highlight>
                  <a:srgbClr val="FFFF00"/>
                </a:highlight>
                <a:latin typeface="Calibri Light" charset="0"/>
                <a:ea typeface="Calibri Light" charset="0"/>
                <a:cs typeface="Calibri Light" charset="0"/>
              </a:rPr>
              <a:t>Learning curve theory </a:t>
            </a:r>
            <a:r>
              <a:rPr lang="en-US" sz="2800" dirty="0">
                <a:latin typeface="Calibri Light" charset="0"/>
                <a:ea typeface="Calibri Light" charset="0"/>
                <a:cs typeface="Calibri Light" charset="0"/>
              </a:rPr>
              <a:t>states that when many items are produced repetitively, the unit cost of those items decreases in a regular pattern as more units are produced</a:t>
            </a:r>
          </a:p>
          <a:p>
            <a:pPr>
              <a:lnSpc>
                <a:spcPct val="80000"/>
              </a:lnSpc>
            </a:pPr>
            <a:endParaRPr lang="en-US" sz="2800" dirty="0">
              <a:latin typeface="Calibri Light" charset="0"/>
              <a:ea typeface="Calibri Light" charset="0"/>
              <a:cs typeface="Calibri Light" charset="0"/>
            </a:endParaRPr>
          </a:p>
          <a:p>
            <a:pPr>
              <a:lnSpc>
                <a:spcPct val="80000"/>
              </a:lnSpc>
            </a:pPr>
            <a:r>
              <a:rPr lang="en-US" sz="2800" dirty="0">
                <a:solidFill>
                  <a:srgbClr val="5B53FF"/>
                </a:solidFill>
                <a:highlight>
                  <a:srgbClr val="FFFF00"/>
                </a:highlight>
                <a:latin typeface="Calibri Light" charset="0"/>
                <a:ea typeface="Calibri Light" charset="0"/>
                <a:cs typeface="Calibri Light" charset="0"/>
              </a:rPr>
              <a:t>Reserves</a:t>
            </a:r>
            <a:r>
              <a:rPr lang="en-US" sz="2800" dirty="0">
                <a:latin typeface="Calibri Light" charset="0"/>
                <a:ea typeface="Calibri Light" charset="0"/>
                <a:cs typeface="Calibri Light" charset="0"/>
              </a:rPr>
              <a:t> are dollars included in a cost estimate to mitigate cost risk by allowin</a:t>
            </a:r>
            <a:r>
              <a:rPr lang="en-US" sz="2800" dirty="0">
                <a:latin typeface="Calibri Light" panose="020F0302020204030204" pitchFamily="34" charset="0"/>
              </a:rPr>
              <a:t>g for future situations that are difficult to predict</a:t>
            </a:r>
          </a:p>
          <a:p>
            <a:pPr lvl="1">
              <a:lnSpc>
                <a:spcPct val="80000"/>
              </a:lnSpc>
            </a:pPr>
            <a:r>
              <a:rPr lang="en-US" sz="2000" b="1" dirty="0">
                <a:solidFill>
                  <a:srgbClr val="5B53FF"/>
                </a:solidFill>
                <a:latin typeface="Calibri Light" panose="020F0302020204030204" pitchFamily="34" charset="0"/>
              </a:rPr>
              <a:t>Contingency reserves</a:t>
            </a:r>
            <a:r>
              <a:rPr lang="en-US" sz="2000" dirty="0">
                <a:solidFill>
                  <a:srgbClr val="5B53FF"/>
                </a:solidFill>
                <a:latin typeface="Calibri Light" panose="020F0302020204030204" pitchFamily="34" charset="0"/>
              </a:rPr>
              <a:t> </a:t>
            </a:r>
            <a:r>
              <a:rPr lang="en-US" sz="2000" dirty="0">
                <a:latin typeface="Calibri Light" panose="020F0302020204030204" pitchFamily="34" charset="0"/>
              </a:rPr>
              <a:t>allow for future situations </a:t>
            </a:r>
            <a:r>
              <a:rPr lang="en-US" sz="2000" dirty="0">
                <a:solidFill>
                  <a:srgbClr val="C00000"/>
                </a:solidFill>
                <a:latin typeface="Calibri Light" panose="020F0302020204030204" pitchFamily="34" charset="0"/>
              </a:rPr>
              <a:t>that may be partially planned for </a:t>
            </a:r>
            <a:r>
              <a:rPr lang="en-US" sz="2000" dirty="0">
                <a:latin typeface="Calibri Light" panose="020F0302020204030204" pitchFamily="34" charset="0"/>
              </a:rPr>
              <a:t>(sometimes called </a:t>
            </a:r>
            <a:r>
              <a:rPr lang="en-US" sz="2000" b="1" dirty="0">
                <a:solidFill>
                  <a:srgbClr val="5B53FF"/>
                </a:solidFill>
                <a:latin typeface="Calibri Light" panose="020F0302020204030204" pitchFamily="34" charset="0"/>
              </a:rPr>
              <a:t>known</a:t>
            </a:r>
            <a:r>
              <a:rPr lang="en-US" sz="2000" b="1" dirty="0">
                <a:latin typeface="Calibri Light" panose="020F0302020204030204" pitchFamily="34" charset="0"/>
              </a:rPr>
              <a:t> </a:t>
            </a:r>
            <a:r>
              <a:rPr lang="en-US" sz="2000" b="1" dirty="0">
                <a:solidFill>
                  <a:srgbClr val="5B53FF"/>
                </a:solidFill>
                <a:latin typeface="Calibri Light" panose="020F0302020204030204" pitchFamily="34" charset="0"/>
              </a:rPr>
              <a:t>unknowns</a:t>
            </a:r>
            <a:r>
              <a:rPr lang="en-US" sz="2000" dirty="0">
                <a:latin typeface="Calibri Light" panose="020F0302020204030204" pitchFamily="34" charset="0"/>
              </a:rPr>
              <a:t>) and are included in the project cost baseline</a:t>
            </a:r>
          </a:p>
          <a:p>
            <a:pPr lvl="1">
              <a:lnSpc>
                <a:spcPct val="80000"/>
              </a:lnSpc>
            </a:pPr>
            <a:endParaRPr lang="en-US" sz="2000" dirty="0">
              <a:latin typeface="Calibri Light" panose="020F0302020204030204" pitchFamily="34" charset="0"/>
            </a:endParaRPr>
          </a:p>
          <a:p>
            <a:pPr lvl="1">
              <a:lnSpc>
                <a:spcPct val="80000"/>
              </a:lnSpc>
            </a:pPr>
            <a:r>
              <a:rPr lang="en-US" sz="2000" b="1" dirty="0">
                <a:solidFill>
                  <a:srgbClr val="5B53FF"/>
                </a:solidFill>
                <a:latin typeface="Calibri Light" panose="020F0302020204030204" pitchFamily="34" charset="0"/>
              </a:rPr>
              <a:t>Management reserves</a:t>
            </a:r>
            <a:r>
              <a:rPr lang="en-US" sz="2000" dirty="0">
                <a:solidFill>
                  <a:srgbClr val="5B53FF"/>
                </a:solidFill>
                <a:latin typeface="Calibri Light" panose="020F0302020204030204" pitchFamily="34" charset="0"/>
              </a:rPr>
              <a:t> </a:t>
            </a:r>
            <a:r>
              <a:rPr lang="en-US" sz="2000" dirty="0">
                <a:latin typeface="Calibri Light" panose="020F0302020204030204" pitchFamily="34" charset="0"/>
              </a:rPr>
              <a:t>allow for </a:t>
            </a:r>
            <a:r>
              <a:rPr lang="en-US" sz="2000" dirty="0">
                <a:solidFill>
                  <a:srgbClr val="C00000"/>
                </a:solidFill>
                <a:latin typeface="Calibri Light" panose="020F0302020204030204" pitchFamily="34" charset="0"/>
              </a:rPr>
              <a:t>future situations that are unpredictable</a:t>
            </a:r>
            <a:r>
              <a:rPr lang="en-US" sz="2000" dirty="0">
                <a:latin typeface="Calibri Light" panose="020F0302020204030204" pitchFamily="34" charset="0"/>
              </a:rPr>
              <a:t> (sometimes called </a:t>
            </a:r>
            <a:r>
              <a:rPr lang="en-US" sz="2000" b="1" dirty="0">
                <a:solidFill>
                  <a:srgbClr val="5B53FF"/>
                </a:solidFill>
                <a:latin typeface="Calibri Light" panose="020F0302020204030204" pitchFamily="34" charset="0"/>
              </a:rPr>
              <a:t>unknown unknowns)</a:t>
            </a:r>
            <a:r>
              <a:rPr lang="en-US" sz="2000" dirty="0">
                <a:solidFill>
                  <a:srgbClr val="5B53FF"/>
                </a:solidFill>
                <a:latin typeface="Calibri Light" panose="020F0302020204030204" pitchFamily="34" charset="0"/>
              </a:rPr>
              <a:t> </a:t>
            </a:r>
          </a:p>
        </p:txBody>
      </p:sp>
      <p:sp>
        <p:nvSpPr>
          <p:cNvPr id="31746" name="Rectangle 2"/>
          <p:cNvSpPr>
            <a:spLocks noGrp="1" noChangeArrowheads="1"/>
          </p:cNvSpPr>
          <p:nvPr>
            <p:ph type="title"/>
          </p:nvPr>
        </p:nvSpPr>
        <p:spPr>
          <a:xfrm>
            <a:off x="285750" y="152400"/>
            <a:ext cx="8610600" cy="715962"/>
          </a:xfrm>
        </p:spPr>
        <p:txBody>
          <a:bodyPr>
            <a:normAutofit fontScale="90000"/>
          </a:bodyPr>
          <a:lstStyle/>
          <a:p>
            <a:pPr algn="ctr"/>
            <a:r>
              <a:rPr lang="en-US" sz="3600" dirty="0">
                <a:solidFill>
                  <a:schemeClr val="accent2"/>
                </a:solidFill>
                <a:highlight>
                  <a:srgbClr val="000000"/>
                </a:highlight>
              </a:rPr>
              <a:t>More Basic Principles of Cost Management</a:t>
            </a:r>
          </a:p>
        </p:txBody>
      </p:sp>
      <p:sp>
        <p:nvSpPr>
          <p:cNvPr id="31749"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2C29A66E-B55B-4BF5-AD2A-2A3550D95B5A}" type="slidenum">
              <a:rPr lang="en-US" smtClean="0"/>
              <a:pPr>
                <a:defRPr/>
              </a:pPr>
              <a:t>20</a:t>
            </a:fld>
            <a:endParaRPr lang="en-US" dirty="0"/>
          </a:p>
        </p:txBody>
      </p:sp>
    </p:spTree>
    <p:extLst>
      <p:ext uri="{BB962C8B-B14F-4D97-AF65-F5344CB8AC3E}">
        <p14:creationId xmlns:p14="http://schemas.microsoft.com/office/powerpoint/2010/main" val="10452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solidFill>
                  <a:srgbClr val="C00000"/>
                </a:solidFill>
              </a:rPr>
              <a:t>What is Project Cost Management? (1 of 2)</a:t>
            </a:r>
          </a:p>
        </p:txBody>
      </p:sp>
      <p:sp>
        <p:nvSpPr>
          <p:cNvPr id="24579" name="Rectangle 3"/>
          <p:cNvSpPr>
            <a:spLocks noGrp="1" noChangeArrowheads="1"/>
          </p:cNvSpPr>
          <p:nvPr>
            <p:ph idx="1"/>
          </p:nvPr>
        </p:nvSpPr>
        <p:spPr>
          <a:xfrm>
            <a:off x="381000" y="1524000"/>
            <a:ext cx="8134350" cy="4652963"/>
          </a:xfrm>
        </p:spPr>
        <p:txBody>
          <a:bodyPr/>
          <a:lstStyle/>
          <a:p>
            <a:r>
              <a:rPr lang="en-US" sz="2400" dirty="0"/>
              <a:t>Project cost management includes the processes required to ensure that the project is completed within an approved budget</a:t>
            </a:r>
          </a:p>
          <a:p>
            <a:pPr lvl="1"/>
            <a:r>
              <a:rPr lang="en-US" sz="2000" dirty="0">
                <a:highlight>
                  <a:srgbClr val="FFFF00"/>
                </a:highlight>
              </a:rPr>
              <a:t>Planning cost management: </a:t>
            </a:r>
            <a:r>
              <a:rPr lang="en-US" sz="2000" dirty="0"/>
              <a:t>determining the policies, procedures, and documentation that will be used for planning, executing, and controlling project cost</a:t>
            </a:r>
          </a:p>
          <a:p>
            <a:pPr lvl="1"/>
            <a:r>
              <a:rPr lang="en-US" sz="2000" dirty="0">
                <a:highlight>
                  <a:srgbClr val="FFFF00"/>
                </a:highlight>
              </a:rPr>
              <a:t>Estimating costs: </a:t>
            </a:r>
            <a:r>
              <a:rPr lang="en-US" sz="2000" dirty="0"/>
              <a:t>developing an approximation or estimate of the costs of the resources needed to complete a project</a:t>
            </a:r>
          </a:p>
          <a:p>
            <a:pPr lvl="1"/>
            <a:r>
              <a:rPr lang="en-US" sz="2000" dirty="0">
                <a:highlight>
                  <a:srgbClr val="FFFF00"/>
                </a:highlight>
              </a:rPr>
              <a:t>Determining the budget</a:t>
            </a:r>
            <a:r>
              <a:rPr lang="en-US" sz="2000" dirty="0"/>
              <a:t>: allocating the overall cost estimate to individual work items to establish a baseline for measuring performance</a:t>
            </a:r>
          </a:p>
          <a:p>
            <a:pPr lvl="1"/>
            <a:r>
              <a:rPr lang="en-US" sz="2000" dirty="0">
                <a:highlight>
                  <a:srgbClr val="FFFF00"/>
                </a:highlight>
              </a:rPr>
              <a:t>Controlling costs: </a:t>
            </a:r>
            <a:r>
              <a:rPr lang="en-US" sz="2000" dirty="0"/>
              <a:t>controlling changes to the project budget</a:t>
            </a:r>
          </a:p>
          <a:p>
            <a:pPr lvl="1"/>
            <a:endParaRPr lang="en-US" dirty="0"/>
          </a:p>
        </p:txBody>
      </p:sp>
      <p:sp>
        <p:nvSpPr>
          <p:cNvPr id="2458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34838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Basic Principles of Cost Management (1 of 3)</a:t>
            </a:r>
          </a:p>
        </p:txBody>
      </p:sp>
      <p:sp>
        <p:nvSpPr>
          <p:cNvPr id="27651" name="Rectangle 3"/>
          <p:cNvSpPr>
            <a:spLocks noGrp="1" noChangeArrowheads="1"/>
          </p:cNvSpPr>
          <p:nvPr>
            <p:ph idx="1"/>
          </p:nvPr>
        </p:nvSpPr>
        <p:spPr>
          <a:xfrm>
            <a:off x="381000" y="1143000"/>
            <a:ext cx="8134350" cy="5033963"/>
          </a:xfrm>
        </p:spPr>
        <p:txBody>
          <a:bodyPr/>
          <a:lstStyle/>
          <a:p>
            <a:r>
              <a:rPr lang="en-US" sz="2800" dirty="0"/>
              <a:t>Most members of an executive board better understand and are more interested in financial terms than IT terms; they need to be able to present and discuss project information in both </a:t>
            </a:r>
          </a:p>
          <a:p>
            <a:pPr lvl="1"/>
            <a:r>
              <a:rPr lang="en-US" sz="2400" dirty="0">
                <a:solidFill>
                  <a:srgbClr val="5B53FF"/>
                </a:solidFill>
                <a:highlight>
                  <a:srgbClr val="FFFF00"/>
                </a:highlight>
              </a:rPr>
              <a:t>Profits:</a:t>
            </a:r>
            <a:r>
              <a:rPr lang="en-US" sz="2400" dirty="0">
                <a:highlight>
                  <a:srgbClr val="FFFF00"/>
                </a:highlight>
              </a:rPr>
              <a:t> </a:t>
            </a:r>
            <a:r>
              <a:rPr lang="en-US" sz="2400" dirty="0"/>
              <a:t>revenues minus expenditures</a:t>
            </a:r>
          </a:p>
          <a:p>
            <a:pPr lvl="1"/>
            <a:r>
              <a:rPr lang="en-US" sz="2400" dirty="0">
                <a:solidFill>
                  <a:srgbClr val="5B53FF"/>
                </a:solidFill>
                <a:highlight>
                  <a:srgbClr val="FFFF00"/>
                </a:highlight>
              </a:rPr>
              <a:t>Profit margin</a:t>
            </a:r>
            <a:r>
              <a:rPr lang="en-US" sz="2400" dirty="0">
                <a:solidFill>
                  <a:srgbClr val="5B53FF"/>
                </a:solidFill>
              </a:rPr>
              <a:t>: </a:t>
            </a:r>
            <a:r>
              <a:rPr lang="en-US" sz="2400" dirty="0"/>
              <a:t>ratio of profits to revenues  </a:t>
            </a:r>
          </a:p>
          <a:p>
            <a:pPr lvl="1"/>
            <a:r>
              <a:rPr lang="en-US" sz="2400" dirty="0"/>
              <a:t>Life cycle costing: considers total cost of ownership, or development plus support costs, for a project </a:t>
            </a:r>
          </a:p>
          <a:p>
            <a:pPr lvl="1"/>
            <a:r>
              <a:rPr lang="en-US" sz="2400" dirty="0">
                <a:solidFill>
                  <a:srgbClr val="5B53FF"/>
                </a:solidFill>
                <a:highlight>
                  <a:srgbClr val="FFFF00"/>
                </a:highlight>
              </a:rPr>
              <a:t>Cash flow analysis</a:t>
            </a:r>
            <a:r>
              <a:rPr lang="en-US" sz="2400" dirty="0">
                <a:solidFill>
                  <a:srgbClr val="5B53FF"/>
                </a:solidFill>
              </a:rPr>
              <a:t>: </a:t>
            </a:r>
            <a:r>
              <a:rPr lang="en-US" sz="2400" dirty="0"/>
              <a:t>determines estimated annual costs and benefits for a project and resulting annual cash flow</a:t>
            </a:r>
          </a:p>
          <a:p>
            <a:endParaRPr lang="en-US" dirty="0"/>
          </a:p>
        </p:txBody>
      </p:sp>
      <p:sp>
        <p:nvSpPr>
          <p:cNvPr id="2765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solidFill>
                  <a:srgbClr val="C00000"/>
                </a:solidFill>
              </a:rPr>
              <a:t>Basic Principles of Cost Management (2 of 3) </a:t>
            </a:r>
          </a:p>
        </p:txBody>
      </p:sp>
      <p:sp>
        <p:nvSpPr>
          <p:cNvPr id="30723" name="Rectangle 3"/>
          <p:cNvSpPr>
            <a:spLocks noGrp="1" noChangeArrowheads="1"/>
          </p:cNvSpPr>
          <p:nvPr>
            <p:ph idx="1"/>
          </p:nvPr>
        </p:nvSpPr>
        <p:spPr>
          <a:xfrm>
            <a:off x="381000" y="1489608"/>
            <a:ext cx="7886700" cy="4805363"/>
          </a:xfrm>
        </p:spPr>
        <p:txBody>
          <a:bodyPr/>
          <a:lstStyle/>
          <a:p>
            <a:r>
              <a:rPr lang="en-US" dirty="0">
                <a:highlight>
                  <a:srgbClr val="FFFF00"/>
                </a:highlight>
              </a:rPr>
              <a:t>Types of costs and benefits</a:t>
            </a:r>
          </a:p>
          <a:p>
            <a:pPr lvl="1"/>
            <a:r>
              <a:rPr lang="en-US" dirty="0"/>
              <a:t>Tangible costs or benefits are those costs or benefits that an organization can easily measure in dollars </a:t>
            </a:r>
          </a:p>
          <a:p>
            <a:pPr lvl="1"/>
            <a:r>
              <a:rPr lang="en-US" dirty="0"/>
              <a:t>Intangible costs or benefits are costs or benefits that are difficult to measure in monetary terms</a:t>
            </a:r>
          </a:p>
          <a:p>
            <a:pPr lvl="1"/>
            <a:r>
              <a:rPr lang="en-US" dirty="0"/>
              <a:t>Direct costs are costs that can be directly related to producing the products and services of the project </a:t>
            </a:r>
          </a:p>
          <a:p>
            <a:pPr lvl="1"/>
            <a:r>
              <a:rPr lang="en-US" dirty="0"/>
              <a:t>Indirect costs are costs that are not directly related to the products or services of the project, but are indirectly related to performing the project</a:t>
            </a:r>
          </a:p>
          <a:p>
            <a:pPr lvl="1"/>
            <a:r>
              <a:rPr lang="en-US" dirty="0"/>
              <a:t>Sunk cost is money that has been spent in the past; when deciding what projects to invest in or continue, you should not include sunk costs </a:t>
            </a:r>
          </a:p>
          <a:p>
            <a:pPr lvl="1"/>
            <a:endParaRPr lang="en-US" dirty="0"/>
          </a:p>
        </p:txBody>
      </p:sp>
      <p:sp>
        <p:nvSpPr>
          <p:cNvPr id="3072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Basic Principles of Cost Management (3 of 3)</a:t>
            </a:r>
          </a:p>
        </p:txBody>
      </p:sp>
      <p:sp>
        <p:nvSpPr>
          <p:cNvPr id="31747" name="Rectangle 3"/>
          <p:cNvSpPr>
            <a:spLocks noGrp="1" noChangeArrowheads="1"/>
          </p:cNvSpPr>
          <p:nvPr>
            <p:ph idx="1"/>
          </p:nvPr>
        </p:nvSpPr>
        <p:spPr/>
        <p:txBody>
          <a:bodyPr/>
          <a:lstStyle/>
          <a:p>
            <a:r>
              <a:rPr lang="en-US" dirty="0"/>
              <a:t>Additional concepts </a:t>
            </a:r>
          </a:p>
          <a:p>
            <a:pPr lvl="1"/>
            <a:r>
              <a:rPr lang="en-US" dirty="0"/>
              <a:t>Learning curve theory states that when many items are produced repetitively, the unit cost of those items decreases in a regular pattern as more units are produced</a:t>
            </a:r>
          </a:p>
          <a:p>
            <a:pPr lvl="1"/>
            <a:r>
              <a:rPr lang="en-US" dirty="0"/>
              <a:t>Reserves are dollars included in a cost estimate to mitigate cost risk by allowing for future situations that are difficult to predict</a:t>
            </a:r>
          </a:p>
          <a:p>
            <a:pPr lvl="2"/>
            <a:r>
              <a:rPr lang="en-US" dirty="0"/>
              <a:t>Contingency reserves allow for future situations that may be partially planned for (sometimes called known unknowns) and are included in the project cost baseline</a:t>
            </a:r>
          </a:p>
          <a:p>
            <a:pPr lvl="2"/>
            <a:r>
              <a:rPr lang="en-US" dirty="0"/>
              <a:t>Management reserves allow for future situations that are unpredictable (sometimes called unknown unknowns) </a:t>
            </a:r>
          </a:p>
        </p:txBody>
      </p:sp>
      <p:sp>
        <p:nvSpPr>
          <p:cNvPr id="3174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1779" y="381000"/>
            <a:ext cx="7886700" cy="1325563"/>
          </a:xfrm>
        </p:spPr>
        <p:txBody>
          <a:bodyPr/>
          <a:lstStyle/>
          <a:p>
            <a:r>
              <a:rPr lang="en-US" dirty="0"/>
              <a:t>Planning Cost Management</a:t>
            </a:r>
          </a:p>
        </p:txBody>
      </p:sp>
      <p:sp>
        <p:nvSpPr>
          <p:cNvPr id="2" name="Content Placeholder 1"/>
          <p:cNvSpPr>
            <a:spLocks noGrp="1"/>
          </p:cNvSpPr>
          <p:nvPr>
            <p:ph idx="1"/>
          </p:nvPr>
        </p:nvSpPr>
        <p:spPr/>
        <p:txBody>
          <a:bodyPr/>
          <a:lstStyle/>
          <a:p>
            <a:r>
              <a:rPr lang="en-US" dirty="0"/>
              <a:t>The first step in project cost management is planning how the costs will be managed throughout the life of the project</a:t>
            </a:r>
          </a:p>
          <a:p>
            <a:pPr lvl="1"/>
            <a:r>
              <a:rPr lang="en-US" dirty="0"/>
              <a:t>The project team uses expert judgment, analytical techniques, and meetings to develop the cost management plan</a:t>
            </a:r>
          </a:p>
          <a:p>
            <a:r>
              <a:rPr lang="en-US" dirty="0"/>
              <a:t>Cost management plan includes:</a:t>
            </a:r>
          </a:p>
          <a:p>
            <a:pPr lvl="1"/>
            <a:r>
              <a:rPr lang="en-US" dirty="0"/>
              <a:t>Level of accuracy </a:t>
            </a:r>
          </a:p>
          <a:p>
            <a:pPr lvl="1"/>
            <a:r>
              <a:rPr lang="en-US" dirty="0"/>
              <a:t>Units of measure</a:t>
            </a:r>
          </a:p>
          <a:p>
            <a:pPr lvl="1"/>
            <a:r>
              <a:rPr lang="en-US" dirty="0"/>
              <a:t>Organizational procedure links</a:t>
            </a:r>
          </a:p>
          <a:p>
            <a:pPr lvl="1"/>
            <a:r>
              <a:rPr lang="en-US" dirty="0"/>
              <a:t>Control thresholds</a:t>
            </a:r>
          </a:p>
          <a:p>
            <a:pPr lvl="1"/>
            <a:r>
              <a:rPr lang="en-US" dirty="0"/>
              <a:t>Rules of performance measurement</a:t>
            </a:r>
          </a:p>
          <a:p>
            <a:pPr lvl="1"/>
            <a:r>
              <a:rPr lang="en-US" dirty="0"/>
              <a:t>Reporting formats</a:t>
            </a:r>
          </a:p>
          <a:p>
            <a:pPr lvl="1"/>
            <a:r>
              <a:rPr lang="en-US" dirty="0"/>
              <a:t>Process descriptions</a:t>
            </a:r>
          </a:p>
          <a:p>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1502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highlight>
                  <a:srgbClr val="FFFF00"/>
                </a:highlight>
              </a:rPr>
              <a:t>Estimating Costs (1 of 4)</a:t>
            </a:r>
          </a:p>
        </p:txBody>
      </p:sp>
      <p:sp>
        <p:nvSpPr>
          <p:cNvPr id="32771" name="Rectangle 3"/>
          <p:cNvSpPr>
            <a:spLocks noGrp="1" noChangeArrowheads="1"/>
          </p:cNvSpPr>
          <p:nvPr>
            <p:ph idx="1"/>
          </p:nvPr>
        </p:nvSpPr>
        <p:spPr>
          <a:xfrm>
            <a:off x="533400" y="1295400"/>
            <a:ext cx="7981950" cy="4881563"/>
          </a:xfrm>
        </p:spPr>
        <p:txBody>
          <a:bodyPr>
            <a:normAutofit/>
          </a:bodyPr>
          <a:lstStyle/>
          <a:p>
            <a:r>
              <a:rPr lang="en-US" sz="2400" dirty="0"/>
              <a:t>Project managers must take cost estimates seriously if they want to complete projects within budget constraints</a:t>
            </a:r>
          </a:p>
          <a:p>
            <a:pPr lvl="1"/>
            <a:r>
              <a:rPr lang="en-US" sz="2000" dirty="0"/>
              <a:t>Types of cost estimates</a:t>
            </a:r>
          </a:p>
          <a:p>
            <a:pPr lvl="1"/>
            <a:r>
              <a:rPr lang="en-US" sz="2000" dirty="0"/>
              <a:t>Tools and techniques for estimating costs</a:t>
            </a:r>
          </a:p>
          <a:p>
            <a:pPr lvl="1"/>
            <a:r>
              <a:rPr lang="en-US" sz="2000" dirty="0"/>
              <a:t>Typical problems associated with IT cost estimates</a:t>
            </a:r>
          </a:p>
        </p:txBody>
      </p:sp>
      <p:sp>
        <p:nvSpPr>
          <p:cNvPr id="3277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Estimating Costs (2 of 4)</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359431367"/>
              </p:ext>
            </p:extLst>
          </p:nvPr>
        </p:nvGraphicFramePr>
        <p:xfrm>
          <a:off x="628650" y="1825625"/>
          <a:ext cx="7296150" cy="2286000"/>
        </p:xfrm>
        <a:graphic>
          <a:graphicData uri="http://schemas.openxmlformats.org/drawingml/2006/table">
            <a:tbl>
              <a:tblPr firstRow="1" bandRow="1">
                <a:tableStyleId>{5C22544A-7EE6-4342-B048-85BDC9FD1C3A}</a:tableStyleId>
              </a:tblPr>
              <a:tblGrid>
                <a:gridCol w="1392261">
                  <a:extLst>
                    <a:ext uri="{9D8B030D-6E8A-4147-A177-3AD203B41FA5}">
                      <a16:colId xmlns:a16="http://schemas.microsoft.com/office/drawing/2014/main" val="2583238796"/>
                    </a:ext>
                  </a:extLst>
                </a:gridCol>
                <a:gridCol w="2093889">
                  <a:extLst>
                    <a:ext uri="{9D8B030D-6E8A-4147-A177-3AD203B41FA5}">
                      <a16:colId xmlns:a16="http://schemas.microsoft.com/office/drawing/2014/main" val="2801995462"/>
                    </a:ext>
                  </a:extLst>
                </a:gridCol>
                <a:gridCol w="1981200">
                  <a:extLst>
                    <a:ext uri="{9D8B030D-6E8A-4147-A177-3AD203B41FA5}">
                      <a16:colId xmlns:a16="http://schemas.microsoft.com/office/drawing/2014/main" val="3481135079"/>
                    </a:ext>
                  </a:extLst>
                </a:gridCol>
                <a:gridCol w="1828800">
                  <a:extLst>
                    <a:ext uri="{9D8B030D-6E8A-4147-A177-3AD203B41FA5}">
                      <a16:colId xmlns:a16="http://schemas.microsoft.com/office/drawing/2014/main" val="1918299057"/>
                    </a:ext>
                  </a:extLst>
                </a:gridCol>
              </a:tblGrid>
              <a:tr h="370840">
                <a:tc>
                  <a:txBody>
                    <a:bodyPr/>
                    <a:lstStyle/>
                    <a:p>
                      <a:r>
                        <a:rPr lang="en-US" sz="1400" dirty="0">
                          <a:latin typeface="+mn-lt"/>
                        </a:rPr>
                        <a:t>Type of Estimate</a:t>
                      </a:r>
                    </a:p>
                  </a:txBody>
                  <a:tcPr/>
                </a:tc>
                <a:tc>
                  <a:txBody>
                    <a:bodyPr/>
                    <a:lstStyle/>
                    <a:p>
                      <a:r>
                        <a:rPr lang="en-US" sz="1400" dirty="0">
                          <a:latin typeface="+mn-lt"/>
                        </a:rPr>
                        <a:t>When Done</a:t>
                      </a:r>
                    </a:p>
                  </a:txBody>
                  <a:tcPr/>
                </a:tc>
                <a:tc>
                  <a:txBody>
                    <a:bodyPr/>
                    <a:lstStyle/>
                    <a:p>
                      <a:r>
                        <a:rPr lang="en-US" sz="1400" dirty="0">
                          <a:latin typeface="+mn-lt"/>
                        </a:rPr>
                        <a:t>Why Done</a:t>
                      </a:r>
                    </a:p>
                  </a:txBody>
                  <a:tcPr/>
                </a:tc>
                <a:tc>
                  <a:txBody>
                    <a:bodyPr/>
                    <a:lstStyle/>
                    <a:p>
                      <a:r>
                        <a:rPr lang="en-US" sz="1400" dirty="0">
                          <a:latin typeface="+mn-lt"/>
                        </a:rPr>
                        <a:t>Typical Range</a:t>
                      </a:r>
                    </a:p>
                  </a:txBody>
                  <a:tcPr/>
                </a:tc>
                <a:extLst>
                  <a:ext uri="{0D108BD9-81ED-4DB2-BD59-A6C34878D82A}">
                    <a16:rowId xmlns:a16="http://schemas.microsoft.com/office/drawing/2014/main" val="809809498"/>
                  </a:ext>
                </a:extLst>
              </a:tr>
              <a:tr h="370840">
                <a:tc>
                  <a:txBody>
                    <a:bodyPr/>
                    <a:lstStyle/>
                    <a:p>
                      <a:r>
                        <a:rPr lang="en-US" sz="1400" dirty="0">
                          <a:latin typeface="+mn-lt"/>
                        </a:rPr>
                        <a:t>Rough order of</a:t>
                      </a:r>
                    </a:p>
                    <a:p>
                      <a:r>
                        <a:rPr lang="en-US" sz="1400" dirty="0">
                          <a:latin typeface="+mn-lt"/>
                        </a:rPr>
                        <a:t>magnitude (ROM)</a:t>
                      </a:r>
                    </a:p>
                  </a:txBody>
                  <a:tcPr/>
                </a:tc>
                <a:tc>
                  <a:txBody>
                    <a:bodyPr/>
                    <a:lstStyle/>
                    <a:p>
                      <a:r>
                        <a:rPr lang="en-US" sz="1400" dirty="0">
                          <a:latin typeface="+mn-lt"/>
                        </a:rPr>
                        <a:t>Very early in the</a:t>
                      </a:r>
                      <a:r>
                        <a:rPr lang="en-US" sz="1400" baseline="0" dirty="0">
                          <a:latin typeface="+mn-lt"/>
                        </a:rPr>
                        <a:t> </a:t>
                      </a:r>
                      <a:r>
                        <a:rPr lang="en-US" sz="1400" dirty="0">
                          <a:latin typeface="+mn-lt"/>
                        </a:rPr>
                        <a:t>project life cycle,</a:t>
                      </a:r>
                      <a:r>
                        <a:rPr lang="en-US" sz="1400" baseline="0" dirty="0">
                          <a:latin typeface="+mn-lt"/>
                        </a:rPr>
                        <a:t> </a:t>
                      </a:r>
                      <a:r>
                        <a:rPr lang="en-US" sz="1400" dirty="0">
                          <a:latin typeface="+mn-lt"/>
                        </a:rPr>
                        <a:t>often 3–5 years</a:t>
                      </a:r>
                    </a:p>
                    <a:p>
                      <a:r>
                        <a:rPr lang="en-US" sz="1400" dirty="0">
                          <a:latin typeface="+mn-lt"/>
                        </a:rPr>
                        <a:t>before project</a:t>
                      </a:r>
                      <a:r>
                        <a:rPr lang="en-US" sz="1400" baseline="0" dirty="0">
                          <a:latin typeface="+mn-lt"/>
                        </a:rPr>
                        <a:t> c</a:t>
                      </a:r>
                      <a:r>
                        <a:rPr lang="en-US" sz="1400" dirty="0">
                          <a:latin typeface="+mn-lt"/>
                        </a:rPr>
                        <a:t>ompletion</a:t>
                      </a:r>
                    </a:p>
                  </a:txBody>
                  <a:tcPr/>
                </a:tc>
                <a:tc>
                  <a:txBody>
                    <a:bodyPr/>
                    <a:lstStyle/>
                    <a:p>
                      <a:r>
                        <a:rPr lang="en-US" sz="1400" dirty="0">
                          <a:latin typeface="+mn-lt"/>
                        </a:rPr>
                        <a:t>Provides estimate</a:t>
                      </a:r>
                      <a:r>
                        <a:rPr lang="en-US" sz="1400" baseline="0" dirty="0">
                          <a:latin typeface="+mn-lt"/>
                        </a:rPr>
                        <a:t> </a:t>
                      </a:r>
                      <a:r>
                        <a:rPr lang="en-US" sz="1400" dirty="0">
                          <a:latin typeface="+mn-lt"/>
                        </a:rPr>
                        <a:t>of cost for selection</a:t>
                      </a:r>
                      <a:r>
                        <a:rPr lang="en-US" sz="1400" baseline="0" dirty="0">
                          <a:latin typeface="+mn-lt"/>
                        </a:rPr>
                        <a:t> d</a:t>
                      </a:r>
                      <a:r>
                        <a:rPr lang="en-US" sz="1400" dirty="0">
                          <a:latin typeface="+mn-lt"/>
                        </a:rPr>
                        <a:t>ecisions</a:t>
                      </a:r>
                    </a:p>
                  </a:txBody>
                  <a:tcPr/>
                </a:tc>
                <a:tc>
                  <a:txBody>
                    <a:bodyPr/>
                    <a:lstStyle/>
                    <a:p>
                      <a:r>
                        <a:rPr lang="en-US" sz="1400" dirty="0">
                          <a:latin typeface="+mn-lt"/>
                        </a:rPr>
                        <a:t>-50% to +</a:t>
                      </a:r>
                      <a:r>
                        <a:rPr lang="en-US" sz="1400" baseline="0" dirty="0">
                          <a:latin typeface="+mn-lt"/>
                        </a:rPr>
                        <a:t> </a:t>
                      </a:r>
                      <a:r>
                        <a:rPr lang="en-US" sz="1400" dirty="0">
                          <a:latin typeface="+mn-lt"/>
                        </a:rPr>
                        <a:t>100%</a:t>
                      </a:r>
                    </a:p>
                  </a:txBody>
                  <a:tcPr/>
                </a:tc>
                <a:extLst>
                  <a:ext uri="{0D108BD9-81ED-4DB2-BD59-A6C34878D82A}">
                    <a16:rowId xmlns:a16="http://schemas.microsoft.com/office/drawing/2014/main" val="2780993699"/>
                  </a:ext>
                </a:extLst>
              </a:tr>
              <a:tr h="370840">
                <a:tc>
                  <a:txBody>
                    <a:bodyPr/>
                    <a:lstStyle/>
                    <a:p>
                      <a:r>
                        <a:rPr lang="en-US" sz="1400" dirty="0">
                          <a:latin typeface="+mn-lt"/>
                        </a:rPr>
                        <a:t>Budgetary</a:t>
                      </a:r>
                    </a:p>
                  </a:txBody>
                  <a:tcPr/>
                </a:tc>
                <a:tc>
                  <a:txBody>
                    <a:bodyPr/>
                    <a:lstStyle/>
                    <a:p>
                      <a:r>
                        <a:rPr lang="en-US" sz="1400" dirty="0">
                          <a:latin typeface="+mn-lt"/>
                        </a:rPr>
                        <a:t>Early, 1–2 years out</a:t>
                      </a:r>
                    </a:p>
                  </a:txBody>
                  <a:tcPr/>
                </a:tc>
                <a:tc>
                  <a:txBody>
                    <a:bodyPr/>
                    <a:lstStyle/>
                    <a:p>
                      <a:r>
                        <a:rPr lang="en-US" sz="1400" dirty="0">
                          <a:latin typeface="+mn-lt"/>
                        </a:rPr>
                        <a:t>Puts dollars in the</a:t>
                      </a:r>
                      <a:r>
                        <a:rPr lang="en-US" sz="1400" baseline="0" dirty="0">
                          <a:latin typeface="+mn-lt"/>
                        </a:rPr>
                        <a:t> </a:t>
                      </a:r>
                      <a:r>
                        <a:rPr lang="en-US" sz="1400" dirty="0">
                          <a:latin typeface="+mn-lt"/>
                        </a:rPr>
                        <a:t>budget plans</a:t>
                      </a:r>
                    </a:p>
                  </a:txBody>
                  <a:tcPr/>
                </a:tc>
                <a:tc>
                  <a:txBody>
                    <a:bodyPr/>
                    <a:lstStyle/>
                    <a:p>
                      <a:r>
                        <a:rPr lang="en-US" sz="1400" dirty="0">
                          <a:latin typeface="+mn-lt"/>
                        </a:rPr>
                        <a:t>-10% to </a:t>
                      </a:r>
                      <a:r>
                        <a:rPr lang="en-US" sz="1400" baseline="0" dirty="0">
                          <a:latin typeface="+mn-lt"/>
                        </a:rPr>
                        <a:t> +</a:t>
                      </a:r>
                      <a:r>
                        <a:rPr lang="en-US" sz="1400" dirty="0">
                          <a:latin typeface="+mn-lt"/>
                        </a:rPr>
                        <a:t>25%</a:t>
                      </a:r>
                    </a:p>
                  </a:txBody>
                  <a:tcPr/>
                </a:tc>
                <a:extLst>
                  <a:ext uri="{0D108BD9-81ED-4DB2-BD59-A6C34878D82A}">
                    <a16:rowId xmlns:a16="http://schemas.microsoft.com/office/drawing/2014/main" val="96443748"/>
                  </a:ext>
                </a:extLst>
              </a:tr>
              <a:tr h="370840">
                <a:tc>
                  <a:txBody>
                    <a:bodyPr/>
                    <a:lstStyle/>
                    <a:p>
                      <a:r>
                        <a:rPr lang="en-US" sz="1400" dirty="0">
                          <a:latin typeface="+mn-lt"/>
                        </a:rPr>
                        <a:t>Definitive</a:t>
                      </a:r>
                    </a:p>
                  </a:txBody>
                  <a:tcPr/>
                </a:tc>
                <a:tc>
                  <a:txBody>
                    <a:bodyPr/>
                    <a:lstStyle/>
                    <a:p>
                      <a:r>
                        <a:rPr lang="en-US" sz="1400" dirty="0">
                          <a:latin typeface="+mn-lt"/>
                        </a:rPr>
                        <a:t>Later in the project,</a:t>
                      </a:r>
                      <a:r>
                        <a:rPr lang="en-US" sz="1400" baseline="0" dirty="0">
                          <a:latin typeface="+mn-lt"/>
                        </a:rPr>
                        <a:t> </a:t>
                      </a:r>
                      <a:r>
                        <a:rPr lang="en-US" sz="1400" dirty="0">
                          <a:latin typeface="+mn-lt"/>
                        </a:rPr>
                        <a:t>less than 1 year out</a:t>
                      </a:r>
                    </a:p>
                  </a:txBody>
                  <a:tcPr/>
                </a:tc>
                <a:tc>
                  <a:txBody>
                    <a:bodyPr/>
                    <a:lstStyle/>
                    <a:p>
                      <a:r>
                        <a:rPr lang="en-US" sz="1400" dirty="0">
                          <a:latin typeface="+mn-lt"/>
                        </a:rPr>
                        <a:t>Puts dollars in the</a:t>
                      </a:r>
                      <a:r>
                        <a:rPr lang="en-US" sz="1400" baseline="0" dirty="0">
                          <a:latin typeface="+mn-lt"/>
                        </a:rPr>
                        <a:t> </a:t>
                      </a:r>
                      <a:r>
                        <a:rPr lang="en-US" sz="1400" dirty="0">
                          <a:latin typeface="+mn-lt"/>
                        </a:rPr>
                        <a:t>budget plans</a:t>
                      </a:r>
                    </a:p>
                  </a:txBody>
                  <a:tcPr/>
                </a:tc>
                <a:tc>
                  <a:txBody>
                    <a:bodyPr/>
                    <a:lstStyle/>
                    <a:p>
                      <a:r>
                        <a:rPr lang="en-US" sz="1400" b="0" i="0" u="none" strike="noStrike" baseline="0" dirty="0">
                          <a:latin typeface="+mn-lt"/>
                        </a:rPr>
                        <a:t>-5% to +10%</a:t>
                      </a:r>
                      <a:endParaRPr lang="en-US" sz="1400" dirty="0">
                        <a:latin typeface="+mn-lt"/>
                      </a:endParaRPr>
                    </a:p>
                  </a:txBody>
                  <a:tcPr/>
                </a:tc>
                <a:extLst>
                  <a:ext uri="{0D108BD9-81ED-4DB2-BD59-A6C34878D82A}">
                    <a16:rowId xmlns:a16="http://schemas.microsoft.com/office/drawing/2014/main" val="1953106736"/>
                  </a:ext>
                </a:extLst>
              </a:tr>
            </a:tbl>
          </a:graphicData>
        </a:graphic>
      </p:graphicFrame>
      <p:sp>
        <p:nvSpPr>
          <p:cNvPr id="2" name="Rectangle 1"/>
          <p:cNvSpPr/>
          <p:nvPr/>
        </p:nvSpPr>
        <p:spPr>
          <a:xfrm>
            <a:off x="628650" y="4138664"/>
            <a:ext cx="4544193" cy="430887"/>
          </a:xfrm>
          <a:prstGeom prst="rect">
            <a:avLst/>
          </a:prstGeom>
        </p:spPr>
        <p:txBody>
          <a:bodyPr wrap="none">
            <a:spAutoFit/>
          </a:bodyPr>
          <a:lstStyle/>
          <a:p>
            <a:r>
              <a:rPr lang="en-US" dirty="0"/>
              <a:t>Table 7-1 Types of cost estimates</a:t>
            </a:r>
          </a:p>
        </p:txBody>
      </p:sp>
      <p:sp>
        <p:nvSpPr>
          <p:cNvPr id="33796"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Estimating Costs (3 of 4)</a:t>
            </a:r>
          </a:p>
        </p:txBody>
      </p:sp>
      <p:sp>
        <p:nvSpPr>
          <p:cNvPr id="34819" name="Rectangle 3"/>
          <p:cNvSpPr>
            <a:spLocks noGrp="1" noChangeArrowheads="1"/>
          </p:cNvSpPr>
          <p:nvPr>
            <p:ph idx="1"/>
          </p:nvPr>
        </p:nvSpPr>
        <p:spPr/>
        <p:txBody>
          <a:bodyPr/>
          <a:lstStyle/>
          <a:p>
            <a:r>
              <a:rPr lang="en-US" dirty="0"/>
              <a:t>The number and type of cost estimates vary by application area</a:t>
            </a:r>
          </a:p>
          <a:p>
            <a:pPr lvl="1"/>
            <a:r>
              <a:rPr lang="en-US" dirty="0"/>
              <a:t>The Association for the Advancement of Cost Engineering International identifies five types of cost estimates for construction projects</a:t>
            </a:r>
          </a:p>
          <a:p>
            <a:pPr lvl="2"/>
            <a:r>
              <a:rPr lang="en-US" dirty="0"/>
              <a:t>Order of magnitude, conceptual, preliminary, definitive, and control</a:t>
            </a:r>
          </a:p>
          <a:p>
            <a:pPr lvl="1"/>
            <a:r>
              <a:rPr lang="en-US" dirty="0"/>
              <a:t>Estimates are usually done at various stages of a project </a:t>
            </a:r>
          </a:p>
          <a:p>
            <a:pPr lvl="2"/>
            <a:r>
              <a:rPr lang="en-US" dirty="0"/>
              <a:t>Should become more accurate as time progresses</a:t>
            </a:r>
          </a:p>
          <a:p>
            <a:pPr lvl="1"/>
            <a:r>
              <a:rPr lang="en-US" dirty="0"/>
              <a:t>It is important to provide supporting details for estimates and updates to project documents</a:t>
            </a:r>
          </a:p>
          <a:p>
            <a:pPr lvl="1"/>
            <a:r>
              <a:rPr lang="en-US" dirty="0"/>
              <a:t>A large percentage of total project costs are often labor costs</a:t>
            </a:r>
          </a:p>
        </p:txBody>
      </p:sp>
      <p:sp>
        <p:nvSpPr>
          <p:cNvPr id="3482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Estimating Costs (4 of 4)</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92105477"/>
              </p:ext>
            </p:extLst>
          </p:nvPr>
        </p:nvGraphicFramePr>
        <p:xfrm>
          <a:off x="658147" y="2209800"/>
          <a:ext cx="7886697" cy="2489200"/>
        </p:xfrm>
        <a:graphic>
          <a:graphicData uri="http://schemas.openxmlformats.org/drawingml/2006/table">
            <a:tbl>
              <a:tblPr firstRow="1" bandRow="1">
                <a:tableStyleId>{5C22544A-7EE6-4342-B048-85BDC9FD1C3A}</a:tableStyleId>
              </a:tblPr>
              <a:tblGrid>
                <a:gridCol w="1126671">
                  <a:extLst>
                    <a:ext uri="{9D8B030D-6E8A-4147-A177-3AD203B41FA5}">
                      <a16:colId xmlns:a16="http://schemas.microsoft.com/office/drawing/2014/main" val="486336496"/>
                    </a:ext>
                  </a:extLst>
                </a:gridCol>
                <a:gridCol w="1126671">
                  <a:extLst>
                    <a:ext uri="{9D8B030D-6E8A-4147-A177-3AD203B41FA5}">
                      <a16:colId xmlns:a16="http://schemas.microsoft.com/office/drawing/2014/main" val="4097740504"/>
                    </a:ext>
                  </a:extLst>
                </a:gridCol>
                <a:gridCol w="1126671">
                  <a:extLst>
                    <a:ext uri="{9D8B030D-6E8A-4147-A177-3AD203B41FA5}">
                      <a16:colId xmlns:a16="http://schemas.microsoft.com/office/drawing/2014/main" val="3122315046"/>
                    </a:ext>
                  </a:extLst>
                </a:gridCol>
                <a:gridCol w="1126671">
                  <a:extLst>
                    <a:ext uri="{9D8B030D-6E8A-4147-A177-3AD203B41FA5}">
                      <a16:colId xmlns:a16="http://schemas.microsoft.com/office/drawing/2014/main" val="3333147573"/>
                    </a:ext>
                  </a:extLst>
                </a:gridCol>
                <a:gridCol w="1126671">
                  <a:extLst>
                    <a:ext uri="{9D8B030D-6E8A-4147-A177-3AD203B41FA5}">
                      <a16:colId xmlns:a16="http://schemas.microsoft.com/office/drawing/2014/main" val="768153080"/>
                    </a:ext>
                  </a:extLst>
                </a:gridCol>
                <a:gridCol w="1126671">
                  <a:extLst>
                    <a:ext uri="{9D8B030D-6E8A-4147-A177-3AD203B41FA5}">
                      <a16:colId xmlns:a16="http://schemas.microsoft.com/office/drawing/2014/main" val="2142927680"/>
                    </a:ext>
                  </a:extLst>
                </a:gridCol>
                <a:gridCol w="1126671">
                  <a:extLst>
                    <a:ext uri="{9D8B030D-6E8A-4147-A177-3AD203B41FA5}">
                      <a16:colId xmlns:a16="http://schemas.microsoft.com/office/drawing/2014/main" val="535870163"/>
                    </a:ext>
                  </a:extLst>
                </a:gridCol>
              </a:tblGrid>
              <a:tr h="370840">
                <a:tc>
                  <a:txBody>
                    <a:bodyPr/>
                    <a:lstStyle/>
                    <a:p>
                      <a:r>
                        <a:rPr lang="en-US" dirty="0"/>
                        <a:t>Department</a:t>
                      </a:r>
                    </a:p>
                  </a:txBody>
                  <a:tcPr/>
                </a:tc>
                <a:tc>
                  <a:txBody>
                    <a:bodyPr/>
                    <a:lstStyle/>
                    <a:p>
                      <a:pPr algn="ctr"/>
                      <a:r>
                        <a:rPr lang="en-US" dirty="0"/>
                        <a:t>Year 1</a:t>
                      </a:r>
                    </a:p>
                  </a:txBody>
                  <a:tcPr/>
                </a:tc>
                <a:tc>
                  <a:txBody>
                    <a:bodyPr/>
                    <a:lstStyle/>
                    <a:p>
                      <a:pPr algn="ctr"/>
                      <a:r>
                        <a:rPr lang="en-US" dirty="0"/>
                        <a:t>Year 2</a:t>
                      </a:r>
                    </a:p>
                  </a:txBody>
                  <a:tcPr/>
                </a:tc>
                <a:tc>
                  <a:txBody>
                    <a:bodyPr/>
                    <a:lstStyle/>
                    <a:p>
                      <a:pPr algn="ctr"/>
                      <a:r>
                        <a:rPr lang="en-US" dirty="0"/>
                        <a:t>Year 3</a:t>
                      </a:r>
                    </a:p>
                  </a:txBody>
                  <a:tcPr/>
                </a:tc>
                <a:tc>
                  <a:txBody>
                    <a:bodyPr/>
                    <a:lstStyle/>
                    <a:p>
                      <a:pPr algn="ctr"/>
                      <a:r>
                        <a:rPr lang="en-US" dirty="0"/>
                        <a:t>Year 4</a:t>
                      </a:r>
                    </a:p>
                  </a:txBody>
                  <a:tcPr/>
                </a:tc>
                <a:tc>
                  <a:txBody>
                    <a:bodyPr/>
                    <a:lstStyle/>
                    <a:p>
                      <a:pPr algn="ctr"/>
                      <a:r>
                        <a:rPr lang="en-US" dirty="0"/>
                        <a:t>Year 5</a:t>
                      </a:r>
                    </a:p>
                  </a:txBody>
                  <a:tcPr/>
                </a:tc>
                <a:tc>
                  <a:txBody>
                    <a:bodyPr/>
                    <a:lstStyle/>
                    <a:p>
                      <a:pPr algn="ctr"/>
                      <a:r>
                        <a:rPr lang="en-US" dirty="0"/>
                        <a:t>Totals </a:t>
                      </a:r>
                    </a:p>
                  </a:txBody>
                  <a:tcPr/>
                </a:tc>
                <a:extLst>
                  <a:ext uri="{0D108BD9-81ED-4DB2-BD59-A6C34878D82A}">
                    <a16:rowId xmlns:a16="http://schemas.microsoft.com/office/drawing/2014/main" val="225172263"/>
                  </a:ext>
                </a:extLst>
              </a:tr>
              <a:tr h="370840">
                <a:tc>
                  <a:txBody>
                    <a:bodyPr/>
                    <a:lstStyle/>
                    <a:p>
                      <a:r>
                        <a:rPr lang="en-US" dirty="0"/>
                        <a:t>Information</a:t>
                      </a:r>
                    </a:p>
                    <a:p>
                      <a:r>
                        <a:rPr lang="en-US" dirty="0"/>
                        <a:t>systems</a:t>
                      </a:r>
                    </a:p>
                  </a:txBody>
                  <a:tcPr/>
                </a:tc>
                <a:tc>
                  <a:txBody>
                    <a:bodyPr/>
                    <a:lstStyle/>
                    <a:p>
                      <a:pPr algn="ctr"/>
                      <a:r>
                        <a:rPr lang="en-US" dirty="0"/>
                        <a:t>24</a:t>
                      </a:r>
                    </a:p>
                  </a:txBody>
                  <a:tcPr/>
                </a:tc>
                <a:tc>
                  <a:txBody>
                    <a:bodyPr/>
                    <a:lstStyle/>
                    <a:p>
                      <a:pPr algn="ctr"/>
                      <a:r>
                        <a:rPr lang="en-US" dirty="0"/>
                        <a:t>31</a:t>
                      </a:r>
                    </a:p>
                  </a:txBody>
                  <a:tcPr/>
                </a:tc>
                <a:tc>
                  <a:txBody>
                    <a:bodyPr/>
                    <a:lstStyle/>
                    <a:p>
                      <a:pPr algn="ctr"/>
                      <a:r>
                        <a:rPr lang="en-US" dirty="0"/>
                        <a:t>35</a:t>
                      </a:r>
                    </a:p>
                  </a:txBody>
                  <a:tcPr/>
                </a:tc>
                <a:tc>
                  <a:txBody>
                    <a:bodyPr/>
                    <a:lstStyle/>
                    <a:p>
                      <a:pPr algn="ctr"/>
                      <a:r>
                        <a:rPr lang="en-US" dirty="0"/>
                        <a:t>13</a:t>
                      </a:r>
                    </a:p>
                  </a:txBody>
                  <a:tcPr/>
                </a:tc>
                <a:tc>
                  <a:txBody>
                    <a:bodyPr/>
                    <a:lstStyle/>
                    <a:p>
                      <a:pPr algn="ctr"/>
                      <a:r>
                        <a:rPr lang="en-US" dirty="0"/>
                        <a:t>13</a:t>
                      </a:r>
                    </a:p>
                  </a:txBody>
                  <a:tcPr/>
                </a:tc>
                <a:tc>
                  <a:txBody>
                    <a:bodyPr/>
                    <a:lstStyle/>
                    <a:p>
                      <a:pPr algn="ctr"/>
                      <a:r>
                        <a:rPr lang="en-US" dirty="0"/>
                        <a:t>116</a:t>
                      </a:r>
                    </a:p>
                  </a:txBody>
                  <a:tcPr/>
                </a:tc>
                <a:extLst>
                  <a:ext uri="{0D108BD9-81ED-4DB2-BD59-A6C34878D82A}">
                    <a16:rowId xmlns:a16="http://schemas.microsoft.com/office/drawing/2014/main" val="1786467100"/>
                  </a:ext>
                </a:extLst>
              </a:tr>
              <a:tr h="370840">
                <a:tc>
                  <a:txBody>
                    <a:bodyPr/>
                    <a:lstStyle/>
                    <a:p>
                      <a:r>
                        <a:rPr lang="en-US" dirty="0"/>
                        <a:t>Marketing</a:t>
                      </a:r>
                    </a:p>
                    <a:p>
                      <a:r>
                        <a:rPr lang="en-US" dirty="0"/>
                        <a:t>systems</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15</a:t>
                      </a:r>
                    </a:p>
                  </a:txBody>
                  <a:tcPr/>
                </a:tc>
                <a:extLst>
                  <a:ext uri="{0D108BD9-81ED-4DB2-BD59-A6C34878D82A}">
                    <a16:rowId xmlns:a16="http://schemas.microsoft.com/office/drawing/2014/main" val="2079844000"/>
                  </a:ext>
                </a:extLst>
              </a:tr>
              <a:tr h="370840">
                <a:tc>
                  <a:txBody>
                    <a:bodyPr/>
                    <a:lstStyle/>
                    <a:p>
                      <a:r>
                        <a:rPr lang="en-US" dirty="0"/>
                        <a:t>Reservations</a:t>
                      </a:r>
                    </a:p>
                  </a:txBody>
                  <a:tcPr/>
                </a:tc>
                <a:tc>
                  <a:txBody>
                    <a:bodyPr/>
                    <a:lstStyle/>
                    <a:p>
                      <a:pPr algn="ctr"/>
                      <a:r>
                        <a:rPr lang="en-US" dirty="0"/>
                        <a:t>12</a:t>
                      </a:r>
                    </a:p>
                  </a:txBody>
                  <a:tcPr/>
                </a:tc>
                <a:tc>
                  <a:txBody>
                    <a:bodyPr/>
                    <a:lstStyle/>
                    <a:p>
                      <a:pPr algn="ctr"/>
                      <a:r>
                        <a:rPr lang="en-US" dirty="0"/>
                        <a:t>29</a:t>
                      </a:r>
                    </a:p>
                  </a:txBody>
                  <a:tcPr/>
                </a:tc>
                <a:tc>
                  <a:txBody>
                    <a:bodyPr/>
                    <a:lstStyle/>
                    <a:p>
                      <a:pPr algn="ctr"/>
                      <a:r>
                        <a:rPr lang="en-US" dirty="0"/>
                        <a:t>33</a:t>
                      </a:r>
                    </a:p>
                  </a:txBody>
                  <a:tcPr/>
                </a:tc>
                <a:tc>
                  <a:txBody>
                    <a:bodyPr/>
                    <a:lstStyle/>
                    <a:p>
                      <a:pPr algn="ctr"/>
                      <a:r>
                        <a:rPr lang="en-US" dirty="0"/>
                        <a:t>9</a:t>
                      </a:r>
                    </a:p>
                  </a:txBody>
                  <a:tcPr/>
                </a:tc>
                <a:tc>
                  <a:txBody>
                    <a:bodyPr/>
                    <a:lstStyle/>
                    <a:p>
                      <a:pPr algn="ctr"/>
                      <a:r>
                        <a:rPr lang="en-US" dirty="0"/>
                        <a:t>7</a:t>
                      </a:r>
                    </a:p>
                  </a:txBody>
                  <a:tcPr/>
                </a:tc>
                <a:tc>
                  <a:txBody>
                    <a:bodyPr/>
                    <a:lstStyle/>
                    <a:p>
                      <a:pPr algn="ctr"/>
                      <a:r>
                        <a:rPr lang="en-US" dirty="0"/>
                        <a:t>90</a:t>
                      </a:r>
                    </a:p>
                  </a:txBody>
                  <a:tcPr/>
                </a:tc>
                <a:extLst>
                  <a:ext uri="{0D108BD9-81ED-4DB2-BD59-A6C34878D82A}">
                    <a16:rowId xmlns:a16="http://schemas.microsoft.com/office/drawing/2014/main" val="3815061528"/>
                  </a:ext>
                </a:extLst>
              </a:tr>
              <a:tr h="370840">
                <a:tc>
                  <a:txBody>
                    <a:bodyPr/>
                    <a:lstStyle/>
                    <a:p>
                      <a:r>
                        <a:rPr lang="en-US" dirty="0"/>
                        <a:t>Contractors</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6</a:t>
                      </a:r>
                    </a:p>
                  </a:txBody>
                  <a:tcPr/>
                </a:tc>
                <a:extLst>
                  <a:ext uri="{0D108BD9-81ED-4DB2-BD59-A6C34878D82A}">
                    <a16:rowId xmlns:a16="http://schemas.microsoft.com/office/drawing/2014/main" val="4143805901"/>
                  </a:ext>
                </a:extLst>
              </a:tr>
              <a:tr h="370840">
                <a:tc>
                  <a:txBody>
                    <a:bodyPr/>
                    <a:lstStyle/>
                    <a:p>
                      <a:r>
                        <a:rPr lang="en-US" dirty="0"/>
                        <a:t>Totals</a:t>
                      </a:r>
                    </a:p>
                  </a:txBody>
                  <a:tcPr/>
                </a:tc>
                <a:tc>
                  <a:txBody>
                    <a:bodyPr/>
                    <a:lstStyle/>
                    <a:p>
                      <a:pPr algn="ctr"/>
                      <a:r>
                        <a:rPr lang="en-US" dirty="0"/>
                        <a:t>41</a:t>
                      </a:r>
                    </a:p>
                  </a:txBody>
                  <a:tcPr/>
                </a:tc>
                <a:tc>
                  <a:txBody>
                    <a:bodyPr/>
                    <a:lstStyle/>
                    <a:p>
                      <a:pPr algn="ctr"/>
                      <a:r>
                        <a:rPr lang="en-US" dirty="0"/>
                        <a:t>66</a:t>
                      </a:r>
                    </a:p>
                  </a:txBody>
                  <a:tcPr/>
                </a:tc>
                <a:tc>
                  <a:txBody>
                    <a:bodyPr/>
                    <a:lstStyle/>
                    <a:p>
                      <a:pPr algn="ctr"/>
                      <a:r>
                        <a:rPr lang="en-US" dirty="0"/>
                        <a:t>72</a:t>
                      </a:r>
                    </a:p>
                  </a:txBody>
                  <a:tcPr/>
                </a:tc>
                <a:tc>
                  <a:txBody>
                    <a:bodyPr/>
                    <a:lstStyle/>
                    <a:p>
                      <a:pPr algn="ctr"/>
                      <a:r>
                        <a:rPr lang="en-US" dirty="0"/>
                        <a:t>25</a:t>
                      </a:r>
                    </a:p>
                  </a:txBody>
                  <a:tcPr/>
                </a:tc>
                <a:tc>
                  <a:txBody>
                    <a:bodyPr/>
                    <a:lstStyle/>
                    <a:p>
                      <a:pPr algn="ctr"/>
                      <a:r>
                        <a:rPr lang="en-US" dirty="0"/>
                        <a:t>23</a:t>
                      </a:r>
                    </a:p>
                  </a:txBody>
                  <a:tcPr/>
                </a:tc>
                <a:tc>
                  <a:txBody>
                    <a:bodyPr/>
                    <a:lstStyle/>
                    <a:p>
                      <a:pPr algn="ctr"/>
                      <a:r>
                        <a:rPr lang="en-US" dirty="0"/>
                        <a:t>227</a:t>
                      </a:r>
                    </a:p>
                  </a:txBody>
                  <a:tcPr/>
                </a:tc>
                <a:extLst>
                  <a:ext uri="{0D108BD9-81ED-4DB2-BD59-A6C34878D82A}">
                    <a16:rowId xmlns:a16="http://schemas.microsoft.com/office/drawing/2014/main" val="3970231735"/>
                  </a:ext>
                </a:extLst>
              </a:tr>
            </a:tbl>
          </a:graphicData>
        </a:graphic>
      </p:graphicFrame>
      <p:sp>
        <p:nvSpPr>
          <p:cNvPr id="3" name="Rectangle 2"/>
          <p:cNvSpPr/>
          <p:nvPr/>
        </p:nvSpPr>
        <p:spPr>
          <a:xfrm>
            <a:off x="628650" y="4779689"/>
            <a:ext cx="6934200" cy="430887"/>
          </a:xfrm>
          <a:prstGeom prst="rect">
            <a:avLst/>
          </a:prstGeom>
        </p:spPr>
        <p:txBody>
          <a:bodyPr wrap="square">
            <a:spAutoFit/>
          </a:bodyPr>
          <a:lstStyle/>
          <a:p>
            <a:r>
              <a:rPr lang="en-US" dirty="0"/>
              <a:t>Table 7-2 Maximum FTE by department by year</a:t>
            </a:r>
          </a:p>
        </p:txBody>
      </p:sp>
      <p:sp>
        <p:nvSpPr>
          <p:cNvPr id="35845" name="Footer Placeholder 7"/>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highlight>
                  <a:srgbClr val="FF00FF"/>
                </a:highlight>
              </a:rPr>
              <a:t>Learning Objectives (2 of 2)</a:t>
            </a:r>
          </a:p>
        </p:txBody>
      </p:sp>
      <p:sp>
        <p:nvSpPr>
          <p:cNvPr id="20483" name="Rectangle 4"/>
          <p:cNvSpPr>
            <a:spLocks noGrp="1" noChangeArrowheads="1"/>
          </p:cNvSpPr>
          <p:nvPr>
            <p:ph idx="1"/>
          </p:nvPr>
        </p:nvSpPr>
        <p:spPr/>
        <p:txBody>
          <a:bodyPr/>
          <a:lstStyle/>
          <a:p>
            <a:r>
              <a:rPr lang="en-US" sz="3200" dirty="0">
                <a:latin typeface="Calibri Light" panose="020F0302020204030204" pitchFamily="34" charset="0"/>
                <a:cs typeface="Calibri Light" panose="020F0302020204030204" pitchFamily="34" charset="0"/>
              </a:rPr>
              <a:t>Justify the use of earned value management and project portfolio management to assist in cost control</a:t>
            </a:r>
          </a:p>
          <a:p>
            <a:r>
              <a:rPr lang="en-US" sz="3200" dirty="0">
                <a:latin typeface="Calibri Light" panose="020F0302020204030204" pitchFamily="34" charset="0"/>
                <a:cs typeface="Calibri Light" panose="020F0302020204030204" pitchFamily="34" charset="0"/>
              </a:rPr>
              <a:t>Describe how project management software can assist in project cost management</a:t>
            </a:r>
          </a:p>
          <a:p>
            <a:r>
              <a:rPr lang="en-US" sz="3200" dirty="0">
                <a:latin typeface="Calibri Light" panose="020F0302020204030204" pitchFamily="34" charset="0"/>
                <a:cs typeface="Calibri Light" panose="020F0302020204030204" pitchFamily="34" charset="0"/>
              </a:rPr>
              <a:t>Discuss considerations for agile/adaptive environments</a:t>
            </a:r>
          </a:p>
          <a:p>
            <a:endParaRPr lang="en-US" dirty="0"/>
          </a:p>
        </p:txBody>
      </p:sp>
      <p:sp>
        <p:nvSpPr>
          <p:cNvPr id="2048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solidFill>
                  <a:srgbClr val="C00000"/>
                </a:solidFill>
              </a:rPr>
              <a:t>Cost Estimation Tools and Techniques</a:t>
            </a:r>
          </a:p>
        </p:txBody>
      </p:sp>
      <p:sp>
        <p:nvSpPr>
          <p:cNvPr id="36867" name="Rectangle 3"/>
          <p:cNvSpPr>
            <a:spLocks noGrp="1" noChangeArrowheads="1"/>
          </p:cNvSpPr>
          <p:nvPr>
            <p:ph idx="1"/>
          </p:nvPr>
        </p:nvSpPr>
        <p:spPr/>
        <p:txBody>
          <a:bodyPr/>
          <a:lstStyle/>
          <a:p>
            <a:r>
              <a:rPr lang="en-US" dirty="0">
                <a:solidFill>
                  <a:srgbClr val="C00000"/>
                </a:solidFill>
              </a:rPr>
              <a:t>Analogous or top-down estimates</a:t>
            </a:r>
          </a:p>
          <a:p>
            <a:pPr lvl="1"/>
            <a:r>
              <a:rPr lang="en-US" dirty="0"/>
              <a:t>Use the actual cost of a previous, similar project as the basis for estimating the cost of the current project </a:t>
            </a:r>
          </a:p>
          <a:p>
            <a:r>
              <a:rPr lang="en-US" dirty="0">
                <a:solidFill>
                  <a:srgbClr val="C00000"/>
                </a:solidFill>
              </a:rPr>
              <a:t>Bottom-up estimates</a:t>
            </a:r>
          </a:p>
          <a:p>
            <a:pPr lvl="1"/>
            <a:r>
              <a:rPr lang="en-US" dirty="0"/>
              <a:t>Involve estimating individual work items or activities and summing them to get a project total </a:t>
            </a:r>
          </a:p>
          <a:p>
            <a:r>
              <a:rPr lang="en-US" dirty="0">
                <a:solidFill>
                  <a:srgbClr val="C00000"/>
                </a:solidFill>
              </a:rPr>
              <a:t>Three-point estimates </a:t>
            </a:r>
          </a:p>
          <a:p>
            <a:pPr lvl="1"/>
            <a:r>
              <a:rPr lang="en-US" dirty="0"/>
              <a:t>Involve estimating the most likely, optimistic, and pessimistic costs for items</a:t>
            </a:r>
          </a:p>
          <a:p>
            <a:r>
              <a:rPr lang="en-US" dirty="0">
                <a:solidFill>
                  <a:srgbClr val="C00000"/>
                </a:solidFill>
              </a:rPr>
              <a:t>Parametric estimating</a:t>
            </a:r>
          </a:p>
          <a:p>
            <a:pPr lvl="1"/>
            <a:r>
              <a:rPr lang="en-US" dirty="0"/>
              <a:t>Uses project characteristics (parameters) in a mathematical model to estimate project costs </a:t>
            </a:r>
          </a:p>
        </p:txBody>
      </p:sp>
      <p:sp>
        <p:nvSpPr>
          <p:cNvPr id="3686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highlight>
                  <a:srgbClr val="FFFF00"/>
                </a:highlight>
              </a:rPr>
              <a:t>Typical Problems with IT Cost Estimates</a:t>
            </a:r>
          </a:p>
        </p:txBody>
      </p:sp>
      <p:sp>
        <p:nvSpPr>
          <p:cNvPr id="37891" name="Rectangle 3"/>
          <p:cNvSpPr>
            <a:spLocks noGrp="1" noChangeArrowheads="1"/>
          </p:cNvSpPr>
          <p:nvPr>
            <p:ph idx="1"/>
          </p:nvPr>
        </p:nvSpPr>
        <p:spPr/>
        <p:txBody>
          <a:bodyPr>
            <a:normAutofit/>
          </a:bodyPr>
          <a:lstStyle/>
          <a:p>
            <a:r>
              <a:rPr lang="en-US" sz="2800" dirty="0"/>
              <a:t>Reasons for inaccuracies </a:t>
            </a:r>
          </a:p>
          <a:p>
            <a:pPr lvl="1"/>
            <a:r>
              <a:rPr lang="en-US" sz="2400" dirty="0"/>
              <a:t>Estimates are done too quickly</a:t>
            </a:r>
          </a:p>
          <a:p>
            <a:pPr lvl="1"/>
            <a:r>
              <a:rPr lang="en-US" sz="2400" dirty="0"/>
              <a:t>People lack estimating experience</a:t>
            </a:r>
          </a:p>
          <a:p>
            <a:pPr lvl="1"/>
            <a:r>
              <a:rPr lang="en-US" sz="2400" dirty="0"/>
              <a:t>Human beings are biased toward underestimation</a:t>
            </a:r>
          </a:p>
          <a:p>
            <a:pPr lvl="1"/>
            <a:r>
              <a:rPr lang="en-US" sz="2400" dirty="0"/>
              <a:t>Management desires accuracy</a:t>
            </a:r>
          </a:p>
        </p:txBody>
      </p:sp>
      <p:sp>
        <p:nvSpPr>
          <p:cNvPr id="3789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ctr"/>
            <a:r>
              <a:rPr lang="en-US" dirty="0"/>
              <a:t>How to Develop a Cost Estimate and Basis of Estimates (1 of 3)</a:t>
            </a:r>
          </a:p>
        </p:txBody>
      </p:sp>
      <p:sp>
        <p:nvSpPr>
          <p:cNvPr id="38915" name="Rectangle 3"/>
          <p:cNvSpPr>
            <a:spLocks noGrp="1" noChangeArrowheads="1"/>
          </p:cNvSpPr>
          <p:nvPr>
            <p:ph idx="1"/>
          </p:nvPr>
        </p:nvSpPr>
        <p:spPr/>
        <p:txBody>
          <a:bodyPr>
            <a:normAutofit/>
          </a:bodyPr>
          <a:lstStyle/>
          <a:p>
            <a:r>
              <a:rPr lang="en-US" sz="2400" dirty="0"/>
              <a:t>See the text for a detailed example of creating a cost estimate for the Surveyor Pro project described in the opening case</a:t>
            </a:r>
          </a:p>
          <a:p>
            <a:pPr lvl="1"/>
            <a:r>
              <a:rPr lang="en-US" sz="2000" dirty="0"/>
              <a:t>Before creating an estimate gather as much information as possible about the project, ask how the organization plans to use the cost estimate, and clarify the ground rules and assumptions</a:t>
            </a:r>
          </a:p>
        </p:txBody>
      </p:sp>
      <p:sp>
        <p:nvSpPr>
          <p:cNvPr id="38917"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algn="ctr"/>
            <a:r>
              <a:rPr lang="en-US" dirty="0"/>
              <a:t>How to Develop a Cost Estimate and Basis of Estimates (2 of 3)</a:t>
            </a:r>
          </a:p>
        </p:txBody>
      </p:sp>
      <p:pic>
        <p:nvPicPr>
          <p:cNvPr id="2" name="Picture 1" descr="Image displays a spreadsheet that summarizes the costs by WBS ite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143000"/>
            <a:ext cx="7886700" cy="4638105"/>
          </a:xfrm>
          <a:prstGeom prst="rect">
            <a:avLst/>
          </a:prstGeom>
        </p:spPr>
      </p:pic>
      <p:sp>
        <p:nvSpPr>
          <p:cNvPr id="39940"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765653" y="369841"/>
            <a:ext cx="7886700" cy="1325563"/>
          </a:xfrm>
        </p:spPr>
        <p:txBody>
          <a:bodyPr/>
          <a:lstStyle/>
          <a:p>
            <a:pPr algn="ctr"/>
            <a:r>
              <a:rPr lang="en-US" dirty="0"/>
              <a:t>How to Develop a Cost Estimate and Basis of Estimates (3 of 3) </a:t>
            </a:r>
          </a:p>
        </p:txBody>
      </p:sp>
      <p:pic>
        <p:nvPicPr>
          <p:cNvPr id="2" name="Picture 1" descr="Image displays a function point estimate.&#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608" y="1447800"/>
            <a:ext cx="8458200" cy="4203323"/>
          </a:xfrm>
          <a:prstGeom prst="rect">
            <a:avLst/>
          </a:prstGeom>
        </p:spPr>
      </p:pic>
      <p:sp>
        <p:nvSpPr>
          <p:cNvPr id="39940"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45426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en-US" dirty="0"/>
              <a:t>Determining the Budget (1 of 2) </a:t>
            </a:r>
          </a:p>
        </p:txBody>
      </p:sp>
      <p:sp>
        <p:nvSpPr>
          <p:cNvPr id="41987" name="Rectangle 3"/>
          <p:cNvSpPr>
            <a:spLocks noGrp="1" noChangeArrowheads="1"/>
          </p:cNvSpPr>
          <p:nvPr>
            <p:ph idx="1"/>
          </p:nvPr>
        </p:nvSpPr>
        <p:spPr/>
        <p:txBody>
          <a:bodyPr>
            <a:normAutofit/>
          </a:bodyPr>
          <a:lstStyle/>
          <a:p>
            <a:r>
              <a:rPr lang="en-US" sz="2800" dirty="0">
                <a:solidFill>
                  <a:srgbClr val="C00000"/>
                </a:solidFill>
              </a:rPr>
              <a:t>Budgeting involves allocating the project cost estimate to individual work items over time</a:t>
            </a:r>
          </a:p>
          <a:p>
            <a:pPr lvl="1"/>
            <a:r>
              <a:rPr lang="en-US" sz="2400" dirty="0"/>
              <a:t>Material resources or work items are based on the activities in the WBS for the project</a:t>
            </a:r>
          </a:p>
          <a:p>
            <a:r>
              <a:rPr lang="en-US" sz="2800" dirty="0">
                <a:solidFill>
                  <a:srgbClr val="C00000"/>
                </a:solidFill>
              </a:rPr>
              <a:t>Important goal is to produce a cost baseline</a:t>
            </a:r>
          </a:p>
          <a:p>
            <a:pPr lvl="1"/>
            <a:r>
              <a:rPr lang="en-US" sz="2400" dirty="0"/>
              <a:t>Time-phased budget that project managers use to measure and monitor cost performance </a:t>
            </a:r>
          </a:p>
        </p:txBody>
      </p:sp>
      <p:sp>
        <p:nvSpPr>
          <p:cNvPr id="4198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Determining the Budget (2 of 2)</a:t>
            </a:r>
          </a:p>
        </p:txBody>
      </p:sp>
      <p:pic>
        <p:nvPicPr>
          <p:cNvPr id="2" name="Picture 1" descr="Image displays an example of a cost baseline.&#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371600"/>
            <a:ext cx="7409641" cy="4267200"/>
          </a:xfrm>
          <a:prstGeom prst="rect">
            <a:avLst/>
          </a:prstGeom>
        </p:spPr>
      </p:pic>
      <p:sp>
        <p:nvSpPr>
          <p:cNvPr id="4198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78913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ctr"/>
            <a:r>
              <a:rPr lang="en-US" dirty="0">
                <a:solidFill>
                  <a:srgbClr val="C00000"/>
                </a:solidFill>
              </a:rPr>
              <a:t>Controlling Costs</a:t>
            </a:r>
          </a:p>
        </p:txBody>
      </p:sp>
      <p:sp>
        <p:nvSpPr>
          <p:cNvPr id="44035" name="Rectangle 3"/>
          <p:cNvSpPr>
            <a:spLocks noGrp="1" noChangeArrowheads="1"/>
          </p:cNvSpPr>
          <p:nvPr>
            <p:ph idx="1"/>
          </p:nvPr>
        </p:nvSpPr>
        <p:spPr/>
        <p:txBody>
          <a:bodyPr>
            <a:normAutofit/>
          </a:bodyPr>
          <a:lstStyle/>
          <a:p>
            <a:r>
              <a:rPr lang="en-US" sz="2400" dirty="0">
                <a:solidFill>
                  <a:srgbClr val="C00000"/>
                </a:solidFill>
              </a:rPr>
              <a:t>Activities involved in controlling project costs</a:t>
            </a:r>
          </a:p>
          <a:p>
            <a:pPr lvl="1"/>
            <a:r>
              <a:rPr lang="en-US" sz="2000" dirty="0"/>
              <a:t>Monitoring cost performance</a:t>
            </a:r>
          </a:p>
          <a:p>
            <a:pPr lvl="1"/>
            <a:r>
              <a:rPr lang="en-US" sz="2000" dirty="0"/>
              <a:t>Ensuring that only appropriate project changes are included in a revised cost baseline</a:t>
            </a:r>
          </a:p>
          <a:p>
            <a:pPr lvl="1"/>
            <a:r>
              <a:rPr lang="en-US" sz="2000" dirty="0"/>
              <a:t>Informing project stakeholders of authorized changes to the project that will affect costs</a:t>
            </a:r>
          </a:p>
          <a:p>
            <a:r>
              <a:rPr lang="en-US" sz="2400" dirty="0">
                <a:solidFill>
                  <a:srgbClr val="C00000"/>
                </a:solidFill>
              </a:rPr>
              <a:t>Several tools and techniques assist in project cost control</a:t>
            </a:r>
          </a:p>
          <a:p>
            <a:pPr lvl="1"/>
            <a:r>
              <a:rPr lang="en-US" sz="2000" dirty="0"/>
              <a:t>Expert judgment, data analysis, project management information systems, and the to-complete performance index</a:t>
            </a:r>
          </a:p>
        </p:txBody>
      </p:sp>
      <p:sp>
        <p:nvSpPr>
          <p:cNvPr id="44037"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ctr"/>
            <a:r>
              <a:rPr lang="en-US" dirty="0">
                <a:highlight>
                  <a:srgbClr val="FFFF00"/>
                </a:highlight>
              </a:rPr>
              <a:t>Earned Value Management (EVM) (1 of 5)</a:t>
            </a:r>
          </a:p>
        </p:txBody>
      </p:sp>
      <p:sp>
        <p:nvSpPr>
          <p:cNvPr id="46083" name="Rectangle 3"/>
          <p:cNvSpPr>
            <a:spLocks noGrp="1" noChangeArrowheads="1"/>
          </p:cNvSpPr>
          <p:nvPr>
            <p:ph idx="1"/>
          </p:nvPr>
        </p:nvSpPr>
        <p:spPr>
          <a:xfrm>
            <a:off x="628650" y="1219200"/>
            <a:ext cx="7886700" cy="4957763"/>
          </a:xfrm>
        </p:spPr>
        <p:txBody>
          <a:bodyPr>
            <a:normAutofit/>
          </a:bodyPr>
          <a:lstStyle/>
          <a:p>
            <a:r>
              <a:rPr lang="en-US" sz="2400" dirty="0">
                <a:solidFill>
                  <a:srgbClr val="C00000"/>
                </a:solidFill>
              </a:rPr>
              <a:t>Project performance measurement technique that integrates scope, time, and cost data</a:t>
            </a:r>
          </a:p>
          <a:p>
            <a:pPr lvl="1"/>
            <a:r>
              <a:rPr lang="en-US" sz="2000" dirty="0"/>
              <a:t>Given a baseline (original plan plus approved changes), you can determine how well the project is meeting scope, time, and cost goals</a:t>
            </a:r>
          </a:p>
          <a:p>
            <a:r>
              <a:rPr lang="en-US" sz="2400" dirty="0">
                <a:solidFill>
                  <a:srgbClr val="C00000"/>
                </a:solidFill>
              </a:rPr>
              <a:t>Earned value management involves calculating three values for each activity or summary activity from a project’s WBS</a:t>
            </a:r>
          </a:p>
          <a:p>
            <a:pPr marL="800100" lvl="1" indent="-457200">
              <a:buFont typeface="+mj-lt"/>
              <a:buAutoNum type="arabicPeriod"/>
            </a:pPr>
            <a:r>
              <a:rPr lang="en-US" sz="2000" b="1" dirty="0">
                <a:solidFill>
                  <a:srgbClr val="5B53FF"/>
                </a:solidFill>
              </a:rPr>
              <a:t>Planned value</a:t>
            </a:r>
          </a:p>
          <a:p>
            <a:pPr marL="800100" lvl="1" indent="-457200">
              <a:buFont typeface="+mj-lt"/>
              <a:buAutoNum type="arabicPeriod"/>
            </a:pPr>
            <a:r>
              <a:rPr lang="en-US" sz="2000" b="1" dirty="0">
                <a:solidFill>
                  <a:srgbClr val="5B53FF"/>
                </a:solidFill>
              </a:rPr>
              <a:t>Actual cost </a:t>
            </a:r>
          </a:p>
          <a:p>
            <a:pPr marL="800100" lvl="1" indent="-457200">
              <a:buFont typeface="+mj-lt"/>
              <a:buAutoNum type="arabicPeriod"/>
            </a:pPr>
            <a:r>
              <a:rPr lang="en-US" sz="2000" b="1" dirty="0">
                <a:solidFill>
                  <a:srgbClr val="5B53FF"/>
                </a:solidFill>
              </a:rPr>
              <a:t>Earned value </a:t>
            </a:r>
          </a:p>
        </p:txBody>
      </p:sp>
      <p:sp>
        <p:nvSpPr>
          <p:cNvPr id="4608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Earned Value Management (EVM) (2 of 5)</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642455837"/>
              </p:ext>
            </p:extLst>
          </p:nvPr>
        </p:nvGraphicFramePr>
        <p:xfrm>
          <a:off x="628650" y="1825625"/>
          <a:ext cx="7886700" cy="2819400"/>
        </p:xfrm>
        <a:graphic>
          <a:graphicData uri="http://schemas.openxmlformats.org/drawingml/2006/table">
            <a:tbl>
              <a:tblPr firstRow="1" bandRow="1">
                <a:tableStyleId>{5C22544A-7EE6-4342-B048-85BDC9FD1C3A}</a:tableStyleId>
              </a:tblPr>
              <a:tblGrid>
                <a:gridCol w="5924550">
                  <a:extLst>
                    <a:ext uri="{9D8B030D-6E8A-4147-A177-3AD203B41FA5}">
                      <a16:colId xmlns:a16="http://schemas.microsoft.com/office/drawing/2014/main" val="1030924869"/>
                    </a:ext>
                  </a:extLst>
                </a:gridCol>
                <a:gridCol w="1962150">
                  <a:extLst>
                    <a:ext uri="{9D8B030D-6E8A-4147-A177-3AD203B41FA5}">
                      <a16:colId xmlns:a16="http://schemas.microsoft.com/office/drawing/2014/main" val="1520051808"/>
                    </a:ext>
                  </a:extLst>
                </a:gridCol>
              </a:tblGrid>
              <a:tr h="370840">
                <a:tc>
                  <a:txBody>
                    <a:bodyPr/>
                    <a:lstStyle/>
                    <a:p>
                      <a:r>
                        <a:rPr lang="en-US" dirty="0"/>
                        <a:t>Activity</a:t>
                      </a:r>
                    </a:p>
                  </a:txBody>
                  <a:tcPr/>
                </a:tc>
                <a:tc>
                  <a:txBody>
                    <a:bodyPr/>
                    <a:lstStyle/>
                    <a:p>
                      <a:pPr algn="ctr"/>
                      <a:r>
                        <a:rPr lang="en-US" dirty="0"/>
                        <a:t>Week 1</a:t>
                      </a:r>
                    </a:p>
                  </a:txBody>
                  <a:tcPr/>
                </a:tc>
                <a:extLst>
                  <a:ext uri="{0D108BD9-81ED-4DB2-BD59-A6C34878D82A}">
                    <a16:rowId xmlns:a16="http://schemas.microsoft.com/office/drawing/2014/main" val="378799189"/>
                  </a:ext>
                </a:extLst>
              </a:tr>
              <a:tr h="370840">
                <a:tc>
                  <a:txBody>
                    <a:bodyPr/>
                    <a:lstStyle/>
                    <a:p>
                      <a:r>
                        <a:rPr lang="en-US" dirty="0"/>
                        <a:t>Earned value (EV)</a:t>
                      </a:r>
                    </a:p>
                  </a:txBody>
                  <a:tcPr/>
                </a:tc>
                <a:tc>
                  <a:txBody>
                    <a:bodyPr/>
                    <a:lstStyle/>
                    <a:p>
                      <a:pPr algn="ctr"/>
                      <a:r>
                        <a:rPr lang="en-US" dirty="0"/>
                        <a:t>5,000</a:t>
                      </a:r>
                    </a:p>
                  </a:txBody>
                  <a:tcPr/>
                </a:tc>
                <a:extLst>
                  <a:ext uri="{0D108BD9-81ED-4DB2-BD59-A6C34878D82A}">
                    <a16:rowId xmlns:a16="http://schemas.microsoft.com/office/drawing/2014/main" val="38537542"/>
                  </a:ext>
                </a:extLst>
              </a:tr>
              <a:tr h="0">
                <a:tc>
                  <a:txBody>
                    <a:bodyPr/>
                    <a:lstStyle/>
                    <a:p>
                      <a:r>
                        <a:rPr lang="en-US" dirty="0"/>
                        <a:t>Planned value (PV)</a:t>
                      </a:r>
                    </a:p>
                  </a:txBody>
                  <a:tcPr/>
                </a:tc>
                <a:tc>
                  <a:txBody>
                    <a:bodyPr/>
                    <a:lstStyle/>
                    <a:p>
                      <a:pPr algn="ctr"/>
                      <a:r>
                        <a:rPr lang="en-US" dirty="0"/>
                        <a:t>10,000</a:t>
                      </a:r>
                    </a:p>
                  </a:txBody>
                  <a:tcPr/>
                </a:tc>
                <a:extLst>
                  <a:ext uri="{0D108BD9-81ED-4DB2-BD59-A6C34878D82A}">
                    <a16:rowId xmlns:a16="http://schemas.microsoft.com/office/drawing/2014/main" val="252250947"/>
                  </a:ext>
                </a:extLst>
              </a:tr>
              <a:tr h="0">
                <a:tc>
                  <a:txBody>
                    <a:bodyPr/>
                    <a:lstStyle/>
                    <a:p>
                      <a:r>
                        <a:rPr lang="en-US" dirty="0"/>
                        <a:t>Actual cost (AC)</a:t>
                      </a:r>
                    </a:p>
                  </a:txBody>
                  <a:tcPr/>
                </a:tc>
                <a:tc>
                  <a:txBody>
                    <a:bodyPr/>
                    <a:lstStyle/>
                    <a:p>
                      <a:pPr algn="ctr"/>
                      <a:r>
                        <a:rPr lang="en-US" dirty="0"/>
                        <a:t>15,000</a:t>
                      </a:r>
                    </a:p>
                  </a:txBody>
                  <a:tcPr/>
                </a:tc>
                <a:extLst>
                  <a:ext uri="{0D108BD9-81ED-4DB2-BD59-A6C34878D82A}">
                    <a16:rowId xmlns:a16="http://schemas.microsoft.com/office/drawing/2014/main" val="82957548"/>
                  </a:ext>
                </a:extLst>
              </a:tr>
              <a:tr h="370840">
                <a:tc>
                  <a:txBody>
                    <a:bodyPr/>
                    <a:lstStyle/>
                    <a:p>
                      <a:r>
                        <a:rPr lang="en-US" dirty="0"/>
                        <a:t>Cost variance (CV)</a:t>
                      </a:r>
                    </a:p>
                  </a:txBody>
                  <a:tcPr/>
                </a:tc>
                <a:tc>
                  <a:txBody>
                    <a:bodyPr/>
                    <a:lstStyle/>
                    <a:p>
                      <a:pPr algn="ctr"/>
                      <a:r>
                        <a:rPr lang="en-US" dirty="0"/>
                        <a:t>-10,000</a:t>
                      </a:r>
                    </a:p>
                  </a:txBody>
                  <a:tcPr/>
                </a:tc>
                <a:extLst>
                  <a:ext uri="{0D108BD9-81ED-4DB2-BD59-A6C34878D82A}">
                    <a16:rowId xmlns:a16="http://schemas.microsoft.com/office/drawing/2014/main" val="2385880507"/>
                  </a:ext>
                </a:extLst>
              </a:tr>
              <a:tr h="370840">
                <a:tc>
                  <a:txBody>
                    <a:bodyPr/>
                    <a:lstStyle/>
                    <a:p>
                      <a:r>
                        <a:rPr lang="en-US" dirty="0"/>
                        <a:t>Schedule variance (SV)</a:t>
                      </a:r>
                    </a:p>
                  </a:txBody>
                  <a:tcPr/>
                </a:tc>
                <a:tc>
                  <a:txBody>
                    <a:bodyPr/>
                    <a:lstStyle/>
                    <a:p>
                      <a:pPr algn="ctr"/>
                      <a:r>
                        <a:rPr lang="en-US" dirty="0"/>
                        <a:t>-5,000</a:t>
                      </a:r>
                    </a:p>
                  </a:txBody>
                  <a:tcPr/>
                </a:tc>
                <a:extLst>
                  <a:ext uri="{0D108BD9-81ED-4DB2-BD59-A6C34878D82A}">
                    <a16:rowId xmlns:a16="http://schemas.microsoft.com/office/drawing/2014/main" val="2320985375"/>
                  </a:ext>
                </a:extLst>
              </a:tr>
              <a:tr h="370840">
                <a:tc>
                  <a:txBody>
                    <a:bodyPr/>
                    <a:lstStyle/>
                    <a:p>
                      <a:r>
                        <a:rPr lang="en-US" dirty="0"/>
                        <a:t>Cost performance index (CPI)</a:t>
                      </a:r>
                    </a:p>
                  </a:txBody>
                  <a:tcPr/>
                </a:tc>
                <a:tc>
                  <a:txBody>
                    <a:bodyPr/>
                    <a:lstStyle/>
                    <a:p>
                      <a:pPr algn="ctr"/>
                      <a:r>
                        <a:rPr lang="en-US" dirty="0"/>
                        <a:t>33%</a:t>
                      </a:r>
                    </a:p>
                  </a:txBody>
                  <a:tcPr/>
                </a:tc>
                <a:extLst>
                  <a:ext uri="{0D108BD9-81ED-4DB2-BD59-A6C34878D82A}">
                    <a16:rowId xmlns:a16="http://schemas.microsoft.com/office/drawing/2014/main" val="961930614"/>
                  </a:ext>
                </a:extLst>
              </a:tr>
              <a:tr h="370840">
                <a:tc>
                  <a:txBody>
                    <a:bodyPr/>
                    <a:lstStyle/>
                    <a:p>
                      <a:r>
                        <a:rPr lang="en-US" dirty="0"/>
                        <a:t>Schedule performance index (SPI)</a:t>
                      </a:r>
                    </a:p>
                  </a:txBody>
                  <a:tcPr/>
                </a:tc>
                <a:tc>
                  <a:txBody>
                    <a:bodyPr/>
                    <a:lstStyle/>
                    <a:p>
                      <a:pPr algn="ctr"/>
                      <a:r>
                        <a:rPr lang="en-US" dirty="0"/>
                        <a:t>50%</a:t>
                      </a:r>
                    </a:p>
                  </a:txBody>
                  <a:tcPr/>
                </a:tc>
                <a:extLst>
                  <a:ext uri="{0D108BD9-81ED-4DB2-BD59-A6C34878D82A}">
                    <a16:rowId xmlns:a16="http://schemas.microsoft.com/office/drawing/2014/main" val="1271887842"/>
                  </a:ext>
                </a:extLst>
              </a:tr>
            </a:tbl>
          </a:graphicData>
        </a:graphic>
      </p:graphicFrame>
      <p:sp>
        <p:nvSpPr>
          <p:cNvPr id="3" name="Rectangle 2"/>
          <p:cNvSpPr/>
          <p:nvPr/>
        </p:nvSpPr>
        <p:spPr>
          <a:xfrm>
            <a:off x="628650" y="4645025"/>
            <a:ext cx="8139266" cy="430887"/>
          </a:xfrm>
          <a:prstGeom prst="rect">
            <a:avLst/>
          </a:prstGeom>
        </p:spPr>
        <p:txBody>
          <a:bodyPr wrap="square">
            <a:spAutoFit/>
          </a:bodyPr>
          <a:lstStyle/>
          <a:p>
            <a:r>
              <a:rPr lang="en-US" dirty="0"/>
              <a:t>Table 7-3 Earned value calculations for one activity after week 1</a:t>
            </a:r>
          </a:p>
        </p:txBody>
      </p:sp>
      <p:sp>
        <p:nvSpPr>
          <p:cNvPr id="4608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6262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The Importance of Project Cost Management</a:t>
            </a:r>
          </a:p>
        </p:txBody>
      </p:sp>
      <p:sp>
        <p:nvSpPr>
          <p:cNvPr id="22531" name="Rectangle 3"/>
          <p:cNvSpPr>
            <a:spLocks noGrp="1" noChangeArrowheads="1"/>
          </p:cNvSpPr>
          <p:nvPr>
            <p:ph idx="1"/>
          </p:nvPr>
        </p:nvSpPr>
        <p:spPr/>
        <p:txBody>
          <a:bodyPr>
            <a:normAutofit/>
          </a:bodyPr>
          <a:lstStyle/>
          <a:p>
            <a:r>
              <a:rPr lang="en-US" sz="2400" dirty="0"/>
              <a:t>IT projects have a poor track record for meeting budget goals</a:t>
            </a:r>
          </a:p>
          <a:p>
            <a:pPr lvl="1"/>
            <a:r>
              <a:rPr lang="en-US" sz="2000" dirty="0"/>
              <a:t>Cost overrun is the additional percentage or dollar amount by which actual costs exceed estimates </a:t>
            </a:r>
          </a:p>
          <a:p>
            <a:pPr lvl="1"/>
            <a:r>
              <a:rPr lang="en-US" sz="2000" dirty="0"/>
              <a:t>A 2011 </a:t>
            </a:r>
            <a:r>
              <a:rPr lang="en-US" sz="2000" i="1" dirty="0"/>
              <a:t>Harvard Business Review </a:t>
            </a:r>
            <a:r>
              <a:rPr lang="en-US" sz="2000" dirty="0"/>
              <a:t>study reported an average cost overrun of 27 percent</a:t>
            </a:r>
          </a:p>
          <a:p>
            <a:pPr lvl="2"/>
            <a:r>
              <a:rPr lang="en-US" sz="1600" dirty="0"/>
              <a:t>Most important finding was the discovery of a large number of gigantic overages or “black swans”; a high-impact event that is rare and unpredictable, but not improbable in retrospect</a:t>
            </a:r>
          </a:p>
        </p:txBody>
      </p:sp>
      <p:sp>
        <p:nvSpPr>
          <p:cNvPr id="2253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Earned Value Management (EVM) (3 of 5)</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818456916"/>
              </p:ext>
            </p:extLst>
          </p:nvPr>
        </p:nvGraphicFramePr>
        <p:xfrm>
          <a:off x="628650" y="1825625"/>
          <a:ext cx="7886700" cy="296672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789744427"/>
                    </a:ext>
                  </a:extLst>
                </a:gridCol>
                <a:gridCol w="3943350">
                  <a:extLst>
                    <a:ext uri="{9D8B030D-6E8A-4147-A177-3AD203B41FA5}">
                      <a16:colId xmlns:a16="http://schemas.microsoft.com/office/drawing/2014/main" val="3150596146"/>
                    </a:ext>
                  </a:extLst>
                </a:gridCol>
              </a:tblGrid>
              <a:tr h="370840">
                <a:tc>
                  <a:txBody>
                    <a:bodyPr/>
                    <a:lstStyle/>
                    <a:p>
                      <a:r>
                        <a:rPr lang="en-US" dirty="0"/>
                        <a:t>Term</a:t>
                      </a:r>
                    </a:p>
                  </a:txBody>
                  <a:tcPr/>
                </a:tc>
                <a:tc>
                  <a:txBody>
                    <a:bodyPr/>
                    <a:lstStyle/>
                    <a:p>
                      <a:r>
                        <a:rPr lang="en-US" dirty="0"/>
                        <a:t>Formula</a:t>
                      </a:r>
                    </a:p>
                  </a:txBody>
                  <a:tcPr/>
                </a:tc>
                <a:extLst>
                  <a:ext uri="{0D108BD9-81ED-4DB2-BD59-A6C34878D82A}">
                    <a16:rowId xmlns:a16="http://schemas.microsoft.com/office/drawing/2014/main" val="1395780526"/>
                  </a:ext>
                </a:extLst>
              </a:tr>
              <a:tr h="370840">
                <a:tc>
                  <a:txBody>
                    <a:bodyPr/>
                    <a:lstStyle/>
                    <a:p>
                      <a:r>
                        <a:rPr lang="en-US" dirty="0"/>
                        <a:t>Earned value (EV)</a:t>
                      </a:r>
                    </a:p>
                  </a:txBody>
                  <a:tcPr/>
                </a:tc>
                <a:tc>
                  <a:txBody>
                    <a:bodyPr/>
                    <a:lstStyle/>
                    <a:p>
                      <a:r>
                        <a:rPr lang="en-US" dirty="0"/>
                        <a:t>EV =</a:t>
                      </a:r>
                      <a:r>
                        <a:rPr lang="en-US" baseline="0" dirty="0"/>
                        <a:t> </a:t>
                      </a:r>
                      <a:r>
                        <a:rPr lang="en-US" dirty="0"/>
                        <a:t>PV of all completed work</a:t>
                      </a:r>
                    </a:p>
                  </a:txBody>
                  <a:tcPr/>
                </a:tc>
                <a:extLst>
                  <a:ext uri="{0D108BD9-81ED-4DB2-BD59-A6C34878D82A}">
                    <a16:rowId xmlns:a16="http://schemas.microsoft.com/office/drawing/2014/main" val="3543910926"/>
                  </a:ext>
                </a:extLst>
              </a:tr>
              <a:tr h="370840">
                <a:tc>
                  <a:txBody>
                    <a:bodyPr/>
                    <a:lstStyle/>
                    <a:p>
                      <a:r>
                        <a:rPr lang="en-US" dirty="0"/>
                        <a:t>Cost variance (CV)</a:t>
                      </a:r>
                    </a:p>
                  </a:txBody>
                  <a:tcPr/>
                </a:tc>
                <a:tc>
                  <a:txBody>
                    <a:bodyPr/>
                    <a:lstStyle/>
                    <a:p>
                      <a:r>
                        <a:rPr lang="en-US" dirty="0"/>
                        <a:t>CV =</a:t>
                      </a:r>
                      <a:r>
                        <a:rPr lang="en-US" baseline="0" dirty="0"/>
                        <a:t> </a:t>
                      </a:r>
                      <a:r>
                        <a:rPr lang="en-US" dirty="0"/>
                        <a:t>EV -</a:t>
                      </a:r>
                      <a:r>
                        <a:rPr lang="en-US" baseline="0" dirty="0"/>
                        <a:t> </a:t>
                      </a:r>
                      <a:r>
                        <a:rPr lang="en-US" dirty="0"/>
                        <a:t>AC</a:t>
                      </a:r>
                    </a:p>
                  </a:txBody>
                  <a:tcPr/>
                </a:tc>
                <a:extLst>
                  <a:ext uri="{0D108BD9-81ED-4DB2-BD59-A6C34878D82A}">
                    <a16:rowId xmlns:a16="http://schemas.microsoft.com/office/drawing/2014/main" val="665311212"/>
                  </a:ext>
                </a:extLst>
              </a:tr>
              <a:tr h="370840">
                <a:tc>
                  <a:txBody>
                    <a:bodyPr/>
                    <a:lstStyle/>
                    <a:p>
                      <a:r>
                        <a:rPr lang="en-US" dirty="0"/>
                        <a:t>Schedule variance (SV)</a:t>
                      </a:r>
                    </a:p>
                  </a:txBody>
                  <a:tcPr/>
                </a:tc>
                <a:tc>
                  <a:txBody>
                    <a:bodyPr/>
                    <a:lstStyle/>
                    <a:p>
                      <a:r>
                        <a:rPr lang="en-US" dirty="0"/>
                        <a:t>SV =</a:t>
                      </a:r>
                      <a:r>
                        <a:rPr lang="en-US" baseline="0" dirty="0"/>
                        <a:t> EV - PV</a:t>
                      </a:r>
                      <a:endParaRPr lang="en-US" dirty="0"/>
                    </a:p>
                  </a:txBody>
                  <a:tcPr/>
                </a:tc>
                <a:extLst>
                  <a:ext uri="{0D108BD9-81ED-4DB2-BD59-A6C34878D82A}">
                    <a16:rowId xmlns:a16="http://schemas.microsoft.com/office/drawing/2014/main" val="1361937281"/>
                  </a:ext>
                </a:extLst>
              </a:tr>
              <a:tr h="370840">
                <a:tc>
                  <a:txBody>
                    <a:bodyPr/>
                    <a:lstStyle/>
                    <a:p>
                      <a:r>
                        <a:rPr lang="en-US" dirty="0"/>
                        <a:t>Cost performance index (CPI)</a:t>
                      </a:r>
                    </a:p>
                  </a:txBody>
                  <a:tcPr/>
                </a:tc>
                <a:tc>
                  <a:txBody>
                    <a:bodyPr/>
                    <a:lstStyle/>
                    <a:p>
                      <a:r>
                        <a:rPr lang="en-US" dirty="0"/>
                        <a:t>CPI</a:t>
                      </a:r>
                      <a:r>
                        <a:rPr lang="en-US" baseline="0" dirty="0"/>
                        <a:t> = </a:t>
                      </a:r>
                      <a:r>
                        <a:rPr lang="en-US" dirty="0"/>
                        <a:t>EV/AC</a:t>
                      </a:r>
                    </a:p>
                  </a:txBody>
                  <a:tcPr/>
                </a:tc>
                <a:extLst>
                  <a:ext uri="{0D108BD9-81ED-4DB2-BD59-A6C34878D82A}">
                    <a16:rowId xmlns:a16="http://schemas.microsoft.com/office/drawing/2014/main" val="4011423892"/>
                  </a:ext>
                </a:extLst>
              </a:tr>
              <a:tr h="370840">
                <a:tc>
                  <a:txBody>
                    <a:bodyPr/>
                    <a:lstStyle/>
                    <a:p>
                      <a:r>
                        <a:rPr lang="en-US" dirty="0"/>
                        <a:t>Schedule performance index (SPI)</a:t>
                      </a:r>
                    </a:p>
                  </a:txBody>
                  <a:tcPr/>
                </a:tc>
                <a:tc>
                  <a:txBody>
                    <a:bodyPr/>
                    <a:lstStyle/>
                    <a:p>
                      <a:r>
                        <a:rPr lang="en-US" dirty="0"/>
                        <a:t>SPI</a:t>
                      </a:r>
                      <a:r>
                        <a:rPr lang="en-US" baseline="0" dirty="0"/>
                        <a:t> = </a:t>
                      </a:r>
                      <a:r>
                        <a:rPr lang="en-US" dirty="0"/>
                        <a:t>EV/PV</a:t>
                      </a:r>
                    </a:p>
                  </a:txBody>
                  <a:tcPr/>
                </a:tc>
                <a:extLst>
                  <a:ext uri="{0D108BD9-81ED-4DB2-BD59-A6C34878D82A}">
                    <a16:rowId xmlns:a16="http://schemas.microsoft.com/office/drawing/2014/main" val="2412868400"/>
                  </a:ext>
                </a:extLst>
              </a:tr>
              <a:tr h="370840">
                <a:tc>
                  <a:txBody>
                    <a:bodyPr/>
                    <a:lstStyle/>
                    <a:p>
                      <a:r>
                        <a:rPr lang="en-US" dirty="0"/>
                        <a:t>Estimate at completion (EAC)</a:t>
                      </a:r>
                    </a:p>
                  </a:txBody>
                  <a:tcPr/>
                </a:tc>
                <a:tc>
                  <a:txBody>
                    <a:bodyPr/>
                    <a:lstStyle/>
                    <a:p>
                      <a:r>
                        <a:rPr lang="en-US" dirty="0"/>
                        <a:t>EAC</a:t>
                      </a:r>
                      <a:r>
                        <a:rPr lang="en-US" baseline="0" dirty="0"/>
                        <a:t> = </a:t>
                      </a:r>
                      <a:r>
                        <a:rPr lang="en-US" dirty="0"/>
                        <a:t>BAC/CPI</a:t>
                      </a:r>
                    </a:p>
                  </a:txBody>
                  <a:tcPr/>
                </a:tc>
                <a:extLst>
                  <a:ext uri="{0D108BD9-81ED-4DB2-BD59-A6C34878D82A}">
                    <a16:rowId xmlns:a16="http://schemas.microsoft.com/office/drawing/2014/main" val="359775050"/>
                  </a:ext>
                </a:extLst>
              </a:tr>
              <a:tr h="370840">
                <a:tc>
                  <a:txBody>
                    <a:bodyPr/>
                    <a:lstStyle/>
                    <a:p>
                      <a:r>
                        <a:rPr lang="en-US" dirty="0"/>
                        <a:t>Estimated to Complete (ETC)</a:t>
                      </a:r>
                    </a:p>
                  </a:txBody>
                  <a:tcPr/>
                </a:tc>
                <a:tc>
                  <a:txBody>
                    <a:bodyPr/>
                    <a:lstStyle/>
                    <a:p>
                      <a:r>
                        <a:rPr lang="en-US" dirty="0"/>
                        <a:t>ETC</a:t>
                      </a:r>
                      <a:r>
                        <a:rPr lang="en-US" baseline="0" dirty="0"/>
                        <a:t> = </a:t>
                      </a:r>
                      <a:r>
                        <a:rPr lang="en-US" dirty="0"/>
                        <a:t>EAC</a:t>
                      </a:r>
                      <a:r>
                        <a:rPr lang="en-US" baseline="0" dirty="0"/>
                        <a:t> - </a:t>
                      </a:r>
                      <a:r>
                        <a:rPr lang="en-US" dirty="0"/>
                        <a:t>AC</a:t>
                      </a:r>
                    </a:p>
                  </a:txBody>
                  <a:tcPr/>
                </a:tc>
                <a:extLst>
                  <a:ext uri="{0D108BD9-81ED-4DB2-BD59-A6C34878D82A}">
                    <a16:rowId xmlns:a16="http://schemas.microsoft.com/office/drawing/2014/main" val="2933312051"/>
                  </a:ext>
                </a:extLst>
              </a:tr>
            </a:tbl>
          </a:graphicData>
        </a:graphic>
      </p:graphicFrame>
      <p:sp>
        <p:nvSpPr>
          <p:cNvPr id="3" name="Rectangle 2"/>
          <p:cNvSpPr/>
          <p:nvPr/>
        </p:nvSpPr>
        <p:spPr>
          <a:xfrm>
            <a:off x="628650" y="4828101"/>
            <a:ext cx="4252254" cy="430887"/>
          </a:xfrm>
          <a:prstGeom prst="rect">
            <a:avLst/>
          </a:prstGeom>
        </p:spPr>
        <p:txBody>
          <a:bodyPr wrap="none">
            <a:spAutoFit/>
          </a:bodyPr>
          <a:lstStyle/>
          <a:p>
            <a:r>
              <a:rPr lang="en-US" dirty="0"/>
              <a:t>Table 7-4 Earned value formulas</a:t>
            </a:r>
          </a:p>
        </p:txBody>
      </p:sp>
      <p:sp>
        <p:nvSpPr>
          <p:cNvPr id="4608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20587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solidFill>
                  <a:srgbClr val="C00000"/>
                </a:solidFill>
              </a:rPr>
              <a:t>Earned Value Management (EVM) (4 of 5)</a:t>
            </a:r>
          </a:p>
        </p:txBody>
      </p:sp>
      <p:sp>
        <p:nvSpPr>
          <p:cNvPr id="51203" name="Rectangle 3"/>
          <p:cNvSpPr>
            <a:spLocks noGrp="1" noChangeArrowheads="1"/>
          </p:cNvSpPr>
          <p:nvPr>
            <p:ph idx="1"/>
          </p:nvPr>
        </p:nvSpPr>
        <p:spPr>
          <a:xfrm>
            <a:off x="628650" y="1143000"/>
            <a:ext cx="7886700" cy="5033963"/>
          </a:xfrm>
        </p:spPr>
        <p:txBody>
          <a:bodyPr>
            <a:normAutofit/>
          </a:bodyPr>
          <a:lstStyle/>
          <a:p>
            <a:r>
              <a:rPr lang="en-US" sz="2400" dirty="0"/>
              <a:t>Important concepts</a:t>
            </a:r>
          </a:p>
          <a:p>
            <a:pPr lvl="1"/>
            <a:r>
              <a:rPr lang="en-US" sz="2000" dirty="0"/>
              <a:t>Cost variance (CV) is the earned value minus the actual cost</a:t>
            </a:r>
          </a:p>
          <a:p>
            <a:pPr lvl="1"/>
            <a:r>
              <a:rPr lang="en-US" sz="2000" dirty="0"/>
              <a:t>Schedule variance (SV) is the earned value minus the planned value</a:t>
            </a:r>
          </a:p>
          <a:p>
            <a:pPr lvl="1"/>
            <a:r>
              <a:rPr lang="en-US" sz="2000" dirty="0"/>
              <a:t>Cost performance index (CPI) is the ratio of earned value to actual cost</a:t>
            </a:r>
          </a:p>
          <a:p>
            <a:pPr lvl="1"/>
            <a:r>
              <a:rPr lang="en-US" sz="2000" dirty="0"/>
              <a:t>Schedule performance index (SPI) is the ratio of earned value to planned value</a:t>
            </a:r>
          </a:p>
          <a:p>
            <a:pPr lvl="1"/>
            <a:r>
              <a:rPr lang="en-US" sz="2000" dirty="0"/>
              <a:t>Estimate at completion (EAC) is an estimated cost of completing a project based on performance to date</a:t>
            </a:r>
          </a:p>
          <a:p>
            <a:pPr lvl="1"/>
            <a:r>
              <a:rPr lang="en-US" sz="2000" dirty="0"/>
              <a:t>To-complete performance index (TCPI) is a measure of the cost performance that must be achieved with the remaining resources to meet a specific goal</a:t>
            </a:r>
          </a:p>
        </p:txBody>
      </p:sp>
      <p:sp>
        <p:nvSpPr>
          <p:cNvPr id="5120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Earned Value Management (EVM) (5 of 5)</a:t>
            </a:r>
          </a:p>
        </p:txBody>
      </p:sp>
      <p:pic>
        <p:nvPicPr>
          <p:cNvPr id="2" name="Picture 1" descr="Image displays an earned value chart for a one-year project after five month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9711" y="1690689"/>
            <a:ext cx="6104578" cy="3992880"/>
          </a:xfrm>
          <a:prstGeom prst="rect">
            <a:avLst/>
          </a:prstGeom>
        </p:spPr>
      </p:pic>
      <p:sp>
        <p:nvSpPr>
          <p:cNvPr id="5120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13177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Global Issues (1 of 2)</a:t>
            </a:r>
          </a:p>
        </p:txBody>
      </p:sp>
      <p:sp>
        <p:nvSpPr>
          <p:cNvPr id="2" name="Content Placeholder 1"/>
          <p:cNvSpPr>
            <a:spLocks noGrp="1"/>
          </p:cNvSpPr>
          <p:nvPr>
            <p:ph idx="1"/>
          </p:nvPr>
        </p:nvSpPr>
        <p:spPr/>
        <p:txBody>
          <a:bodyPr/>
          <a:lstStyle/>
          <a:p>
            <a:r>
              <a:rPr lang="en-US" dirty="0"/>
              <a:t>EVM is used worldwide, and it is particularly popular in the Middle East, South Asia, Canada, and Europe</a:t>
            </a:r>
          </a:p>
          <a:p>
            <a:pPr lvl="1"/>
            <a:r>
              <a:rPr lang="en-US" dirty="0"/>
              <a:t>Most countries require EVM for large defense or government projects, as shown in Figure 7-7</a:t>
            </a:r>
          </a:p>
          <a:p>
            <a:pPr lvl="1"/>
            <a:r>
              <a:rPr lang="en-US" dirty="0"/>
              <a:t>EVM is also used in such private-industry sectors as IT, construction, energy, and manufacturing. </a:t>
            </a:r>
          </a:p>
          <a:p>
            <a:pPr lvl="2"/>
            <a:r>
              <a:rPr lang="en-US" dirty="0"/>
              <a:t>However, most private companies have not yet applied EVM to their projects because management does not require it, feeling it is too complex and not cost effective</a:t>
            </a:r>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12858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Global Issues (2 of 2)</a:t>
            </a:r>
          </a:p>
        </p:txBody>
      </p:sp>
      <p:pic>
        <p:nvPicPr>
          <p:cNvPr id="2" name="Picture 1" descr="Image displays a bar chart showing earned value usage for defense/government and private industry.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1524000"/>
            <a:ext cx="5867400" cy="4304726"/>
          </a:xfrm>
          <a:prstGeom prst="rect">
            <a:avLst/>
          </a:prstGeom>
        </p:spPr>
      </p:pic>
      <p:sp>
        <p:nvSpPr>
          <p:cNvPr id="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6674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ctr"/>
            <a:r>
              <a:rPr lang="en-US" dirty="0"/>
              <a:t>Project Portfolio Management</a:t>
            </a:r>
          </a:p>
        </p:txBody>
      </p:sp>
      <p:sp>
        <p:nvSpPr>
          <p:cNvPr id="53251" name="Rectangle 3"/>
          <p:cNvSpPr>
            <a:spLocks noGrp="1" noChangeArrowheads="1"/>
          </p:cNvSpPr>
          <p:nvPr>
            <p:ph idx="1"/>
          </p:nvPr>
        </p:nvSpPr>
        <p:spPr/>
        <p:txBody>
          <a:bodyPr>
            <a:normAutofit/>
          </a:bodyPr>
          <a:lstStyle/>
          <a:p>
            <a:r>
              <a:rPr lang="en-US" sz="2400" dirty="0"/>
              <a:t>Many organizations collect and control an entire suite of projects or investments as one set of interrelated activities in a portfolio</a:t>
            </a:r>
          </a:p>
          <a:p>
            <a:r>
              <a:rPr lang="en-US" sz="2400" dirty="0"/>
              <a:t>Five levels for project portfolio management</a:t>
            </a:r>
          </a:p>
          <a:p>
            <a:pPr marL="800100" lvl="1" indent="-457200">
              <a:buFont typeface="+mj-lt"/>
              <a:buAutoNum type="arabicPeriod"/>
            </a:pPr>
            <a:r>
              <a:rPr lang="en-US" sz="2000" dirty="0">
                <a:solidFill>
                  <a:srgbClr val="5B53FF"/>
                </a:solidFill>
              </a:rPr>
              <a:t>Put all your projects in one database</a:t>
            </a:r>
          </a:p>
          <a:p>
            <a:pPr marL="800100" lvl="1" indent="-457200">
              <a:buFont typeface="+mj-lt"/>
              <a:buAutoNum type="arabicPeriod"/>
            </a:pPr>
            <a:r>
              <a:rPr lang="en-US" sz="2000" dirty="0">
                <a:solidFill>
                  <a:srgbClr val="5B53FF"/>
                </a:solidFill>
              </a:rPr>
              <a:t>Prioritize the projects in your database</a:t>
            </a:r>
          </a:p>
          <a:p>
            <a:pPr marL="800100" lvl="1" indent="-457200">
              <a:buFont typeface="+mj-lt"/>
              <a:buAutoNum type="arabicPeriod"/>
            </a:pPr>
            <a:r>
              <a:rPr lang="en-US" sz="2000" dirty="0">
                <a:solidFill>
                  <a:srgbClr val="5B53FF"/>
                </a:solidFill>
              </a:rPr>
              <a:t>Divide your projects into two or three budgets based on type of investment</a:t>
            </a:r>
          </a:p>
          <a:p>
            <a:pPr marL="800100" lvl="1" indent="-457200">
              <a:buFont typeface="+mj-lt"/>
              <a:buAutoNum type="arabicPeriod"/>
            </a:pPr>
            <a:r>
              <a:rPr lang="en-US" sz="2000" dirty="0">
                <a:solidFill>
                  <a:srgbClr val="5B53FF"/>
                </a:solidFill>
              </a:rPr>
              <a:t>Automate the repository</a:t>
            </a:r>
          </a:p>
          <a:p>
            <a:pPr marL="800100" lvl="1" indent="-457200">
              <a:buFont typeface="+mj-lt"/>
              <a:buAutoNum type="arabicPeriod"/>
            </a:pPr>
            <a:r>
              <a:rPr lang="en-US" sz="2000" dirty="0">
                <a:solidFill>
                  <a:srgbClr val="5B53FF"/>
                </a:solidFill>
              </a:rPr>
              <a:t>Apply modern portfolio theory, including risk-return tools that map project risk on a curve</a:t>
            </a:r>
          </a:p>
        </p:txBody>
      </p:sp>
      <p:sp>
        <p:nvSpPr>
          <p:cNvPr id="5325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50"/>
          <p:cNvSpPr>
            <a:spLocks noGrp="1" noChangeArrowheads="1"/>
          </p:cNvSpPr>
          <p:nvPr>
            <p:ph type="title"/>
          </p:nvPr>
        </p:nvSpPr>
        <p:spPr/>
        <p:txBody>
          <a:bodyPr/>
          <a:lstStyle/>
          <a:p>
            <a:r>
              <a:rPr lang="en-US" dirty="0"/>
              <a:t>Using Project Management Software to Assist</a:t>
            </a:r>
            <a:br>
              <a:rPr lang="en-US" dirty="0"/>
            </a:br>
            <a:r>
              <a:rPr lang="en-US" dirty="0"/>
              <a:t>in Project Cost Management (1 of 2)</a:t>
            </a:r>
          </a:p>
        </p:txBody>
      </p:sp>
      <p:sp>
        <p:nvSpPr>
          <p:cNvPr id="56323" name="Rectangle 2051"/>
          <p:cNvSpPr>
            <a:spLocks noGrp="1" noChangeArrowheads="1"/>
          </p:cNvSpPr>
          <p:nvPr>
            <p:ph idx="1"/>
          </p:nvPr>
        </p:nvSpPr>
        <p:spPr/>
        <p:txBody>
          <a:bodyPr/>
          <a:lstStyle/>
          <a:p>
            <a:r>
              <a:rPr lang="en-US" dirty="0"/>
              <a:t>Spreadsheets are a common tool for resource planning, cost estimating, cost budgeting, and cost control</a:t>
            </a:r>
          </a:p>
          <a:p>
            <a:pPr lvl="1"/>
            <a:r>
              <a:rPr lang="en-US" dirty="0"/>
              <a:t>Many companies use more sophisticated and centralized financial applications software for cost information</a:t>
            </a:r>
          </a:p>
          <a:p>
            <a:r>
              <a:rPr lang="en-US" dirty="0"/>
              <a:t>Project management software can increase a project manager’s effectiveness during each process of project cost management</a:t>
            </a:r>
          </a:p>
          <a:p>
            <a:pPr lvl="1"/>
            <a:r>
              <a:rPr lang="en-US" dirty="0"/>
              <a:t>Many IT project managers use other tools to manage cost information because they do not know that they can use project management software, or they do not track costs based on a WBS, as most project management software does</a:t>
            </a:r>
          </a:p>
        </p:txBody>
      </p:sp>
      <p:sp>
        <p:nvSpPr>
          <p:cNvPr id="5632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Project Management Software to Assist</a:t>
            </a:r>
            <a:br>
              <a:rPr lang="en-US" dirty="0"/>
            </a:br>
            <a:r>
              <a:rPr lang="en-US" dirty="0"/>
              <a:t>in Project Cost Management (2 of 2)</a:t>
            </a:r>
          </a:p>
        </p:txBody>
      </p:sp>
      <p:sp>
        <p:nvSpPr>
          <p:cNvPr id="2" name="Content Placeholder 1"/>
          <p:cNvSpPr>
            <a:spLocks noGrp="1"/>
          </p:cNvSpPr>
          <p:nvPr>
            <p:ph idx="1"/>
          </p:nvPr>
        </p:nvSpPr>
        <p:spPr/>
        <p:txBody>
          <a:bodyPr/>
          <a:lstStyle/>
          <a:p>
            <a:r>
              <a:rPr lang="en-US" dirty="0"/>
              <a:t>Recent Studies on PPM Software</a:t>
            </a:r>
          </a:p>
          <a:p>
            <a:pPr lvl="1"/>
            <a:r>
              <a:rPr lang="en-US" dirty="0"/>
              <a:t>2017 Gartner report says the market continues to grow, with annual sales over $2.3 billion </a:t>
            </a:r>
          </a:p>
          <a:p>
            <a:pPr lvl="1"/>
            <a:r>
              <a:rPr lang="en-US" dirty="0"/>
              <a:t>Forrester estimates ROIs of 250 percent from PPM tools</a:t>
            </a:r>
          </a:p>
          <a:p>
            <a:pPr lvl="1"/>
            <a:r>
              <a:rPr lang="en-US" dirty="0"/>
              <a:t>Pfizer and Ford use PPM software to improve transparency of the many projects they manage</a:t>
            </a:r>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53928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Agile/Adaptive Environments</a:t>
            </a:r>
          </a:p>
        </p:txBody>
      </p:sp>
      <p:sp>
        <p:nvSpPr>
          <p:cNvPr id="3" name="Content Placeholder 2"/>
          <p:cNvSpPr>
            <a:spLocks noGrp="1"/>
          </p:cNvSpPr>
          <p:nvPr>
            <p:ph idx="1"/>
          </p:nvPr>
        </p:nvSpPr>
        <p:spPr/>
        <p:txBody>
          <a:bodyPr>
            <a:noAutofit/>
          </a:bodyPr>
          <a:lstStyle/>
          <a:p>
            <a:r>
              <a:rPr lang="en-US" dirty="0"/>
              <a:t>AgileEVM is an adapted implementation of EVM  </a:t>
            </a:r>
          </a:p>
          <a:p>
            <a:pPr lvl="1"/>
            <a:r>
              <a:rPr lang="en-US" dirty="0"/>
              <a:t>Uses the Scrum framework artifacts as inputs, uses traditional EVM calculations, and is expressed in traditional EVM metrics</a:t>
            </a:r>
          </a:p>
          <a:p>
            <a:pPr lvl="1"/>
            <a:r>
              <a:rPr lang="en-US" dirty="0"/>
              <a:t>Requires a minimal set of input parameters</a:t>
            </a:r>
          </a:p>
          <a:p>
            <a:pPr lvl="2"/>
            <a:r>
              <a:rPr lang="en-US" dirty="0"/>
              <a:t>Actual cost of a project, an estimated product backlog, a release plan that provides information on the number of iterations in the release and the assumed velocity</a:t>
            </a:r>
          </a:p>
          <a:p>
            <a:pPr lvl="1"/>
            <a:r>
              <a:rPr lang="en-US" dirty="0"/>
              <a:t>All estimates can be in hours, story-points, team days or any other consistent estimate of size</a:t>
            </a:r>
          </a:p>
          <a:p>
            <a:pPr lvl="2"/>
            <a:r>
              <a:rPr lang="en-US" dirty="0"/>
              <a:t>The critical factor is that it must be a numerical estimate of some kind</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26607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Chapter Summary</a:t>
            </a:r>
            <a:endParaRPr lang="en-US" dirty="0"/>
          </a:p>
        </p:txBody>
      </p:sp>
      <p:sp>
        <p:nvSpPr>
          <p:cNvPr id="57347" name="Rectangle 3"/>
          <p:cNvSpPr>
            <a:spLocks noGrp="1" noChangeArrowheads="1"/>
          </p:cNvSpPr>
          <p:nvPr>
            <p:ph idx="1"/>
          </p:nvPr>
        </p:nvSpPr>
        <p:spPr/>
        <p:txBody>
          <a:bodyPr/>
          <a:lstStyle/>
          <a:p>
            <a:r>
              <a:rPr lang="en-US"/>
              <a:t>Project cost management is a traditionally weak area of IT projects</a:t>
            </a:r>
          </a:p>
          <a:p>
            <a:pPr lvl="1"/>
            <a:r>
              <a:rPr lang="en-US"/>
              <a:t>Project managers must understand several basic principles of cost management to be effective in managing project costs</a:t>
            </a:r>
          </a:p>
          <a:p>
            <a:r>
              <a:rPr lang="en-US"/>
              <a:t>Main processes </a:t>
            </a:r>
          </a:p>
          <a:p>
            <a:pPr lvl="1"/>
            <a:r>
              <a:rPr lang="en-US"/>
              <a:t>Plan cost management</a:t>
            </a:r>
          </a:p>
          <a:p>
            <a:pPr lvl="1"/>
            <a:r>
              <a:rPr lang="en-US"/>
              <a:t>Estimate costs</a:t>
            </a:r>
          </a:p>
          <a:p>
            <a:pPr lvl="1"/>
            <a:r>
              <a:rPr lang="en-US"/>
              <a:t>Determine the budget</a:t>
            </a:r>
          </a:p>
          <a:p>
            <a:pPr lvl="1"/>
            <a:r>
              <a:rPr lang="en-US"/>
              <a:t>Control costs</a:t>
            </a:r>
          </a:p>
          <a:p>
            <a:r>
              <a:rPr lang="en-US"/>
              <a:t>Several software products can assist with project cost management</a:t>
            </a:r>
            <a:endParaRPr lang="en-US" dirty="0"/>
          </a:p>
        </p:txBody>
      </p:sp>
      <p:sp>
        <p:nvSpPr>
          <p:cNvPr id="57349" name="Footer Placeholder 6"/>
          <p:cNvSpPr>
            <a:spLocks noGrp="1"/>
          </p:cNvSpPr>
          <p:nvPr>
            <p:ph type="ftr" sz="quarter" idx="11"/>
          </p:nvPr>
        </p:nvSpPr>
        <p:spPr/>
        <p:txBody>
          <a:bodyPr/>
          <a:lstStyle/>
          <a:p>
            <a:r>
              <a:rPr lang="en-US"/>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solidFill>
                  <a:srgbClr val="5B53FF"/>
                </a:solidFill>
              </a:rPr>
              <a:t>What is Cost?</a:t>
            </a:r>
          </a:p>
        </p:txBody>
      </p:sp>
      <p:sp>
        <p:nvSpPr>
          <p:cNvPr id="24579" name="Rectangle 3"/>
          <p:cNvSpPr>
            <a:spLocks noGrp="1" noChangeArrowheads="1"/>
          </p:cNvSpPr>
          <p:nvPr>
            <p:ph idx="1"/>
          </p:nvPr>
        </p:nvSpPr>
        <p:spPr/>
        <p:txBody>
          <a:bodyPr>
            <a:normAutofit/>
          </a:bodyPr>
          <a:lstStyle/>
          <a:p>
            <a:r>
              <a:rPr lang="en-US" sz="3200" dirty="0"/>
              <a:t>Cost is a resource sacrificed or foregone to achieve a specific objective or something given up in exchange</a:t>
            </a:r>
          </a:p>
          <a:p>
            <a:pPr lvl="1"/>
            <a:r>
              <a:rPr lang="en-US" sz="2800" dirty="0"/>
              <a:t>Usually measured in monetary units like dollars that must be paid to acquire goods and services</a:t>
            </a:r>
          </a:p>
        </p:txBody>
      </p:sp>
      <p:sp>
        <p:nvSpPr>
          <p:cNvPr id="2458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idx="1"/>
          </p:nvPr>
        </p:nvSpPr>
        <p:spPr/>
        <p:txBody>
          <a:bodyPr>
            <a:normAutofit/>
          </a:bodyPr>
          <a:lstStyle/>
          <a:p>
            <a:r>
              <a:rPr lang="en-US" sz="2800" b="1" dirty="0">
                <a:solidFill>
                  <a:srgbClr val="FF0000"/>
                </a:solidFill>
                <a:latin typeface="Calibri Light" panose="020F0302020204030204" pitchFamily="34" charset="0"/>
              </a:rPr>
              <a:t>Project Cost Management </a:t>
            </a:r>
            <a:r>
              <a:rPr lang="en-US" sz="2800" dirty="0">
                <a:latin typeface="Calibri Light" panose="020F0302020204030204" pitchFamily="34" charset="0"/>
              </a:rPr>
              <a:t>is a method that uses technology to measure cost and productivity through the full life cycle of enterprise level projects</a:t>
            </a:r>
          </a:p>
          <a:p>
            <a:r>
              <a:rPr lang="en-US" sz="2400" dirty="0">
                <a:latin typeface="Calibri Light" panose="020F0302020204030204" pitchFamily="34" charset="0"/>
              </a:rPr>
              <a:t>Understand the importance of project cost management</a:t>
            </a:r>
          </a:p>
          <a:p>
            <a:r>
              <a:rPr lang="en-US" sz="2400" dirty="0">
                <a:latin typeface="Calibri Light" panose="020F0302020204030204" pitchFamily="34" charset="0"/>
              </a:rPr>
              <a:t>Explain </a:t>
            </a:r>
            <a:r>
              <a:rPr lang="en-US" sz="2400" dirty="0">
                <a:solidFill>
                  <a:srgbClr val="FF0000"/>
                </a:solidFill>
                <a:latin typeface="Calibri Light" panose="020F0302020204030204" pitchFamily="34" charset="0"/>
              </a:rPr>
              <a:t>basic project cost management principles, concepts, and terms</a:t>
            </a:r>
          </a:p>
          <a:p>
            <a:r>
              <a:rPr lang="en-US" sz="2400" dirty="0">
                <a:latin typeface="Calibri Light" panose="020F0302020204030204" pitchFamily="34" charset="0"/>
              </a:rPr>
              <a:t>Describe the </a:t>
            </a:r>
            <a:r>
              <a:rPr lang="en-US" sz="2400" dirty="0">
                <a:solidFill>
                  <a:srgbClr val="FF0000"/>
                </a:solidFill>
                <a:latin typeface="Calibri Light" panose="020F0302020204030204" pitchFamily="34" charset="0"/>
              </a:rPr>
              <a:t>process of planning cost management</a:t>
            </a:r>
          </a:p>
          <a:p>
            <a:r>
              <a:rPr lang="en-US" sz="2400" dirty="0">
                <a:latin typeface="Calibri Light" panose="020F0302020204030204" pitchFamily="34" charset="0"/>
              </a:rPr>
              <a:t>Discuss </a:t>
            </a:r>
            <a:r>
              <a:rPr lang="en-US" sz="2400" dirty="0">
                <a:solidFill>
                  <a:srgbClr val="FF0000"/>
                </a:solidFill>
                <a:latin typeface="Calibri Light" panose="020F0302020204030204" pitchFamily="34" charset="0"/>
              </a:rPr>
              <a:t>different types of cost estimates and methods for preparing them</a:t>
            </a:r>
          </a:p>
        </p:txBody>
      </p:sp>
      <p:sp>
        <p:nvSpPr>
          <p:cNvPr id="21506" name="Rectangle 2"/>
          <p:cNvSpPr>
            <a:spLocks noGrp="1" noChangeArrowheads="1"/>
          </p:cNvSpPr>
          <p:nvPr>
            <p:ph type="title"/>
          </p:nvPr>
        </p:nvSpPr>
        <p:spPr/>
        <p:txBody>
          <a:bodyPr/>
          <a:lstStyle/>
          <a:p>
            <a:r>
              <a:rPr lang="en-US" dirty="0"/>
              <a:t>Learning Objectives</a:t>
            </a:r>
          </a:p>
        </p:txBody>
      </p:sp>
      <p:sp>
        <p:nvSpPr>
          <p:cNvPr id="21509"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14FE848D-4656-45B6-9A98-5B95985B24C3}" type="slidenum">
              <a:rPr lang="en-US" smtClean="0"/>
              <a:pPr>
                <a:defRPr/>
              </a:pPr>
              <a:t>6</a:t>
            </a:fld>
            <a:endParaRPr lang="en-US" dirty="0"/>
          </a:p>
        </p:txBody>
      </p:sp>
    </p:spTree>
    <p:extLst>
      <p:ext uri="{BB962C8B-B14F-4D97-AF65-F5344CB8AC3E}">
        <p14:creationId xmlns:p14="http://schemas.microsoft.com/office/powerpoint/2010/main" val="3618072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idx="1"/>
          </p:nvPr>
        </p:nvSpPr>
        <p:spPr/>
        <p:txBody>
          <a:bodyPr>
            <a:normAutofit/>
          </a:bodyPr>
          <a:lstStyle/>
          <a:p>
            <a:r>
              <a:rPr lang="en-US" sz="2800" dirty="0">
                <a:latin typeface="Calibri Light" panose="020F0302020204030204" pitchFamily="34" charset="0"/>
              </a:rPr>
              <a:t>Understand the processes of </a:t>
            </a:r>
            <a:r>
              <a:rPr lang="en-US" sz="2800" b="1" dirty="0">
                <a:solidFill>
                  <a:srgbClr val="5B53FF"/>
                </a:solidFill>
                <a:latin typeface="Calibri Light" panose="020F0302020204030204" pitchFamily="34" charset="0"/>
              </a:rPr>
              <a:t>determining a budget and preparing a cost estimate for an information technology (IT) project</a:t>
            </a:r>
          </a:p>
          <a:p>
            <a:r>
              <a:rPr lang="en-US" sz="2800" dirty="0">
                <a:latin typeface="Calibri Light" panose="020F0302020204030204" pitchFamily="34" charset="0"/>
              </a:rPr>
              <a:t>Understand the benefits of earned value management and project portfolio management to assist in cost control</a:t>
            </a:r>
          </a:p>
          <a:p>
            <a:r>
              <a:rPr lang="en-US" sz="2800" dirty="0">
                <a:latin typeface="Calibri Light" panose="020F0302020204030204" pitchFamily="34" charset="0"/>
              </a:rPr>
              <a:t>Describe how project management software can assist in project cost management</a:t>
            </a:r>
          </a:p>
        </p:txBody>
      </p:sp>
      <p:sp>
        <p:nvSpPr>
          <p:cNvPr id="20482" name="Rectangle 2"/>
          <p:cNvSpPr>
            <a:spLocks noGrp="1" noChangeArrowheads="1"/>
          </p:cNvSpPr>
          <p:nvPr>
            <p:ph type="title"/>
          </p:nvPr>
        </p:nvSpPr>
        <p:spPr/>
        <p:txBody>
          <a:bodyPr/>
          <a:lstStyle/>
          <a:p>
            <a:pPr algn="ctr"/>
            <a:r>
              <a:rPr lang="en-US" dirty="0">
                <a:solidFill>
                  <a:schemeClr val="accent2"/>
                </a:solidFill>
                <a:highlight>
                  <a:srgbClr val="FFFF00"/>
                </a:highlight>
              </a:rPr>
              <a:t>Learning Objectives</a:t>
            </a:r>
          </a:p>
        </p:txBody>
      </p:sp>
      <p:sp>
        <p:nvSpPr>
          <p:cNvPr id="20485"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7EF2BE13-B8EC-4E09-AC3C-C8DB49323D49}" type="slidenum">
              <a:rPr lang="en-US" smtClean="0"/>
              <a:pPr>
                <a:defRPr/>
              </a:pPr>
              <a:t>7</a:t>
            </a:fld>
            <a:endParaRPr lang="en-US" dirty="0"/>
          </a:p>
        </p:txBody>
      </p:sp>
    </p:spTree>
    <p:extLst>
      <p:ext uri="{BB962C8B-B14F-4D97-AF65-F5344CB8AC3E}">
        <p14:creationId xmlns:p14="http://schemas.microsoft.com/office/powerpoint/2010/main" val="64455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1417638"/>
            <a:ext cx="8534400" cy="4525962"/>
          </a:xfrm>
        </p:spPr>
        <p:txBody>
          <a:bodyPr/>
          <a:lstStyle/>
          <a:p>
            <a:r>
              <a:rPr lang="en-US" dirty="0">
                <a:latin typeface="Calibri Light" panose="020F0302020204030204" pitchFamily="34" charset="0"/>
              </a:rPr>
              <a:t>IT projects have a poor track record for meeting budget goals</a:t>
            </a:r>
          </a:p>
          <a:p>
            <a:r>
              <a:rPr lang="en-US" dirty="0">
                <a:latin typeface="Calibri Light" panose="020F0302020204030204" pitchFamily="34" charset="0"/>
              </a:rPr>
              <a:t>A cost </a:t>
            </a:r>
            <a:r>
              <a:rPr lang="en-US" b="1" dirty="0">
                <a:solidFill>
                  <a:srgbClr val="C00000"/>
                </a:solidFill>
                <a:latin typeface="Calibri Light" panose="020F0302020204030204" pitchFamily="34" charset="0"/>
              </a:rPr>
              <a:t>overrun</a:t>
            </a:r>
            <a:r>
              <a:rPr lang="en-US" b="1" dirty="0">
                <a:latin typeface="Calibri Light" panose="020F0302020204030204" pitchFamily="34" charset="0"/>
              </a:rPr>
              <a:t> </a:t>
            </a:r>
            <a:r>
              <a:rPr lang="en-US" dirty="0">
                <a:latin typeface="Calibri Light" panose="020F0302020204030204" pitchFamily="34" charset="0"/>
              </a:rPr>
              <a:t>is the additional percentage or dollar amount by which actual </a:t>
            </a:r>
            <a:r>
              <a:rPr lang="en-US" b="1" dirty="0">
                <a:solidFill>
                  <a:srgbClr val="0033CC"/>
                </a:solidFill>
                <a:latin typeface="Calibri Light" panose="020F0302020204030204" pitchFamily="34" charset="0"/>
              </a:rPr>
              <a:t>costs exceed estimates </a:t>
            </a:r>
          </a:p>
          <a:p>
            <a:r>
              <a:rPr lang="en-US" dirty="0">
                <a:latin typeface="Calibri Light" panose="020F0302020204030204" pitchFamily="34" charset="0"/>
              </a:rPr>
              <a:t>A 2011 Harvard Business Review study reported an average cost </a:t>
            </a:r>
            <a:r>
              <a:rPr lang="en-US" b="1" dirty="0">
                <a:solidFill>
                  <a:srgbClr val="0033CC"/>
                </a:solidFill>
                <a:latin typeface="Calibri Light" panose="020F0302020204030204" pitchFamily="34" charset="0"/>
              </a:rPr>
              <a:t>overrun of 27 percent. T</a:t>
            </a:r>
            <a:r>
              <a:rPr lang="en-US" dirty="0">
                <a:latin typeface="Calibri Light" panose="020F0302020204030204" pitchFamily="34" charset="0"/>
              </a:rPr>
              <a:t>he most important finding was the discovery of a large number of gigantic overages or “black swans”</a:t>
            </a:r>
          </a:p>
        </p:txBody>
      </p:sp>
      <p:sp>
        <p:nvSpPr>
          <p:cNvPr id="22530" name="Rectangle 2"/>
          <p:cNvSpPr>
            <a:spLocks noGrp="1" noChangeArrowheads="1"/>
          </p:cNvSpPr>
          <p:nvPr>
            <p:ph type="title"/>
          </p:nvPr>
        </p:nvSpPr>
        <p:spPr/>
        <p:txBody>
          <a:bodyPr>
            <a:noAutofit/>
          </a:bodyPr>
          <a:lstStyle/>
          <a:p>
            <a:pPr algn="ctr"/>
            <a:r>
              <a:rPr lang="en-US" sz="2800" b="0" dirty="0">
                <a:solidFill>
                  <a:srgbClr val="FF0000"/>
                </a:solidFill>
              </a:rPr>
              <a:t>The Importance of Project Cost Management</a:t>
            </a:r>
          </a:p>
        </p:txBody>
      </p:sp>
      <p:sp>
        <p:nvSpPr>
          <p:cNvPr id="22533"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08916D9C-FD52-4A89-BBE6-8CD46D2D32F4}" type="slidenum">
              <a:rPr lang="en-US" smtClean="0"/>
              <a:pPr>
                <a:defRPr/>
              </a:pPr>
              <a:t>8</a:t>
            </a:fld>
            <a:endParaRPr lang="en-US" dirty="0"/>
          </a:p>
        </p:txBody>
      </p:sp>
    </p:spTree>
    <p:extLst>
      <p:ext uri="{BB962C8B-B14F-4D97-AF65-F5344CB8AC3E}">
        <p14:creationId xmlns:p14="http://schemas.microsoft.com/office/powerpoint/2010/main" val="70667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idx="1"/>
          </p:nvPr>
        </p:nvSpPr>
        <p:spPr>
          <a:xfrm>
            <a:off x="228600" y="1295400"/>
            <a:ext cx="8286750" cy="4881563"/>
          </a:xfrm>
        </p:spPr>
        <p:txBody>
          <a:bodyPr>
            <a:normAutofit/>
          </a:bodyPr>
          <a:lstStyle/>
          <a:p>
            <a:r>
              <a:rPr lang="en-US" sz="3200" b="1" dirty="0">
                <a:solidFill>
                  <a:srgbClr val="FF0000"/>
                </a:solidFill>
                <a:latin typeface="Calibri Light" panose="020F0302020204030204" pitchFamily="34" charset="0"/>
              </a:rPr>
              <a:t>Project Cost Management </a:t>
            </a:r>
            <a:r>
              <a:rPr lang="en-US" sz="3200" dirty="0">
                <a:latin typeface="Calibri Light" panose="020F0302020204030204" pitchFamily="34" charset="0"/>
              </a:rPr>
              <a:t>is a method that uses technology to measure cost and productivity through the full life cycle of enterprise level projects</a:t>
            </a:r>
          </a:p>
          <a:p>
            <a:r>
              <a:rPr lang="en-US" sz="2800" dirty="0">
                <a:latin typeface="Calibri Light" panose="020F0302020204030204" pitchFamily="34" charset="0"/>
              </a:rPr>
              <a:t>Understand the importance of project cost management</a:t>
            </a:r>
          </a:p>
          <a:p>
            <a:r>
              <a:rPr lang="en-US" sz="2800" dirty="0">
                <a:latin typeface="Calibri Light" panose="020F0302020204030204" pitchFamily="34" charset="0"/>
              </a:rPr>
              <a:t>Explain </a:t>
            </a:r>
            <a:r>
              <a:rPr lang="en-US" sz="2800" dirty="0">
                <a:solidFill>
                  <a:srgbClr val="FF0000"/>
                </a:solidFill>
                <a:latin typeface="Calibri Light" panose="020F0302020204030204" pitchFamily="34" charset="0"/>
              </a:rPr>
              <a:t>basic project cost management principles, concepts, and terms</a:t>
            </a:r>
          </a:p>
          <a:p>
            <a:r>
              <a:rPr lang="en-US" sz="2800" dirty="0">
                <a:latin typeface="Calibri Light" panose="020F0302020204030204" pitchFamily="34" charset="0"/>
              </a:rPr>
              <a:t>Describe the </a:t>
            </a:r>
            <a:r>
              <a:rPr lang="en-US" sz="2800" dirty="0">
                <a:solidFill>
                  <a:srgbClr val="FF0000"/>
                </a:solidFill>
                <a:latin typeface="Calibri Light" panose="020F0302020204030204" pitchFamily="34" charset="0"/>
              </a:rPr>
              <a:t>process of planning cost management</a:t>
            </a:r>
          </a:p>
          <a:p>
            <a:r>
              <a:rPr lang="en-US" sz="2800" dirty="0">
                <a:latin typeface="Calibri Light" panose="020F0302020204030204" pitchFamily="34" charset="0"/>
              </a:rPr>
              <a:t>Discuss </a:t>
            </a:r>
            <a:r>
              <a:rPr lang="en-US" sz="2800" dirty="0">
                <a:solidFill>
                  <a:srgbClr val="FF0000"/>
                </a:solidFill>
                <a:latin typeface="Calibri Light" panose="020F0302020204030204" pitchFamily="34" charset="0"/>
              </a:rPr>
              <a:t>different types of cost estimates and methods for preparing them</a:t>
            </a:r>
          </a:p>
        </p:txBody>
      </p:sp>
      <p:sp>
        <p:nvSpPr>
          <p:cNvPr id="21506" name="Rectangle 2"/>
          <p:cNvSpPr>
            <a:spLocks noGrp="1" noChangeArrowheads="1"/>
          </p:cNvSpPr>
          <p:nvPr>
            <p:ph type="title"/>
          </p:nvPr>
        </p:nvSpPr>
        <p:spPr/>
        <p:txBody>
          <a:bodyPr/>
          <a:lstStyle/>
          <a:p>
            <a:r>
              <a:rPr lang="en-US" dirty="0"/>
              <a:t>Learning Objectives</a:t>
            </a:r>
          </a:p>
        </p:txBody>
      </p:sp>
      <p:sp>
        <p:nvSpPr>
          <p:cNvPr id="21509" name="Footer Placeholder 6"/>
          <p:cNvSpPr>
            <a:spLocks noGrp="1"/>
          </p:cNvSpPr>
          <p:nvPr>
            <p:ph type="ftr" sz="quarter" idx="10"/>
          </p:nvPr>
        </p:nvSpPr>
        <p:spPr bwMode="auto">
          <a:xfrm>
            <a:off x="0" y="6492875"/>
            <a:ext cx="2590800" cy="365125"/>
          </a:xfrm>
          <a:prstGeom prst="rect">
            <a:avLst/>
          </a:prstGeom>
          <a:noFill/>
          <a:ln>
            <a:miter lim="800000"/>
            <a:headEnd/>
            <a:tailEnd/>
          </a:ln>
        </p:spPr>
        <p:txBody>
          <a:bodyPr vert="horz" anchor="b"/>
          <a:lstStyle>
            <a:defPPr>
              <a:defRPr lang="en-US"/>
            </a:defPPr>
            <a:lvl1pPr algn="l" rtl="0" eaLnBrk="1" fontAlgn="base" latinLnBrk="0" hangingPunct="1">
              <a:spcBef>
                <a:spcPct val="0"/>
              </a:spcBef>
              <a:spcAft>
                <a:spcPct val="0"/>
              </a:spcAft>
              <a:buFontTx/>
              <a:buNone/>
              <a:defRPr kumimoji="0" sz="1200" kern="1200">
                <a:solidFill>
                  <a:schemeClr val="tx1"/>
                </a:solidFill>
                <a:latin typeface="+mn-lt"/>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r>
              <a:rPr lang="en-US"/>
              <a:t>Information Technology Project Management, Eighth Edition</a:t>
            </a:r>
          </a:p>
        </p:txBody>
      </p:sp>
      <p:sp>
        <p:nvSpPr>
          <p:cNvPr id="6" name="Slide Number Placeholder 5"/>
          <p:cNvSpPr>
            <a:spLocks noGrp="1"/>
          </p:cNvSpPr>
          <p:nvPr>
            <p:ph type="sldNum" sz="quarter" idx="11"/>
          </p:nvPr>
        </p:nvSpPr>
        <p:spPr/>
        <p:txBody>
          <a:bodyPr/>
          <a:lstStyle/>
          <a:p>
            <a:pPr>
              <a:defRPr/>
            </a:pPr>
            <a:fld id="{14FE848D-4656-45B6-9A98-5B95985B24C3}" type="slidenum">
              <a:rPr lang="en-US" smtClean="0"/>
              <a:pPr>
                <a:defRPr/>
              </a:pPr>
              <a:t>9</a:t>
            </a:fld>
            <a:endParaRPr lang="en-US" dirty="0"/>
          </a:p>
        </p:txBody>
      </p:sp>
    </p:spTree>
    <p:extLst>
      <p:ext uri="{BB962C8B-B14F-4D97-AF65-F5344CB8AC3E}">
        <p14:creationId xmlns:p14="http://schemas.microsoft.com/office/powerpoint/2010/main" val="876436048"/>
      </p:ext>
    </p:extLst>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2191</TotalTime>
  <Words>5259</Words>
  <Application>Microsoft Macintosh PowerPoint</Application>
  <PresentationFormat>On-screen Show (4:3)</PresentationFormat>
  <Paragraphs>434</Paragraphs>
  <Slides>49</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Arial Rounded MT Bold</vt:lpstr>
      <vt:lpstr>Calibri</vt:lpstr>
      <vt:lpstr>Calibri Light</vt:lpstr>
      <vt:lpstr>Open Sans</vt:lpstr>
      <vt:lpstr>Open Sans Regular</vt:lpstr>
      <vt:lpstr>Summer Font</vt:lpstr>
      <vt:lpstr>Times New Roman</vt:lpstr>
      <vt:lpstr>Wingdings</vt:lpstr>
      <vt:lpstr>Brand_PPT_Template_SIMPLIFIED_SD</vt:lpstr>
      <vt:lpstr>Chapter 7: Project Cost Management</vt:lpstr>
      <vt:lpstr>Learning Objectives (1 of 2)</vt:lpstr>
      <vt:lpstr>Learning Objectives (2 of 2)</vt:lpstr>
      <vt:lpstr>The Importance of Project Cost Management</vt:lpstr>
      <vt:lpstr>What is Cost?</vt:lpstr>
      <vt:lpstr>Learning Objectives</vt:lpstr>
      <vt:lpstr>Learning Objectives</vt:lpstr>
      <vt:lpstr>The Importance of Project Cost Management</vt:lpstr>
      <vt:lpstr>Learning Objectives</vt:lpstr>
      <vt:lpstr>Learning Objectives</vt:lpstr>
      <vt:lpstr>The Importance of Project Cost Management</vt:lpstr>
      <vt:lpstr>What Went Wrong?</vt:lpstr>
      <vt:lpstr>What is Cost and Project Cost Management?</vt:lpstr>
      <vt:lpstr>Project Cost Management Processes:4 Proc.</vt:lpstr>
      <vt:lpstr>How Do We Manage Cost?</vt:lpstr>
      <vt:lpstr>What is Project Cost Management? (2 of 2)</vt:lpstr>
      <vt:lpstr>Basic Principles of Cost Management</vt:lpstr>
      <vt:lpstr>Types of Costs and Benefits</vt:lpstr>
      <vt:lpstr>Types of Costs and Benefits</vt:lpstr>
      <vt:lpstr>More Basic Principles of Cost Management</vt:lpstr>
      <vt:lpstr>What is Project Cost Management? (1 of 2)</vt:lpstr>
      <vt:lpstr>Basic Principles of Cost Management (1 of 3)</vt:lpstr>
      <vt:lpstr>Basic Principles of Cost Management (2 of 3) </vt:lpstr>
      <vt:lpstr>Basic Principles of Cost Management (3 of 3)</vt:lpstr>
      <vt:lpstr>Planning Cost Management</vt:lpstr>
      <vt:lpstr>Estimating Costs (1 of 4)</vt:lpstr>
      <vt:lpstr>Estimating Costs (2 of 4)</vt:lpstr>
      <vt:lpstr>Estimating Costs (3 of 4)</vt:lpstr>
      <vt:lpstr>Estimating Costs (4 of 4)</vt:lpstr>
      <vt:lpstr>Cost Estimation Tools and Techniques</vt:lpstr>
      <vt:lpstr>Typical Problems with IT Cost Estimates</vt:lpstr>
      <vt:lpstr>How to Develop a Cost Estimate and Basis of Estimates (1 of 3)</vt:lpstr>
      <vt:lpstr>How to Develop a Cost Estimate and Basis of Estimates (2 of 3)</vt:lpstr>
      <vt:lpstr>How to Develop a Cost Estimate and Basis of Estimates (3 of 3) </vt:lpstr>
      <vt:lpstr>Determining the Budget (1 of 2) </vt:lpstr>
      <vt:lpstr>Determining the Budget (2 of 2)</vt:lpstr>
      <vt:lpstr>Controlling Costs</vt:lpstr>
      <vt:lpstr>Earned Value Management (EVM) (1 of 5)</vt:lpstr>
      <vt:lpstr>Earned Value Management (EVM) (2 of 5)</vt:lpstr>
      <vt:lpstr>Earned Value Management (EVM) (3 of 5)</vt:lpstr>
      <vt:lpstr>Earned Value Management (EVM) (4 of 5)</vt:lpstr>
      <vt:lpstr>Earned Value Management (EVM) (5 of 5)</vt:lpstr>
      <vt:lpstr>Global Issues (1 of 2)</vt:lpstr>
      <vt:lpstr>Global Issues (2 of 2)</vt:lpstr>
      <vt:lpstr>Project Portfolio Management</vt:lpstr>
      <vt:lpstr>Using Project Management Software to Assist in Project Cost Management (1 of 2)</vt:lpstr>
      <vt:lpstr>Using Project Management Software to Assist in Project Cost Management (2 of 2)</vt:lpstr>
      <vt:lpstr>Considerations for Agile/Adaptive Environments</vt:lpstr>
      <vt:lpstr>Chapter Summary</vt:lpstr>
    </vt:vector>
  </TitlesOfParts>
  <Company>Augsburg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Microsoft Office User</cp:lastModifiedBy>
  <cp:revision>190</cp:revision>
  <dcterms:created xsi:type="dcterms:W3CDTF">2001-07-05T23:10:12Z</dcterms:created>
  <dcterms:modified xsi:type="dcterms:W3CDTF">2021-05-19T14:31:23Z</dcterms:modified>
</cp:coreProperties>
</file>