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70" r:id="rId1"/>
  </p:sldMasterIdLst>
  <p:notesMasterIdLst>
    <p:notesMasterId r:id="rId44"/>
  </p:notesMasterIdLst>
  <p:handoutMasterIdLst>
    <p:handoutMasterId r:id="rId45"/>
  </p:handoutMasterIdLst>
  <p:sldIdLst>
    <p:sldId id="257" r:id="rId2"/>
    <p:sldId id="334" r:id="rId3"/>
    <p:sldId id="335" r:id="rId4"/>
    <p:sldId id="336" r:id="rId5"/>
    <p:sldId id="338" r:id="rId6"/>
    <p:sldId id="409" r:id="rId7"/>
    <p:sldId id="339" r:id="rId8"/>
    <p:sldId id="340" r:id="rId9"/>
    <p:sldId id="342" r:id="rId10"/>
    <p:sldId id="344" r:id="rId11"/>
    <p:sldId id="346" r:id="rId12"/>
    <p:sldId id="410" r:id="rId13"/>
    <p:sldId id="411" r:id="rId14"/>
    <p:sldId id="413" r:id="rId15"/>
    <p:sldId id="412" r:id="rId16"/>
    <p:sldId id="414" r:id="rId17"/>
    <p:sldId id="415" r:id="rId18"/>
    <p:sldId id="416" r:id="rId19"/>
    <p:sldId id="417" r:id="rId20"/>
    <p:sldId id="418" r:id="rId21"/>
    <p:sldId id="424" r:id="rId22"/>
    <p:sldId id="349" r:id="rId23"/>
    <p:sldId id="367" r:id="rId24"/>
    <p:sldId id="421" r:id="rId25"/>
    <p:sldId id="369" r:id="rId26"/>
    <p:sldId id="371" r:id="rId27"/>
    <p:sldId id="372" r:id="rId28"/>
    <p:sldId id="373" r:id="rId29"/>
    <p:sldId id="375" r:id="rId30"/>
    <p:sldId id="376" r:id="rId31"/>
    <p:sldId id="377" r:id="rId32"/>
    <p:sldId id="378" r:id="rId33"/>
    <p:sldId id="379" r:id="rId34"/>
    <p:sldId id="381" r:id="rId35"/>
    <p:sldId id="383" r:id="rId36"/>
    <p:sldId id="384" r:id="rId37"/>
    <p:sldId id="385" r:id="rId38"/>
    <p:sldId id="386" r:id="rId39"/>
    <p:sldId id="387" r:id="rId40"/>
    <p:sldId id="388" r:id="rId41"/>
    <p:sldId id="423" r:id="rId42"/>
    <p:sldId id="389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53FF"/>
    <a:srgbClr val="293CFF"/>
    <a:srgbClr val="6666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86259" autoAdjust="0"/>
  </p:normalViewPr>
  <p:slideViewPr>
    <p:cSldViewPr>
      <p:cViewPr varScale="1">
        <p:scale>
          <a:sx n="110" d="100"/>
          <a:sy n="110" d="100"/>
        </p:scale>
        <p:origin x="121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8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B60D117-F74C-45DD-A815-9E55496351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57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3E0F2AC-4C8B-4E69-98D8-4FC3D927D0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774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4CE72C-ACCC-4D05-AEAA-ED5DAF00574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763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203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59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80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639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0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858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240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75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70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76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47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8096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/Divide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109" y="307397"/>
            <a:ext cx="1592580" cy="36042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50456" y="4225703"/>
            <a:ext cx="1843088" cy="657225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/>
              <a:t>Date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55931" y="2275311"/>
            <a:ext cx="7232139" cy="1549400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Click Here To Edit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151063" y="1277938"/>
            <a:ext cx="4914900" cy="16525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1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557683" y="1638300"/>
            <a:ext cx="8033657" cy="43942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 marL="857250" indent="-171450">
              <a:buFontTx/>
              <a:buChar char="‒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08706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edit title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872836" y="2348346"/>
            <a:ext cx="748145" cy="405246"/>
          </a:xfrm>
          <a:prstGeom prst="rect">
            <a:avLst/>
          </a:prstGeom>
          <a:noFill/>
          <a:effectLst>
            <a:outerShdw dist="12700" dir="5400000" algn="t" rotWithShape="0">
              <a:schemeClr val="tx1"/>
            </a:outerShdw>
          </a:effectLst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73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04" y="225746"/>
            <a:ext cx="1048916" cy="316515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FAAE45-A79E-4541-9F85-6F09D633C756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57682" y="2202774"/>
            <a:ext cx="3813351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edit title here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777988" y="2202774"/>
            <a:ext cx="3813351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57682" y="1609792"/>
            <a:ext cx="3813351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/>
              <a:t>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4777988" y="1609792"/>
            <a:ext cx="3813351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/>
              <a:t>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80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396">
          <p15:clr>
            <a:srgbClr val="FBAE40"/>
          </p15:clr>
        </p15:guide>
        <p15:guide id="3" orient="horz" pos="312">
          <p15:clr>
            <a:srgbClr val="FBAE40"/>
          </p15:clr>
        </p15:guide>
        <p15:guide id="4" orient="horz" pos="17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04" y="225746"/>
            <a:ext cx="1048916" cy="316515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FAAE45-A79E-4541-9F85-6F09D633C756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57682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172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edit title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334349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116038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557682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/>
              <a:t>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3334349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/>
              <a:t>Edit Master text styles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6109465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/>
              <a:t>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352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396">
          <p15:clr>
            <a:srgbClr val="FBAE40"/>
          </p15:clr>
        </p15:guide>
        <p15:guide id="3" orient="horz" pos="312">
          <p15:clr>
            <a:srgbClr val="FBAE40"/>
          </p15:clr>
        </p15:guide>
        <p15:guide id="4" orient="horz" pos="17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11DC2A-2F4E-4F79-A3F5-88DB509F96F8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8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A5D6-B081-4DEA-AFA6-7CE8497C3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0ECD3-241C-498C-AE8A-C369AAB14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4DE4E-2EA8-4FEC-8923-3AF31753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D84E6-27AD-4EEA-A335-664FA1B1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36050-30CC-48E6-8A82-5CEB2AD3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6E95EF-C699-41F4-A9B7-78276692A070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613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268F-3C1B-46C6-8416-CC17C603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95AC9-BFC6-4E47-89AB-74CA8BB50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18787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68433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b="0" i="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Chapter 8</a:t>
            </a:r>
            <a:r>
              <a:rPr lang="en-US" dirty="0">
                <a:highlight>
                  <a:srgbClr val="000000"/>
                </a:highlight>
              </a:rPr>
              <a:t>: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Project Quality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b="1" dirty="0">
                <a:solidFill>
                  <a:srgbClr val="006198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Information Technology Project Management, Ninth Edition</a:t>
            </a:r>
          </a:p>
          <a:p>
            <a:pPr lvl="0"/>
            <a:r>
              <a:rPr lang="en-US" dirty="0">
                <a:solidFill>
                  <a:srgbClr val="004978"/>
                </a:solidFill>
              </a:rPr>
              <a:t>Note: See the text itself for full citations</a:t>
            </a:r>
            <a:endParaRPr lang="en-US" b="1" dirty="0">
              <a:solidFill>
                <a:srgbClr val="006198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II.  Managing Quality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058150" cy="511016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Quality assurance includes all the activities related to satisfying the relevant quality standards for a project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Another goal is continuous quality improvement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Kaizen is the Japanese word for improvement or change for the better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Lean involves evaluating processes to maximize customer value while minimizing waste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Benchmarking generates ideas for quality improvements by comparing specific project practices or product characteristics to those of other projects or products within or outside the performing organization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 quality audit is a structured review of specific quality management activities that help identify lessons learned that could improve performance on current or future projects </a:t>
            </a:r>
          </a:p>
          <a:p>
            <a:endParaRPr lang="en-US" dirty="0"/>
          </a:p>
        </p:txBody>
      </p:sp>
      <p:sp>
        <p:nvSpPr>
          <p:cNvPr id="2048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III. Controlling Quality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Main outputs of quality control </a:t>
            </a:r>
          </a:p>
          <a:p>
            <a:pPr lvl="1"/>
            <a:r>
              <a:rPr lang="en-US" sz="2400" dirty="0">
                <a:solidFill>
                  <a:srgbClr val="5B53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Acceptance decisions</a:t>
            </a:r>
          </a:p>
          <a:p>
            <a:pPr lvl="1"/>
            <a:r>
              <a:rPr lang="en-US" sz="2400" dirty="0">
                <a:solidFill>
                  <a:srgbClr val="5B53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Rework</a:t>
            </a:r>
          </a:p>
          <a:p>
            <a:pPr lvl="1"/>
            <a:r>
              <a:rPr lang="en-US" sz="2400" dirty="0">
                <a:solidFill>
                  <a:srgbClr val="5B53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Process adjustments</a:t>
            </a:r>
          </a:p>
        </p:txBody>
      </p:sp>
      <p:sp>
        <p:nvSpPr>
          <p:cNvPr id="2150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0062"/>
            <a:ext cx="7886700" cy="1325563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Tools and Techniques for Quality Control (1 of 9)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tools of quality that help in performing quality control</a:t>
            </a:r>
          </a:p>
          <a:p>
            <a:pPr marL="685800" lvl="1" indent="-342900">
              <a:buClr>
                <a:srgbClr val="FF0000"/>
              </a:buClr>
              <a:buSzPct val="122000"/>
              <a:buFont typeface="+mj-lt"/>
              <a:buAutoNum type="arabicPeriod"/>
            </a:pPr>
            <a:r>
              <a:rPr lang="en-US" sz="2800" dirty="0">
                <a:solidFill>
                  <a:srgbClr val="FFFF00"/>
                </a:solidFill>
                <a:highlight>
                  <a:srgbClr val="5B53FF"/>
                </a:highlight>
              </a:rPr>
              <a:t>Cause-and-effect diagrams</a:t>
            </a:r>
          </a:p>
          <a:p>
            <a:pPr marL="685800" lvl="1" indent="-342900">
              <a:buClr>
                <a:srgbClr val="FF0000"/>
              </a:buClr>
              <a:buSzPct val="122000"/>
              <a:buFont typeface="+mj-lt"/>
              <a:buAutoNum type="arabicPeriod"/>
            </a:pPr>
            <a:r>
              <a:rPr lang="en-US" sz="2800" dirty="0">
                <a:solidFill>
                  <a:srgbClr val="FFFF00"/>
                </a:solidFill>
                <a:highlight>
                  <a:srgbClr val="5B53FF"/>
                </a:highlight>
              </a:rPr>
              <a:t>Control chart</a:t>
            </a:r>
          </a:p>
          <a:p>
            <a:pPr marL="685800" lvl="1" indent="-342900">
              <a:buClr>
                <a:srgbClr val="FF0000"/>
              </a:buClr>
              <a:buSzPct val="122000"/>
              <a:buFont typeface="+mj-lt"/>
              <a:buAutoNum type="arabicPeriod"/>
            </a:pPr>
            <a:r>
              <a:rPr lang="en-US" sz="2800" dirty="0">
                <a:solidFill>
                  <a:srgbClr val="FFFF00"/>
                </a:solidFill>
                <a:highlight>
                  <a:srgbClr val="5B53FF"/>
                </a:highlight>
              </a:rPr>
              <a:t>Checksheet</a:t>
            </a:r>
          </a:p>
          <a:p>
            <a:pPr marL="685800" lvl="1" indent="-342900">
              <a:buClr>
                <a:srgbClr val="FF0000"/>
              </a:buClr>
              <a:buSzPct val="122000"/>
              <a:buFont typeface="+mj-lt"/>
              <a:buAutoNum type="arabicPeriod"/>
            </a:pPr>
            <a:r>
              <a:rPr lang="en-US" sz="2800" dirty="0">
                <a:solidFill>
                  <a:srgbClr val="FFFF00"/>
                </a:solidFill>
                <a:highlight>
                  <a:srgbClr val="5B53FF"/>
                </a:highlight>
              </a:rPr>
              <a:t>Scatter diagram</a:t>
            </a:r>
          </a:p>
          <a:p>
            <a:pPr marL="685800" lvl="1" indent="-342900">
              <a:buClr>
                <a:srgbClr val="FF0000"/>
              </a:buClr>
              <a:buSzPct val="122000"/>
              <a:buFont typeface="+mj-lt"/>
              <a:buAutoNum type="arabicPeriod"/>
            </a:pPr>
            <a:r>
              <a:rPr lang="en-US" sz="2800" dirty="0">
                <a:solidFill>
                  <a:srgbClr val="FFFF00"/>
                </a:solidFill>
                <a:highlight>
                  <a:srgbClr val="5B53FF"/>
                </a:highlight>
              </a:rPr>
              <a:t>Histogram</a:t>
            </a:r>
          </a:p>
          <a:p>
            <a:pPr marL="685800" lvl="1" indent="-342900">
              <a:buClr>
                <a:srgbClr val="FF0000"/>
              </a:buClr>
              <a:buSzPct val="122000"/>
              <a:buFont typeface="+mj-lt"/>
              <a:buAutoNum type="arabicPeriod"/>
            </a:pPr>
            <a:r>
              <a:rPr lang="en-US" sz="2800" dirty="0">
                <a:solidFill>
                  <a:srgbClr val="FFFF00"/>
                </a:solidFill>
                <a:highlight>
                  <a:srgbClr val="5B53FF"/>
                </a:highlight>
              </a:rPr>
              <a:t>Pareto chart</a:t>
            </a:r>
          </a:p>
          <a:p>
            <a:pPr marL="685800" lvl="1" indent="-342900">
              <a:buClr>
                <a:srgbClr val="FF0000"/>
              </a:buClr>
              <a:buSzPct val="122000"/>
              <a:buFont typeface="+mj-lt"/>
              <a:buAutoNum type="arabicPeriod"/>
            </a:pPr>
            <a:r>
              <a:rPr lang="en-US" sz="2800" dirty="0">
                <a:solidFill>
                  <a:srgbClr val="FFFF00"/>
                </a:solidFill>
                <a:highlight>
                  <a:srgbClr val="5B53FF"/>
                </a:highlight>
              </a:rPr>
              <a:t>Flowcharts/run charts</a:t>
            </a:r>
          </a:p>
        </p:txBody>
      </p:sp>
      <p:sp>
        <p:nvSpPr>
          <p:cNvPr id="2150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234624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Techniques for Quality Control (2 of 9)</a:t>
            </a:r>
          </a:p>
        </p:txBody>
      </p:sp>
      <p:pic>
        <p:nvPicPr>
          <p:cNvPr id="2" name="Picture 1" descr="Image illustrates an example of a cause-and-effect diagram resulting from a user being unable to get into a system. 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652" y="1690689"/>
            <a:ext cx="5934696" cy="3910584"/>
          </a:xfrm>
          <a:prstGeom prst="rect">
            <a:avLst/>
          </a:prstGeom>
        </p:spPr>
      </p:pic>
      <p:sp>
        <p:nvSpPr>
          <p:cNvPr id="2150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970020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Techniques for Quality Control (3 of 9)</a:t>
            </a:r>
          </a:p>
        </p:txBody>
      </p:sp>
      <p:pic>
        <p:nvPicPr>
          <p:cNvPr id="2" name="Picture 1" descr="Image displays a quality control chart; data points that violate the seven run rule are marked with stars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78349"/>
            <a:ext cx="6794201" cy="4301301"/>
          </a:xfrm>
          <a:prstGeom prst="rect">
            <a:avLst/>
          </a:prstGeom>
        </p:spPr>
      </p:pic>
      <p:sp>
        <p:nvSpPr>
          <p:cNvPr id="2150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68359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Techniques for Quality Control (4 of 9)</a:t>
            </a:r>
          </a:p>
        </p:txBody>
      </p:sp>
      <p:pic>
        <p:nvPicPr>
          <p:cNvPr id="2" name="Picture 1" descr="Image displays a sample checksheet used for complaints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0689"/>
            <a:ext cx="7698610" cy="2488337"/>
          </a:xfrm>
          <a:prstGeom prst="rect">
            <a:avLst/>
          </a:prstGeom>
        </p:spPr>
      </p:pic>
      <p:sp>
        <p:nvSpPr>
          <p:cNvPr id="2150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723620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Techniques for Quality Control (5 of 9)</a:t>
            </a:r>
          </a:p>
        </p:txBody>
      </p:sp>
      <p:pic>
        <p:nvPicPr>
          <p:cNvPr id="2" name="Picture 1" descr="Image displays a sample scatter diagram comparing user satisfaction ratings to age of respondents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81200"/>
            <a:ext cx="5492542" cy="3115056"/>
          </a:xfrm>
          <a:prstGeom prst="rect">
            <a:avLst/>
          </a:prstGeom>
        </p:spPr>
      </p:pic>
      <p:sp>
        <p:nvSpPr>
          <p:cNvPr id="2150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034617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Techniques for Quality Control (6 of 9)</a:t>
            </a:r>
          </a:p>
        </p:txBody>
      </p:sp>
      <p:pic>
        <p:nvPicPr>
          <p:cNvPr id="2" name="Picture 1" descr="Image displays a sample histogram showing complaints by week. 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090" y="2286000"/>
            <a:ext cx="5631819" cy="2802636"/>
          </a:xfrm>
          <a:prstGeom prst="rect">
            <a:avLst/>
          </a:prstGeom>
        </p:spPr>
      </p:pic>
      <p:sp>
        <p:nvSpPr>
          <p:cNvPr id="2150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754142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Techniques for Quality Control (7 of 9)</a:t>
            </a:r>
          </a:p>
        </p:txBody>
      </p:sp>
      <p:pic>
        <p:nvPicPr>
          <p:cNvPr id="2" name="Picture 1" descr="Image displays a sample Pareto chart identifying the frequency and types of complaints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47800"/>
            <a:ext cx="6529750" cy="3456432"/>
          </a:xfrm>
          <a:prstGeom prst="rect">
            <a:avLst/>
          </a:prstGeom>
        </p:spPr>
      </p:pic>
      <p:sp>
        <p:nvSpPr>
          <p:cNvPr id="2150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706811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Techniques for Quality Control (8 of 9)</a:t>
            </a:r>
          </a:p>
        </p:txBody>
      </p:sp>
      <p:pic>
        <p:nvPicPr>
          <p:cNvPr id="2" name="Picture 1" descr="Image displays a flowchart that shows the process a project team might use for accepting or rejecting deliverables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47800"/>
            <a:ext cx="6324600" cy="3828861"/>
          </a:xfrm>
          <a:prstGeom prst="rect">
            <a:avLst/>
          </a:prstGeom>
        </p:spPr>
      </p:pic>
      <p:sp>
        <p:nvSpPr>
          <p:cNvPr id="2150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725781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(1 of 2)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914400"/>
            <a:ext cx="7886700" cy="526256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Develop a justification for project quality management and its importance in achieving project success for information technology (IT) products and services</a:t>
            </a:r>
          </a:p>
          <a:p>
            <a:r>
              <a:rPr lang="en-US" sz="2800" dirty="0">
                <a:solidFill>
                  <a:srgbClr val="293CFF"/>
                </a:solidFill>
                <a:highlight>
                  <a:srgbClr val="FFFF0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Define project quality management and understand how quality relates to various aspects of IT projects</a:t>
            </a:r>
          </a:p>
          <a:p>
            <a:r>
              <a:rPr lang="en-US" sz="2800" dirty="0">
                <a:solidFill>
                  <a:srgbClr val="5B53FF"/>
                </a:solidFill>
                <a:highlight>
                  <a:srgbClr val="FFFF0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Describe quality management planning and how quality and scope management are related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Discuss the importance of managing quality and quality assurance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Explain the main outputs of the quality control process</a:t>
            </a:r>
          </a:p>
        </p:txBody>
      </p:sp>
      <p:sp>
        <p:nvSpPr>
          <p:cNvPr id="922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Techniques for Quality Control (9 of 9)</a:t>
            </a:r>
          </a:p>
        </p:txBody>
      </p:sp>
      <p:pic>
        <p:nvPicPr>
          <p:cNvPr id="2" name="Picture 1" descr="Image shows a sample run chart of the number of defects each month for three different types of defects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92618"/>
            <a:ext cx="6019800" cy="3717582"/>
          </a:xfrm>
          <a:prstGeom prst="rect">
            <a:avLst/>
          </a:prstGeom>
        </p:spPr>
      </p:pic>
      <p:sp>
        <p:nvSpPr>
          <p:cNvPr id="2150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126996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1037" indent="-571500">
              <a:buClr>
                <a:srgbClr val="5B53FF"/>
              </a:buClr>
              <a:buSzPct val="129000"/>
              <a:buFont typeface="+mj-lt"/>
              <a:buAutoNum type="romanUcPeriod"/>
            </a:pPr>
            <a:r>
              <a:rPr lang="en-US" sz="4000" b="1" dirty="0">
                <a:solidFill>
                  <a:srgbClr val="FFFF00"/>
                </a:solidFill>
                <a:highlight>
                  <a:srgbClr val="800000"/>
                </a:highlight>
                <a:latin typeface="Calibri Light" charset="0"/>
                <a:ea typeface="Calibri Light" charset="0"/>
                <a:cs typeface="Calibri Light" charset="0"/>
              </a:rPr>
              <a:t>Seven Basic Tools of Quality</a:t>
            </a:r>
          </a:p>
          <a:p>
            <a:pPr marL="681037" indent="-571500">
              <a:buClr>
                <a:srgbClr val="5B53FF"/>
              </a:buClr>
              <a:buSzPct val="129000"/>
              <a:buFont typeface="+mj-lt"/>
              <a:buAutoNum type="romanUcPeriod"/>
            </a:pPr>
            <a:r>
              <a:rPr lang="en-US" sz="4000" b="1" dirty="0">
                <a:solidFill>
                  <a:srgbClr val="FFFF00"/>
                </a:solidFill>
                <a:highlight>
                  <a:srgbClr val="800000"/>
                </a:highlight>
                <a:latin typeface="Calibri Light" charset="0"/>
                <a:ea typeface="Calibri Light" charset="0"/>
                <a:cs typeface="Calibri Light" charset="0"/>
              </a:rPr>
              <a:t>Statistical Sampling</a:t>
            </a:r>
          </a:p>
          <a:p>
            <a:pPr marL="681037" indent="-571500">
              <a:buClr>
                <a:srgbClr val="5B53FF"/>
              </a:buClr>
              <a:buSzPct val="129000"/>
              <a:buFont typeface="+mj-lt"/>
              <a:buAutoNum type="romanUcPeriod"/>
            </a:pPr>
            <a:r>
              <a:rPr lang="en-US" sz="4000" b="1" dirty="0">
                <a:solidFill>
                  <a:srgbClr val="FFFF00"/>
                </a:solidFill>
                <a:highlight>
                  <a:srgbClr val="800000"/>
                </a:highlight>
                <a:latin typeface="Calibri Light" charset="0"/>
                <a:ea typeface="Calibri Light" charset="0"/>
                <a:cs typeface="Calibri Light" charset="0"/>
              </a:rPr>
              <a:t>Sic Sigma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Tools and Techniques For Quality Controls</a:t>
            </a:r>
          </a:p>
        </p:txBody>
      </p:sp>
      <p:sp>
        <p:nvSpPr>
          <p:cNvPr id="21509" name="Footer Placeholder 6"/>
          <p:cNvSpPr>
            <a:spLocks noGrp="1"/>
          </p:cNvSpPr>
          <p:nvPr>
            <p:ph type="ftr" sz="quarter" idx="10"/>
          </p:nvPr>
        </p:nvSpPr>
        <p:spPr bwMode="auto">
          <a:xfrm>
            <a:off x="0" y="6492875"/>
            <a:ext cx="25908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buFontTx/>
              <a:buNone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/>
              <a:t>Information Technology Project Management, Eighth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450B71-5623-48F0-A845-927659A4C3D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79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Statistical Sampling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219200"/>
            <a:ext cx="7886700" cy="4957763"/>
          </a:xfrm>
        </p:spPr>
        <p:txBody>
          <a:bodyPr/>
          <a:lstStyle/>
          <a:p>
            <a:r>
              <a:rPr lang="en-US" sz="2800" dirty="0"/>
              <a:t>Choosing part of a population of interest for inspection</a:t>
            </a:r>
          </a:p>
          <a:p>
            <a:pPr lvl="1"/>
            <a:r>
              <a:rPr lang="en-US" sz="2400" dirty="0"/>
              <a:t>Size of a sample depends on how representative you want the sample to be</a:t>
            </a:r>
          </a:p>
          <a:p>
            <a:pPr lvl="1"/>
            <a:r>
              <a:rPr lang="en-US" sz="2400" dirty="0"/>
              <a:t>Sample size formula</a:t>
            </a:r>
          </a:p>
          <a:p>
            <a:pPr lvl="2"/>
            <a:r>
              <a:rPr lang="en-US" sz="1800" dirty="0"/>
              <a:t>Sample size = .25 x (certainty factor/acceptable error)</a:t>
            </a:r>
            <a:r>
              <a:rPr lang="en-US" sz="1800" baseline="30000" dirty="0"/>
              <a:t>2</a:t>
            </a:r>
          </a:p>
          <a:p>
            <a:pPr lvl="2"/>
            <a:endParaRPr lang="en-US" baseline="30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789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429000"/>
            <a:ext cx="7925487" cy="15241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2000" y="5058760"/>
            <a:ext cx="76009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Open Sans"/>
              </a:rPr>
              <a:t>Table 8-1 Commonly used certainty factors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Testing (1 of 4)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Many IT professionals think of testing as a stage that comes near the end of IT product development</a:t>
            </a:r>
          </a:p>
          <a:p>
            <a:pPr lvl="1"/>
            <a:r>
              <a:rPr lang="en-US" sz="2400" dirty="0">
                <a:solidFill>
                  <a:srgbClr val="5B53FF"/>
                </a:solidFill>
              </a:rPr>
              <a:t>Testing needs to be done during almost every phase of the systems development life cycle, not just before the organization ships or hands over a product to the customer</a:t>
            </a:r>
          </a:p>
        </p:txBody>
      </p:sp>
      <p:sp>
        <p:nvSpPr>
          <p:cNvPr id="5222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(2 of 4)</a:t>
            </a:r>
          </a:p>
        </p:txBody>
      </p:sp>
      <p:pic>
        <p:nvPicPr>
          <p:cNvPr id="2" name="Picture 1" descr="Image illustrates testing tasks in the software development life cycle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711627"/>
            <a:ext cx="3796284" cy="5320365"/>
          </a:xfrm>
          <a:prstGeom prst="rect">
            <a:avLst/>
          </a:prstGeom>
        </p:spPr>
      </p:pic>
      <p:sp>
        <p:nvSpPr>
          <p:cNvPr id="5222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944920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(3 of 4)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>
                <a:solidFill>
                  <a:srgbClr val="5B53FF"/>
                </a:solidFill>
              </a:rPr>
              <a:t>Types of tests</a:t>
            </a:r>
          </a:p>
          <a:p>
            <a:pPr lvl="1"/>
            <a:r>
              <a:rPr lang="en-US" sz="2800" dirty="0">
                <a:solidFill>
                  <a:srgbClr val="5B53FF"/>
                </a:solidFill>
              </a:rPr>
              <a:t>Unit testing </a:t>
            </a:r>
            <a:r>
              <a:rPr lang="en-US" sz="2800" dirty="0"/>
              <a:t>tests each individual component (often a program) to ensure it is as defect-free as possible</a:t>
            </a:r>
          </a:p>
          <a:p>
            <a:pPr lvl="1"/>
            <a:r>
              <a:rPr lang="en-US" sz="2800" dirty="0">
                <a:solidFill>
                  <a:srgbClr val="5B53FF"/>
                </a:solidFill>
              </a:rPr>
              <a:t>Integration testing </a:t>
            </a:r>
            <a:r>
              <a:rPr lang="en-US" sz="2800" dirty="0"/>
              <a:t>occurs between unit and system testing to test functionally grouped components</a:t>
            </a:r>
          </a:p>
          <a:p>
            <a:pPr lvl="1"/>
            <a:r>
              <a:rPr lang="en-US" sz="2800" dirty="0">
                <a:solidFill>
                  <a:srgbClr val="5B53FF"/>
                </a:solidFill>
              </a:rPr>
              <a:t>System testing tests the entire system as one entity</a:t>
            </a:r>
          </a:p>
          <a:p>
            <a:pPr lvl="1"/>
            <a:r>
              <a:rPr lang="en-US" sz="2800" dirty="0"/>
              <a:t>User acceptance testing is an independent test performed by end users prior to accepting the delivered system</a:t>
            </a:r>
          </a:p>
        </p:txBody>
      </p:sp>
      <p:sp>
        <p:nvSpPr>
          <p:cNvPr id="5427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(4 of 4)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447800"/>
            <a:ext cx="7886700" cy="47291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5B53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Testing alone is not enough</a:t>
            </a:r>
          </a:p>
          <a:p>
            <a:pPr lvl="1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Watts S. Humphrey, a renowned expert on software quality, defines a software defect as anything that must be changed before delivery of the program</a:t>
            </a:r>
          </a:p>
          <a:p>
            <a:r>
              <a:rPr lang="en-US" sz="2400" dirty="0">
                <a:solidFill>
                  <a:srgbClr val="5B53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Testing does not sufficiently prevent software defects</a:t>
            </a:r>
          </a:p>
          <a:p>
            <a:pPr lvl="1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number of ways to test a complex system is huge</a:t>
            </a:r>
          </a:p>
          <a:p>
            <a:pPr lvl="1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Users will continue to invent new ways to use a system that its developers never considered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Humphrey suggests that people rethink the software development process to provide no potential defects when you enter system testing</a:t>
            </a:r>
          </a:p>
          <a:p>
            <a:pPr lvl="1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Developers must be responsible for providing error-free code at each stage of testing</a:t>
            </a:r>
          </a:p>
        </p:txBody>
      </p:sp>
      <p:sp>
        <p:nvSpPr>
          <p:cNvPr id="5530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Modern Quality Management (1 of 4)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219200"/>
            <a:ext cx="7886700" cy="49577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Modern quality management:</a:t>
            </a:r>
          </a:p>
          <a:p>
            <a:pPr lvl="1"/>
            <a:r>
              <a:rPr lang="en-US" sz="2800" dirty="0">
                <a:solidFill>
                  <a:srgbClr val="5B53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Requires customer satisfaction</a:t>
            </a:r>
          </a:p>
          <a:p>
            <a:pPr lvl="1"/>
            <a:r>
              <a:rPr lang="en-US" sz="2800" dirty="0">
                <a:solidFill>
                  <a:srgbClr val="5B53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Prefers prevention to inspection</a:t>
            </a:r>
          </a:p>
          <a:p>
            <a:pPr lvl="1"/>
            <a:r>
              <a:rPr lang="en-US" sz="2800" dirty="0">
                <a:solidFill>
                  <a:srgbClr val="5B53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Recognizes management responsibility for quality</a:t>
            </a:r>
          </a:p>
          <a:p>
            <a:r>
              <a:rPr lang="en-US" sz="32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Noteworthy quality experts: </a:t>
            </a:r>
          </a:p>
          <a:p>
            <a:pPr lvl="1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Deming, Juran, Crosby, Ishikawa, Taguchi, and Feigenbaum</a:t>
            </a:r>
          </a:p>
        </p:txBody>
      </p:sp>
      <p:sp>
        <p:nvSpPr>
          <p:cNvPr id="5632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Quality Management (2 of 4)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286750" cy="5033963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Quality experts</a:t>
            </a:r>
          </a:p>
          <a:p>
            <a:pPr lvl="1"/>
            <a:r>
              <a:rPr lang="en-US" sz="2400" dirty="0"/>
              <a:t>Deming was famous for his work in rebuilding Japan and his 14 Points for Management</a:t>
            </a:r>
          </a:p>
          <a:p>
            <a:pPr lvl="1"/>
            <a:r>
              <a:rPr lang="en-US" sz="2400" dirty="0"/>
              <a:t>Juran wrote the </a:t>
            </a:r>
            <a:r>
              <a:rPr lang="en-US" sz="2400" i="1" dirty="0"/>
              <a:t>Quality Control Handbook </a:t>
            </a:r>
            <a:r>
              <a:rPr lang="en-US" sz="2400" dirty="0"/>
              <a:t>and ten steps to quality improvement</a:t>
            </a:r>
          </a:p>
          <a:p>
            <a:pPr lvl="1"/>
            <a:r>
              <a:rPr lang="en-US" sz="2400" dirty="0"/>
              <a:t>Crosby wrote </a:t>
            </a:r>
            <a:r>
              <a:rPr lang="en-US" sz="2400" i="1" dirty="0"/>
              <a:t>Quality is Free </a:t>
            </a:r>
            <a:r>
              <a:rPr lang="en-US" sz="2400" dirty="0"/>
              <a:t>and suggested that organizations strive for zero defects</a:t>
            </a:r>
          </a:p>
          <a:p>
            <a:pPr lvl="1"/>
            <a:r>
              <a:rPr lang="en-US" sz="2400" dirty="0"/>
              <a:t>Ishikawa developed the concepts of quality circles and pioneered the use of cause-and-effect diagrams</a:t>
            </a:r>
          </a:p>
          <a:p>
            <a:pPr lvl="1"/>
            <a:r>
              <a:rPr lang="en-US" sz="2400" dirty="0"/>
              <a:t>Taguchi developed methods for optimizing the process of engineering experimentation</a:t>
            </a:r>
          </a:p>
          <a:p>
            <a:pPr lvl="1"/>
            <a:r>
              <a:rPr lang="en-US" sz="2400" dirty="0"/>
              <a:t>Feigenbaum developed the concept of total quality control</a:t>
            </a:r>
          </a:p>
        </p:txBody>
      </p:sp>
      <p:sp>
        <p:nvSpPr>
          <p:cNvPr id="5734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Quality Management (3 of 4)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Malcolm Baldrige National Quality Award </a:t>
            </a:r>
          </a:p>
          <a:p>
            <a:pPr lvl="1"/>
            <a:r>
              <a:rPr lang="en-US" dirty="0"/>
              <a:t>Originated in 1987 to recognize companies that have achieved a level of world-class competition through quality management </a:t>
            </a:r>
          </a:p>
          <a:p>
            <a:pPr lvl="1"/>
            <a:r>
              <a:rPr lang="en-US" dirty="0"/>
              <a:t>Given by the President of the United States to U.S. businesses</a:t>
            </a:r>
          </a:p>
          <a:p>
            <a:pPr lvl="1"/>
            <a:r>
              <a:rPr lang="en-US" dirty="0"/>
              <a:t>Three awards each year in different categories</a:t>
            </a:r>
          </a:p>
          <a:p>
            <a:pPr lvl="2"/>
            <a:r>
              <a:rPr lang="en-US" dirty="0"/>
              <a:t>Manufacturing</a:t>
            </a:r>
          </a:p>
          <a:p>
            <a:pPr lvl="2"/>
            <a:r>
              <a:rPr lang="en-US" dirty="0"/>
              <a:t>Service</a:t>
            </a:r>
          </a:p>
          <a:p>
            <a:pPr lvl="2"/>
            <a:r>
              <a:rPr lang="en-US" dirty="0"/>
              <a:t>Small business</a:t>
            </a:r>
          </a:p>
          <a:p>
            <a:pPr lvl="2"/>
            <a:r>
              <a:rPr lang="en-US" dirty="0"/>
              <a:t>Education and health care</a:t>
            </a:r>
          </a:p>
        </p:txBody>
      </p:sp>
      <p:sp>
        <p:nvSpPr>
          <p:cNvPr id="5837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(2 of 2)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18040" y="1747935"/>
            <a:ext cx="7886700" cy="4351338"/>
          </a:xfrm>
        </p:spPr>
        <p:txBody>
          <a:bodyPr>
            <a:no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List and describe the tools and techniques for quality control, such as the Basic Tools of Quality, statistical sampling, Six Sigma, and testing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Summarize the contributions of noteworthy quality experts to modern quality management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Describe how leadership, the cost of quality, organizational influences, expectations, cultural differences, and maturity models relate to improving quality in IT projects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Discuss how software can assist in project quality management</a:t>
            </a:r>
          </a:p>
          <a:p>
            <a:r>
              <a:rPr lang="en-US" sz="2400" dirty="0">
                <a:highlight>
                  <a:srgbClr val="FFFF0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Discuss considerations for agile/adaptive environments</a:t>
            </a:r>
          </a:p>
          <a:p>
            <a:endParaRPr lang="en-US" dirty="0"/>
          </a:p>
        </p:txBody>
      </p:sp>
      <p:sp>
        <p:nvSpPr>
          <p:cNvPr id="1024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Quality Management (4 of 4)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ISO standards</a:t>
            </a:r>
          </a:p>
          <a:p>
            <a:pPr lvl="1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ISO 9000: a three-part, continuous cycle of planning, controlling, and documenting quality in an organization</a:t>
            </a:r>
          </a:p>
          <a:p>
            <a:pPr lvl="1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Provide minimum requirements needed for an organization to meet its quality certification standards</a:t>
            </a:r>
          </a:p>
          <a:p>
            <a:pPr lvl="1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Help ensure that projects create products or services that meet customer needs and expectations</a:t>
            </a:r>
          </a:p>
        </p:txBody>
      </p:sp>
      <p:sp>
        <p:nvSpPr>
          <p:cNvPr id="5939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IT Project Quality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Suggestions for improving quality for IT projects </a:t>
            </a:r>
          </a:p>
          <a:p>
            <a:pPr lvl="1"/>
            <a:r>
              <a:rPr lang="en-US" sz="2400" dirty="0">
                <a:solidFill>
                  <a:srgbClr val="5B53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Establish leadership that promotes quality</a:t>
            </a:r>
          </a:p>
          <a:p>
            <a:pPr lvl="1"/>
            <a:r>
              <a:rPr lang="en-US" sz="2400" dirty="0">
                <a:solidFill>
                  <a:srgbClr val="5B53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Understand the cost of quality</a:t>
            </a:r>
          </a:p>
          <a:p>
            <a:pPr lvl="1"/>
            <a:r>
              <a:rPr lang="en-US" sz="2400" dirty="0">
                <a:solidFill>
                  <a:srgbClr val="5B53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Provide a good workplace to enhance quality</a:t>
            </a:r>
          </a:p>
          <a:p>
            <a:pPr lvl="1"/>
            <a:r>
              <a:rPr lang="en-US" sz="2400" dirty="0">
                <a:solidFill>
                  <a:srgbClr val="5B53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Work toward improving the organization’s overall maturity level in software development and project management</a:t>
            </a:r>
          </a:p>
        </p:txBody>
      </p:sp>
      <p:sp>
        <p:nvSpPr>
          <p:cNvPr id="6042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058150" cy="49577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large percentage of quality problems are associated with management, not technical issues</a:t>
            </a:r>
          </a:p>
          <a:p>
            <a:pPr lvl="1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Top management must take responsibility for creating, supporting, and promoting quality programs</a:t>
            </a:r>
          </a:p>
          <a:p>
            <a:r>
              <a:rPr lang="en-US" sz="28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Leadership provides an environment conducive to producing quality</a:t>
            </a:r>
          </a:p>
          <a:p>
            <a:pPr lvl="1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When every employee insists on producing high-quality products, then top management has done a good job of promoting the importance of quality</a:t>
            </a:r>
          </a:p>
        </p:txBody>
      </p:sp>
      <p:sp>
        <p:nvSpPr>
          <p:cNvPr id="6144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Cost of Quality (1 of 2)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Cost of conformance plus the cost of nonconformance</a:t>
            </a:r>
          </a:p>
          <a:p>
            <a:pPr lvl="1"/>
            <a:r>
              <a:rPr lang="en-US" sz="2000" dirty="0"/>
              <a:t>Conformance means delivering products that meet requirements and fitness for use</a:t>
            </a:r>
          </a:p>
          <a:p>
            <a:pPr lvl="1"/>
            <a:r>
              <a:rPr lang="en-US" sz="2000" dirty="0"/>
              <a:t>Cost of nonconformance means taking responsibility for failures or not meeting quality expectations</a:t>
            </a:r>
          </a:p>
        </p:txBody>
      </p:sp>
      <p:sp>
        <p:nvSpPr>
          <p:cNvPr id="6246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Cost of Quality (2 of 2)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7886700" cy="446166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00"/>
                </a:solidFill>
                <a:highlight>
                  <a:srgbClr val="00000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Cost categories related to quality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  <a:highlight>
                  <a:srgbClr val="00000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Prevention cost: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cost of planning and executing a project so it is error-free or within an acceptable error range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  <a:highlight>
                  <a:srgbClr val="00000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Appraisal cost: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cost of evaluating processes and their outputs to ensure quality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  <a:highlight>
                  <a:srgbClr val="00000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Internal failure cost: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cost incurred to correct an identified defect before the customer receives the product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  <a:highlight>
                  <a:srgbClr val="00000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External failure cost: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cost that relates to all errors not detected and corrected before delivery to the customer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  <a:highlight>
                  <a:srgbClr val="00000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Measurement and test equipment costs: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capital cost of equipment used to perform prevention and appraisal activities</a:t>
            </a:r>
          </a:p>
        </p:txBody>
      </p:sp>
      <p:sp>
        <p:nvSpPr>
          <p:cNvPr id="6349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Impact of Organizational Influences, and Workplace Factors on Quality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by DeMarco and Lister showed that organizational issues had a much greater influence on programmer productivity than the technical environment or programming languages</a:t>
            </a:r>
          </a:p>
          <a:p>
            <a:pPr lvl="1"/>
            <a:r>
              <a:rPr lang="en-US" dirty="0"/>
              <a:t>Programmer productivity varied by a factor of one to ten across organizations, but only by 21 percent within the same organization</a:t>
            </a:r>
          </a:p>
          <a:p>
            <a:pPr lvl="1"/>
            <a:r>
              <a:rPr lang="en-US" dirty="0"/>
              <a:t>Study found no correlation between productivity and programming language, years of experience, or salary</a:t>
            </a:r>
          </a:p>
          <a:p>
            <a:pPr lvl="1"/>
            <a:r>
              <a:rPr lang="en-US" dirty="0"/>
              <a:t>A dedicated workspace and a quiet work environment were key factors to improving programmer productivity</a:t>
            </a:r>
          </a:p>
        </p:txBody>
      </p:sp>
      <p:sp>
        <p:nvSpPr>
          <p:cNvPr id="6554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 and Cultural Differences in Quality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managers must understand and manage stakeholder expectations</a:t>
            </a:r>
          </a:p>
          <a:p>
            <a:pPr lvl="1"/>
            <a:r>
              <a:rPr lang="en-US" dirty="0"/>
              <a:t>Expectations vary</a:t>
            </a:r>
          </a:p>
          <a:p>
            <a:pPr lvl="2"/>
            <a:r>
              <a:rPr lang="en-US" dirty="0"/>
              <a:t>Organization’s culture</a:t>
            </a:r>
          </a:p>
          <a:p>
            <a:pPr lvl="2"/>
            <a:r>
              <a:rPr lang="en-US" dirty="0"/>
              <a:t>Geographic regions</a:t>
            </a:r>
          </a:p>
        </p:txBody>
      </p:sp>
      <p:sp>
        <p:nvSpPr>
          <p:cNvPr id="6656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Maturity Models (1 of 3)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Frameworks for helping organizations improve their processes and systems</a:t>
            </a:r>
          </a:p>
          <a:p>
            <a:pPr lvl="1"/>
            <a:r>
              <a:rPr lang="en-US" dirty="0"/>
              <a:t>Software Quality Function Deployment Model focuses on defining user requirements and planning software projects</a:t>
            </a:r>
          </a:p>
          <a:p>
            <a:pPr lvl="1"/>
            <a:r>
              <a:rPr lang="en-US" dirty="0"/>
              <a:t>Capability Maturity Model Integration is a process improvement approach that provides organizations with the essential elements of effective processes</a:t>
            </a:r>
          </a:p>
          <a:p>
            <a:endParaRPr lang="en-US" dirty="0"/>
          </a:p>
        </p:txBody>
      </p:sp>
      <p:sp>
        <p:nvSpPr>
          <p:cNvPr id="6758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Maturity Models (2 of 3)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CMMI levels</a:t>
            </a:r>
          </a:p>
          <a:p>
            <a:pPr lvl="1"/>
            <a:r>
              <a:rPr lang="en-US" dirty="0"/>
              <a:t>Incomplete</a:t>
            </a:r>
          </a:p>
          <a:p>
            <a:pPr lvl="1"/>
            <a:r>
              <a:rPr lang="en-US" dirty="0"/>
              <a:t>Performed</a:t>
            </a:r>
          </a:p>
          <a:p>
            <a:pPr lvl="1"/>
            <a:r>
              <a:rPr lang="en-US" dirty="0"/>
              <a:t>Managed</a:t>
            </a:r>
          </a:p>
          <a:p>
            <a:pPr lvl="1"/>
            <a:r>
              <a:rPr lang="en-US" dirty="0"/>
              <a:t>Defined</a:t>
            </a:r>
          </a:p>
          <a:p>
            <a:pPr lvl="1"/>
            <a:r>
              <a:rPr lang="en-US" dirty="0"/>
              <a:t>Quantitatively Managed</a:t>
            </a:r>
          </a:p>
          <a:p>
            <a:pPr lvl="1"/>
            <a:r>
              <a:rPr lang="en-US" dirty="0"/>
              <a:t>Optimizing</a:t>
            </a:r>
          </a:p>
        </p:txBody>
      </p:sp>
      <p:sp>
        <p:nvSpPr>
          <p:cNvPr id="6861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Maturity Models (3 of 3)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PMI released the Organizational Project Management Maturity Model (OPM3) in December 2003</a:t>
            </a:r>
          </a:p>
          <a:p>
            <a:pPr lvl="1"/>
            <a:r>
              <a:rPr lang="en-US" dirty="0"/>
              <a:t>Model is based on market research surveys sent to more than 30,000 project management professionals and incorporates 180 best practices and more than 2,400 capabilities, outcomes, and key performance indicators</a:t>
            </a:r>
          </a:p>
          <a:p>
            <a:pPr lvl="1"/>
            <a:r>
              <a:rPr lang="en-US" dirty="0"/>
              <a:t>Addresses standards for excellence in project, program, and portfolio management best practices and explains the capabilities necessary to achieve those best practices</a:t>
            </a:r>
          </a:p>
        </p:txBody>
      </p:sp>
      <p:sp>
        <p:nvSpPr>
          <p:cNvPr id="6963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Project Quality Management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Many people joke about the poor quality of IT products (see cars and computers joke)</a:t>
            </a:r>
          </a:p>
          <a:p>
            <a:pPr lvl="1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Most people simply accept poor quality </a:t>
            </a:r>
          </a:p>
          <a:p>
            <a:pPr lvl="1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Quality is very important</a:t>
            </a:r>
          </a:p>
        </p:txBody>
      </p:sp>
      <p:sp>
        <p:nvSpPr>
          <p:cNvPr id="1126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Software to Assist in Project Quality Management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can be used to assist with tools and techniques</a:t>
            </a:r>
          </a:p>
          <a:p>
            <a:pPr lvl="1"/>
            <a:r>
              <a:rPr lang="en-US" dirty="0"/>
              <a:t>Spreadsheet and charting software helps create diagrams</a:t>
            </a:r>
          </a:p>
          <a:p>
            <a:pPr lvl="1"/>
            <a:r>
              <a:rPr lang="en-US" dirty="0"/>
              <a:t>Statistical software packages help perform statistical analysis</a:t>
            </a:r>
          </a:p>
          <a:p>
            <a:pPr lvl="1"/>
            <a:r>
              <a:rPr lang="en-US" dirty="0"/>
              <a:t>Specialized software products help manage Six Sigma projects or create quality control charts</a:t>
            </a:r>
          </a:p>
          <a:p>
            <a:pPr lvl="1"/>
            <a:endParaRPr lang="en-US" dirty="0"/>
          </a:p>
        </p:txBody>
      </p:sp>
      <p:sp>
        <p:nvSpPr>
          <p:cNvPr id="7168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6444"/>
            <a:ext cx="78867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Considerations For Agile/Adaptive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90600"/>
            <a:ext cx="7886700" cy="51863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Agile methods can be used on all types of projects, not just software development</a:t>
            </a:r>
          </a:p>
          <a:p>
            <a:pPr lvl="1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Several projects use a hybrid approach where some deliverables are created using more traditional approaches</a:t>
            </a:r>
          </a:p>
          <a:p>
            <a:r>
              <a:rPr lang="en-US" sz="24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Quality is a very broad topic, and it is only one of the ten project management knowledge areas</a:t>
            </a:r>
          </a:p>
          <a:p>
            <a:pPr lvl="1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managers must focus on defining how quality relates to their specific projects and ensure that those projects satisfy the needs for which they were undertaken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8908083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Quality is a serious issue</a:t>
            </a:r>
          </a:p>
          <a:p>
            <a:pPr lvl="1"/>
            <a:r>
              <a:rPr lang="en-US" dirty="0"/>
              <a:t>Project quality management includes planning quality management, performing quality assurance, and controlling quality</a:t>
            </a:r>
          </a:p>
          <a:p>
            <a:pPr lvl="1"/>
            <a:r>
              <a:rPr lang="en-US" dirty="0"/>
              <a:t>Many tools and techniques are related to project quality management</a:t>
            </a:r>
          </a:p>
          <a:p>
            <a:pPr lvl="1"/>
            <a:r>
              <a:rPr lang="en-US" dirty="0"/>
              <a:t>Many people made significant contributions to the development of modern quality management</a:t>
            </a:r>
          </a:p>
          <a:p>
            <a:pPr lvl="1"/>
            <a:r>
              <a:rPr lang="en-US" dirty="0"/>
              <a:t>There is much room for improvement in IT project quality</a:t>
            </a:r>
          </a:p>
          <a:p>
            <a:pPr lvl="1"/>
            <a:r>
              <a:rPr lang="en-US" dirty="0"/>
              <a:t>Several types of software are available to assist in project quality management</a:t>
            </a:r>
          </a:p>
        </p:txBody>
      </p:sp>
      <p:sp>
        <p:nvSpPr>
          <p:cNvPr id="7270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Project Quality Management? (1 of 3)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058150" cy="4652963"/>
          </a:xfrm>
        </p:spPr>
        <p:txBody>
          <a:bodyPr>
            <a:norm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International Organization for Standardization (ISO) definition of quality </a:t>
            </a:r>
          </a:p>
          <a:p>
            <a:pPr lvl="1"/>
            <a:r>
              <a:rPr lang="en-US" sz="2000" dirty="0"/>
              <a:t>“Totality of characteristics of an entity that bear on its ability to satisfy stated or implied needs” (ISO8042:1994)</a:t>
            </a:r>
          </a:p>
          <a:p>
            <a:pPr lvl="1"/>
            <a:r>
              <a:rPr lang="en-US" sz="2000" dirty="0"/>
              <a:t>“The degree to which a set of inherent characteristics fulfils requirements” (ISO9000:2000)</a:t>
            </a:r>
          </a:p>
          <a:p>
            <a:r>
              <a:rPr lang="en-US" sz="2800" dirty="0"/>
              <a:t>Other definitions of quality </a:t>
            </a:r>
          </a:p>
          <a:p>
            <a:pPr lvl="1"/>
            <a:r>
              <a:rPr lang="en-US" sz="2400" dirty="0">
                <a:solidFill>
                  <a:srgbClr val="5B53FF"/>
                </a:solidFill>
              </a:rPr>
              <a:t>Conformance to requirements</a:t>
            </a:r>
          </a:p>
          <a:p>
            <a:pPr lvl="2"/>
            <a:r>
              <a:rPr lang="en-US" sz="1800" dirty="0"/>
              <a:t>Project’s processes and products meet written specifications</a:t>
            </a:r>
          </a:p>
          <a:p>
            <a:pPr lvl="1"/>
            <a:r>
              <a:rPr lang="en-US" sz="2400" dirty="0">
                <a:solidFill>
                  <a:srgbClr val="5B53FF"/>
                </a:solidFill>
              </a:rPr>
              <a:t>Fitness for use</a:t>
            </a:r>
          </a:p>
          <a:p>
            <a:pPr lvl="2"/>
            <a:r>
              <a:rPr lang="en-US" sz="1800" dirty="0"/>
              <a:t>Product can be used as it was intended</a:t>
            </a:r>
          </a:p>
        </p:txBody>
      </p:sp>
      <p:sp>
        <p:nvSpPr>
          <p:cNvPr id="1331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What Is Project Quality Management? (2 of 3)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210550" cy="51101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quality management ensures the project will satisfy the needs for which it was undertaken</a:t>
            </a:r>
          </a:p>
          <a:p>
            <a:r>
              <a:rPr lang="en-US" sz="3200" dirty="0">
                <a:solidFill>
                  <a:srgbClr val="FFFF00"/>
                </a:solidFill>
                <a:highlight>
                  <a:srgbClr val="00000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Project quality management processes</a:t>
            </a:r>
          </a:p>
          <a:p>
            <a:pPr marL="685800" lvl="1" indent="-342900">
              <a:buClr>
                <a:srgbClr val="FF0000"/>
              </a:buClr>
              <a:buSzPct val="115000"/>
              <a:buFont typeface="+mj-lt"/>
              <a:buAutoNum type="arabicPeriod"/>
            </a:pPr>
            <a:r>
              <a:rPr lang="en-US" sz="2800" dirty="0">
                <a:solidFill>
                  <a:srgbClr val="FFFF00"/>
                </a:solidFill>
                <a:highlight>
                  <a:srgbClr val="00000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Planning quality management: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identifying which quality standards are relevant to the project and how to satisfy them; a metric is a standard of measurement</a:t>
            </a:r>
          </a:p>
          <a:p>
            <a:pPr marL="685800" lvl="1" indent="-342900">
              <a:buClr>
                <a:srgbClr val="FF0000"/>
              </a:buClr>
              <a:buSzPct val="115000"/>
              <a:buFont typeface="+mj-lt"/>
              <a:buAutoNum type="arabicPeriod"/>
            </a:pPr>
            <a:r>
              <a:rPr lang="en-US" sz="2800" dirty="0">
                <a:solidFill>
                  <a:srgbClr val="FFFF00"/>
                </a:solidFill>
                <a:highlight>
                  <a:srgbClr val="00000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Managing quality: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translating the quality management plan into executable quality activities</a:t>
            </a:r>
          </a:p>
          <a:p>
            <a:pPr marL="685800" lvl="1" indent="-342900">
              <a:buClr>
                <a:srgbClr val="FF0000"/>
              </a:buClr>
              <a:buSzPct val="115000"/>
              <a:buFont typeface="+mj-lt"/>
              <a:buAutoNum type="arabicPeriod"/>
            </a:pPr>
            <a:r>
              <a:rPr lang="en-US" sz="2800" dirty="0">
                <a:solidFill>
                  <a:srgbClr val="FFFF00"/>
                </a:solidFill>
                <a:highlight>
                  <a:srgbClr val="00000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Controlling quality: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monitoring specific project results to ensure they comply with the relevant quality standards</a:t>
            </a:r>
          </a:p>
        </p:txBody>
      </p:sp>
      <p:sp>
        <p:nvSpPr>
          <p:cNvPr id="1434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42926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What Is Project Quality Management? (3 of 3)</a:t>
            </a:r>
          </a:p>
        </p:txBody>
      </p:sp>
      <p:pic>
        <p:nvPicPr>
          <p:cNvPr id="2" name="Picture 1" descr="Image displays an overview of the processes, tools, techniques, and outputs of project quality management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408" y="1027907"/>
            <a:ext cx="4901184" cy="4852416"/>
          </a:xfrm>
          <a:prstGeom prst="rect">
            <a:avLst/>
          </a:prstGeom>
        </p:spPr>
      </p:pic>
      <p:sp>
        <p:nvSpPr>
          <p:cNvPr id="1434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I. Planning Quality Management (1 of 2)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058150" cy="51101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Implies the ability to anticipate situations and prepare actions to bring about the desired outcome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Defect prevention methods 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  <a:highlight>
                  <a:srgbClr val="00000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Selecting proper materials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  <a:highlight>
                  <a:srgbClr val="00000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Training and indoctrinating people in quality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  <a:highlight>
                  <a:srgbClr val="00000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Planning a process that ensures the appropriate outcome</a:t>
            </a:r>
          </a:p>
          <a:p>
            <a:pPr lvl="1"/>
            <a:endParaRPr lang="en-US" sz="2400" dirty="0">
              <a:solidFill>
                <a:srgbClr val="FFFF00"/>
              </a:solidFill>
              <a:highlight>
                <a:srgbClr val="000000"/>
              </a:highligh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sz="2800" dirty="0">
                <a:solidFill>
                  <a:srgbClr val="FFFF00"/>
                </a:solidFill>
                <a:highlight>
                  <a:srgbClr val="5B53FF"/>
                </a:highlight>
                <a:latin typeface="Calibri Light" panose="020F0302020204030204" pitchFamily="34" charset="0"/>
                <a:ea typeface="Calibri Light" charset="0"/>
                <a:cs typeface="Calibri Light" panose="020F0302020204030204" pitchFamily="34" charset="0"/>
              </a:rPr>
              <a:t>Planning quality management</a:t>
            </a:r>
            <a:r>
              <a:rPr lang="en-US" sz="2800" dirty="0">
                <a:solidFill>
                  <a:srgbClr val="5B53FF"/>
                </a:solidFill>
                <a:highlight>
                  <a:srgbClr val="5B53FF"/>
                </a:highlight>
                <a:latin typeface="Calibri Light" panose="020F0302020204030204" pitchFamily="34" charset="0"/>
                <a:ea typeface="Calibri Light" charset="0"/>
                <a:cs typeface="Calibri Light" panose="020F0302020204030204" pitchFamily="34" charset="0"/>
              </a:rPr>
              <a:t>: </a:t>
            </a:r>
            <a:r>
              <a:rPr lang="en-US" sz="2800" dirty="0">
                <a:latin typeface="Calibri Light" panose="020F0302020204030204" pitchFamily="34" charset="0"/>
                <a:ea typeface="Calibri Light" charset="0"/>
                <a:cs typeface="Calibri Light" panose="020F0302020204030204" pitchFamily="34" charset="0"/>
              </a:rPr>
              <a:t>Identifying which quality standards are relevant to the project and how to satisfy them; a metric is a standard of measurement (</a:t>
            </a:r>
            <a:r>
              <a:rPr lang="en-US" sz="2800" dirty="0">
                <a:solidFill>
                  <a:schemeClr val="accent4"/>
                </a:solidFill>
                <a:latin typeface="Calibri Light" panose="020F0302020204030204" pitchFamily="34" charset="0"/>
                <a:ea typeface="Calibri Light" charset="0"/>
                <a:cs typeface="Calibri Light" panose="020F0302020204030204" pitchFamily="34" charset="0"/>
              </a:rPr>
              <a:t>accuracy, consistency, failure rates, availability, response time, reliability, etc..)</a:t>
            </a:r>
          </a:p>
          <a:p>
            <a:pPr lvl="1"/>
            <a:endParaRPr lang="en-US" sz="2400" dirty="0">
              <a:solidFill>
                <a:srgbClr val="FFFF00"/>
              </a:solidFill>
              <a:highlight>
                <a:srgbClr val="000000"/>
              </a:highlight>
            </a:endParaRPr>
          </a:p>
        </p:txBody>
      </p:sp>
      <p:sp>
        <p:nvSpPr>
          <p:cNvPr id="1638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Planning Quality Management (2 of 2)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2999"/>
            <a:ext cx="8153400" cy="501351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00"/>
                </a:solidFill>
                <a:highlight>
                  <a:srgbClr val="000000"/>
                </a:highlight>
              </a:rPr>
              <a:t>Scope aspects of IT projects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  <a:highlight>
                  <a:srgbClr val="FFFF00"/>
                </a:highlight>
              </a:rPr>
              <a:t>Functionality: </a:t>
            </a:r>
            <a:r>
              <a:rPr lang="en-US" sz="2000" dirty="0"/>
              <a:t>degree to which a system performs its intended function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  <a:highlight>
                  <a:srgbClr val="FFFF00"/>
                </a:highlight>
              </a:rPr>
              <a:t>Features: system’s </a:t>
            </a:r>
            <a:r>
              <a:rPr lang="en-US" sz="2000" dirty="0"/>
              <a:t>special characteristics that appeal to users</a:t>
            </a:r>
            <a:endParaRPr lang="en-US" sz="2000" dirty="0">
              <a:highlight>
                <a:srgbClr val="FFFF00"/>
              </a:highlight>
            </a:endParaRPr>
          </a:p>
          <a:p>
            <a:pPr marL="685800" lvl="1" indent="-34290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  <a:highlight>
                  <a:srgbClr val="FFFF00"/>
                </a:highlight>
              </a:rPr>
              <a:t>System outputs</a:t>
            </a:r>
            <a:r>
              <a:rPr lang="en-US" sz="2000" dirty="0">
                <a:solidFill>
                  <a:srgbClr val="C00000"/>
                </a:solidFill>
              </a:rPr>
              <a:t>: </a:t>
            </a:r>
            <a:r>
              <a:rPr lang="en-US" sz="2000" dirty="0"/>
              <a:t>screens and reports the system generates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  <a:highlight>
                  <a:srgbClr val="FFFF00"/>
                </a:highlight>
              </a:rPr>
              <a:t>Performance addresses: </a:t>
            </a:r>
            <a:r>
              <a:rPr lang="en-US" sz="2000" dirty="0"/>
              <a:t>how well a product or service </a:t>
            </a:r>
            <a:r>
              <a:rPr lang="en-US" sz="2000" dirty="0">
                <a:highlight>
                  <a:srgbClr val="FFFF00"/>
                </a:highlight>
              </a:rPr>
              <a:t>performs </a:t>
            </a:r>
            <a:r>
              <a:rPr lang="en-US" sz="2000" dirty="0"/>
              <a:t>the customer’s intended use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  <a:highlight>
                  <a:srgbClr val="FFFF00"/>
                </a:highlight>
              </a:rPr>
              <a:t>Reliability: </a:t>
            </a:r>
            <a:r>
              <a:rPr lang="en-US" sz="2000" dirty="0"/>
              <a:t>ability of a product or service to perform as expected under normal conditions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  <a:highlight>
                  <a:srgbClr val="FFFF00"/>
                </a:highlight>
              </a:rPr>
              <a:t>Maintainability: </a:t>
            </a:r>
            <a:r>
              <a:rPr lang="en-US" sz="2000" dirty="0"/>
              <a:t>ease of performing maintenance on a product</a:t>
            </a:r>
          </a:p>
          <a:p>
            <a:r>
              <a:rPr lang="en-US" sz="2400" dirty="0">
                <a:solidFill>
                  <a:srgbClr val="FFFF00"/>
                </a:solidFill>
                <a:highlight>
                  <a:srgbClr val="000000"/>
                </a:highlight>
              </a:rPr>
              <a:t>All project stakeholders must work together to balance the quality, scope, time, and cost dimensions of the project</a:t>
            </a:r>
          </a:p>
          <a:p>
            <a:pPr lvl="1"/>
            <a:r>
              <a:rPr lang="en-US" sz="2000" dirty="0"/>
              <a:t>Project managers are ultimately responsible for quality management on their projects</a:t>
            </a:r>
          </a:p>
          <a:p>
            <a:pPr lvl="1"/>
            <a:endParaRPr lang="en-US" dirty="0"/>
          </a:p>
        </p:txBody>
      </p:sp>
      <p:sp>
        <p:nvSpPr>
          <p:cNvPr id="1843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and_PPT_Template_SIMPLIFIED_SD">
  <a:themeElements>
    <a:clrScheme name="Cengage Colors">
      <a:dk1>
        <a:srgbClr val="004978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dirty="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0808_Cengage PP Brand Update" id="{61CF522C-3938-544D-B6D2-01C3CB24134A}" vid="{85A4C21B-B5BA-1B4B-9AA0-C3802FB375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4246</Words>
  <Application>Microsoft Macintosh PowerPoint</Application>
  <PresentationFormat>On-screen Show (4:3)</PresentationFormat>
  <Paragraphs>259</Paragraphs>
  <Slides>42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Arial Rounded MT Bold</vt:lpstr>
      <vt:lpstr>Calibri</vt:lpstr>
      <vt:lpstr>Calibri Light</vt:lpstr>
      <vt:lpstr>Open Sans</vt:lpstr>
      <vt:lpstr>Open Sans Regular</vt:lpstr>
      <vt:lpstr>Summer Font</vt:lpstr>
      <vt:lpstr>Times New Roman</vt:lpstr>
      <vt:lpstr>Brand_PPT_Template_SIMPLIFIED_SD</vt:lpstr>
      <vt:lpstr>Chapter 8: Project Quality Management</vt:lpstr>
      <vt:lpstr>Learning Objectives (1 of 2)</vt:lpstr>
      <vt:lpstr>Learning Objectives (2 of 2)</vt:lpstr>
      <vt:lpstr>The Importance of Project Quality Management</vt:lpstr>
      <vt:lpstr>What Is Project Quality Management? (1 of 3)</vt:lpstr>
      <vt:lpstr>What Is Project Quality Management? (2 of 3)</vt:lpstr>
      <vt:lpstr>What Is Project Quality Management? (3 of 3)</vt:lpstr>
      <vt:lpstr>I. Planning Quality Management (1 of 2)</vt:lpstr>
      <vt:lpstr>Planning Quality Management (2 of 2)</vt:lpstr>
      <vt:lpstr>II.  Managing Quality</vt:lpstr>
      <vt:lpstr>III. Controlling Quality</vt:lpstr>
      <vt:lpstr>Tools and Techniques for Quality Control (1 of 9)</vt:lpstr>
      <vt:lpstr>Tools and Techniques for Quality Control (2 of 9)</vt:lpstr>
      <vt:lpstr>Tools and Techniques for Quality Control (3 of 9)</vt:lpstr>
      <vt:lpstr>Tools and Techniques for Quality Control (4 of 9)</vt:lpstr>
      <vt:lpstr>Tools and Techniques for Quality Control (5 of 9)</vt:lpstr>
      <vt:lpstr>Tools and Techniques for Quality Control (6 of 9)</vt:lpstr>
      <vt:lpstr>Tools and Techniques for Quality Control (7 of 9)</vt:lpstr>
      <vt:lpstr>Tools and Techniques for Quality Control (8 of 9)</vt:lpstr>
      <vt:lpstr>Tools and Techniques for Quality Control (9 of 9)</vt:lpstr>
      <vt:lpstr>Tools and Techniques For Quality Controls</vt:lpstr>
      <vt:lpstr>Statistical Sampling </vt:lpstr>
      <vt:lpstr>Testing (1 of 4)</vt:lpstr>
      <vt:lpstr>Testing (2 of 4)</vt:lpstr>
      <vt:lpstr>Testing (3 of 4)</vt:lpstr>
      <vt:lpstr>Testing (4 of 4)</vt:lpstr>
      <vt:lpstr>Modern Quality Management (1 of 4)</vt:lpstr>
      <vt:lpstr>Modern Quality Management (2 of 4)</vt:lpstr>
      <vt:lpstr>Modern Quality Management (3 of 4)</vt:lpstr>
      <vt:lpstr>Modern Quality Management (4 of 4)</vt:lpstr>
      <vt:lpstr>Improving IT Project Quality</vt:lpstr>
      <vt:lpstr>Leadership</vt:lpstr>
      <vt:lpstr>The Cost of Quality (1 of 2)</vt:lpstr>
      <vt:lpstr>The Cost of Quality (2 of 2)</vt:lpstr>
      <vt:lpstr>The Impact of Organizational Influences, and Workplace Factors on Quality</vt:lpstr>
      <vt:lpstr>Expectations and Cultural Differences in Quality</vt:lpstr>
      <vt:lpstr>Maturity Models (1 of 3)</vt:lpstr>
      <vt:lpstr>Maturity Models (2 of 3)</vt:lpstr>
      <vt:lpstr>Maturity Models (3 of 3)</vt:lpstr>
      <vt:lpstr>Using Software to Assist in Project Quality Management</vt:lpstr>
      <vt:lpstr>Considerations For Agile/Adaptive Environments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2018-05-25T02:35:47Z</dcterms:created>
  <dcterms:modified xsi:type="dcterms:W3CDTF">2021-05-20T14:53:55Z</dcterms:modified>
</cp:coreProperties>
</file>