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3" r:id="rId1"/>
  </p:sldMasterIdLst>
  <p:notesMasterIdLst>
    <p:notesMasterId r:id="rId49"/>
  </p:notesMasterIdLst>
  <p:handoutMasterIdLst>
    <p:handoutMasterId r:id="rId50"/>
  </p:handoutMasterIdLst>
  <p:sldIdLst>
    <p:sldId id="257" r:id="rId2"/>
    <p:sldId id="334" r:id="rId3"/>
    <p:sldId id="335" r:id="rId4"/>
    <p:sldId id="336" r:id="rId5"/>
    <p:sldId id="388" r:id="rId6"/>
    <p:sldId id="405" r:id="rId7"/>
    <p:sldId id="340" r:id="rId8"/>
    <p:sldId id="341" r:id="rId9"/>
    <p:sldId id="342" r:id="rId10"/>
    <p:sldId id="343" r:id="rId11"/>
    <p:sldId id="406" r:id="rId12"/>
    <p:sldId id="407" r:id="rId13"/>
    <p:sldId id="345" r:id="rId14"/>
    <p:sldId id="348" r:id="rId15"/>
    <p:sldId id="350" r:id="rId16"/>
    <p:sldId id="351" r:id="rId17"/>
    <p:sldId id="402" r:id="rId18"/>
    <p:sldId id="403" r:id="rId19"/>
    <p:sldId id="421" r:id="rId20"/>
    <p:sldId id="355" r:id="rId21"/>
    <p:sldId id="409" r:id="rId22"/>
    <p:sldId id="410" r:id="rId23"/>
    <p:sldId id="411" r:id="rId24"/>
    <p:sldId id="412" r:id="rId25"/>
    <p:sldId id="413" r:id="rId26"/>
    <p:sldId id="414" r:id="rId27"/>
    <p:sldId id="415" r:id="rId28"/>
    <p:sldId id="392" r:id="rId29"/>
    <p:sldId id="366" r:id="rId30"/>
    <p:sldId id="416" r:id="rId31"/>
    <p:sldId id="368" r:id="rId32"/>
    <p:sldId id="417" r:id="rId33"/>
    <p:sldId id="371" r:id="rId34"/>
    <p:sldId id="373" r:id="rId35"/>
    <p:sldId id="377" r:id="rId36"/>
    <p:sldId id="395" r:id="rId37"/>
    <p:sldId id="379" r:id="rId38"/>
    <p:sldId id="380" r:id="rId39"/>
    <p:sldId id="381" r:id="rId40"/>
    <p:sldId id="418" r:id="rId41"/>
    <p:sldId id="400" r:id="rId42"/>
    <p:sldId id="401" r:id="rId43"/>
    <p:sldId id="397" r:id="rId44"/>
    <p:sldId id="419" r:id="rId45"/>
    <p:sldId id="384" r:id="rId46"/>
    <p:sldId id="420" r:id="rId47"/>
    <p:sldId id="386" r:id="rId4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p:cViewPr varScale="1">
        <p:scale>
          <a:sx n="110" d="100"/>
          <a:sy n="110" d="100"/>
        </p:scale>
        <p:origin x="1216" y="168"/>
      </p:cViewPr>
      <p:guideLst>
        <p:guide orient="horz" pos="2160"/>
        <p:guide pos="2880"/>
      </p:guideLst>
    </p:cSldViewPr>
  </p:slideViewPr>
  <p:outlineViewPr>
    <p:cViewPr>
      <p:scale>
        <a:sx n="33" d="100"/>
        <a:sy n="33" d="100"/>
      </p:scale>
      <p:origin x="0" y="-35532"/>
    </p:cViewPr>
  </p:outlineViewPr>
  <p:notesTextViewPr>
    <p:cViewPr>
      <p:scale>
        <a:sx n="100" d="100"/>
        <a:sy n="100" d="100"/>
      </p:scale>
      <p:origin x="0" y="0"/>
    </p:cViewPr>
  </p:notesTextViewPr>
  <p:sorterViewPr>
    <p:cViewPr>
      <p:scale>
        <a:sx n="66" d="100"/>
        <a:sy n="66" d="100"/>
      </p:scale>
      <p:origin x="0" y="-980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DE7A870C-EC54-4148-901E-A516377A0CF8}" type="slidenum">
              <a:rPr lang="en-US"/>
              <a:pPr>
                <a:defRPr/>
              </a:pPr>
              <a:t>‹#›</a:t>
            </a:fld>
            <a:endParaRPr lang="en-US" dirty="0"/>
          </a:p>
        </p:txBody>
      </p:sp>
    </p:spTree>
    <p:extLst>
      <p:ext uri="{BB962C8B-B14F-4D97-AF65-F5344CB8AC3E}">
        <p14:creationId xmlns:p14="http://schemas.microsoft.com/office/powerpoint/2010/main" val="36353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00C9DF17-3590-4592-BD36-41A88398513D}" type="slidenum">
              <a:rPr lang="en-US"/>
              <a:pPr>
                <a:defRPr/>
              </a:pPr>
              <a:t>‹#›</a:t>
            </a:fld>
            <a:endParaRPr lang="en-US" dirty="0"/>
          </a:p>
        </p:txBody>
      </p:sp>
    </p:spTree>
    <p:extLst>
      <p:ext uri="{BB962C8B-B14F-4D97-AF65-F5344CB8AC3E}">
        <p14:creationId xmlns:p14="http://schemas.microsoft.com/office/powerpoint/2010/main" val="3220006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dirty="0"/>
          </a:p>
        </p:txBody>
      </p:sp>
      <p:sp>
        <p:nvSpPr>
          <p:cNvPr id="71684" name="Slide Number Placeholder 3"/>
          <p:cNvSpPr>
            <a:spLocks noGrp="1"/>
          </p:cNvSpPr>
          <p:nvPr>
            <p:ph type="sldNum" sz="quarter" idx="5"/>
          </p:nvPr>
        </p:nvSpPr>
        <p:spPr>
          <a:noFill/>
        </p:spPr>
        <p:txBody>
          <a:bodyPr/>
          <a:lstStyle/>
          <a:p>
            <a:fld id="{C57FC25B-8351-41F2-BCDE-922E655F08A3}" type="slidenum">
              <a:rPr lang="en-US" smtClean="0"/>
              <a:pPr/>
              <a:t>1</a:t>
            </a:fld>
            <a:endParaRPr lang="en-US" dirty="0"/>
          </a:p>
        </p:txBody>
      </p:sp>
    </p:spTree>
    <p:extLst>
      <p:ext uri="{BB962C8B-B14F-4D97-AF65-F5344CB8AC3E}">
        <p14:creationId xmlns:p14="http://schemas.microsoft.com/office/powerpoint/2010/main" val="145600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32</a:t>
            </a:fld>
            <a:endParaRPr lang="en-US" dirty="0"/>
          </a:p>
        </p:txBody>
      </p:sp>
    </p:spTree>
    <p:extLst>
      <p:ext uri="{BB962C8B-B14F-4D97-AF65-F5344CB8AC3E}">
        <p14:creationId xmlns:p14="http://schemas.microsoft.com/office/powerpoint/2010/main" val="208419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35</a:t>
            </a:fld>
            <a:endParaRPr lang="en-US" dirty="0"/>
          </a:p>
        </p:txBody>
      </p:sp>
    </p:spTree>
    <p:extLst>
      <p:ext uri="{BB962C8B-B14F-4D97-AF65-F5344CB8AC3E}">
        <p14:creationId xmlns:p14="http://schemas.microsoft.com/office/powerpoint/2010/main" val="363758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36</a:t>
            </a:fld>
            <a:endParaRPr lang="en-US" dirty="0"/>
          </a:p>
        </p:txBody>
      </p:sp>
    </p:spTree>
    <p:extLst>
      <p:ext uri="{BB962C8B-B14F-4D97-AF65-F5344CB8AC3E}">
        <p14:creationId xmlns:p14="http://schemas.microsoft.com/office/powerpoint/2010/main" val="3695853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41</a:t>
            </a:fld>
            <a:endParaRPr lang="en-US" dirty="0"/>
          </a:p>
        </p:txBody>
      </p:sp>
    </p:spTree>
    <p:extLst>
      <p:ext uri="{BB962C8B-B14F-4D97-AF65-F5344CB8AC3E}">
        <p14:creationId xmlns:p14="http://schemas.microsoft.com/office/powerpoint/2010/main" val="193496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a:t>
            </a:fld>
            <a:endParaRPr lang="en-US" dirty="0"/>
          </a:p>
        </p:txBody>
      </p:sp>
    </p:spTree>
    <p:extLst>
      <p:ext uri="{BB962C8B-B14F-4D97-AF65-F5344CB8AC3E}">
        <p14:creationId xmlns:p14="http://schemas.microsoft.com/office/powerpoint/2010/main" val="175436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7</a:t>
            </a:fld>
            <a:endParaRPr lang="en-US" dirty="0"/>
          </a:p>
        </p:txBody>
      </p:sp>
    </p:spTree>
    <p:extLst>
      <p:ext uri="{BB962C8B-B14F-4D97-AF65-F5344CB8AC3E}">
        <p14:creationId xmlns:p14="http://schemas.microsoft.com/office/powerpoint/2010/main" val="220840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11</a:t>
            </a:fld>
            <a:endParaRPr lang="en-US" dirty="0"/>
          </a:p>
        </p:txBody>
      </p:sp>
    </p:spTree>
    <p:extLst>
      <p:ext uri="{BB962C8B-B14F-4D97-AF65-F5344CB8AC3E}">
        <p14:creationId xmlns:p14="http://schemas.microsoft.com/office/powerpoint/2010/main" val="129906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21</a:t>
            </a:fld>
            <a:endParaRPr lang="en-US" dirty="0"/>
          </a:p>
        </p:txBody>
      </p:sp>
    </p:spTree>
    <p:extLst>
      <p:ext uri="{BB962C8B-B14F-4D97-AF65-F5344CB8AC3E}">
        <p14:creationId xmlns:p14="http://schemas.microsoft.com/office/powerpoint/2010/main" val="141553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22</a:t>
            </a:fld>
            <a:endParaRPr lang="en-US" dirty="0"/>
          </a:p>
        </p:txBody>
      </p:sp>
    </p:spTree>
    <p:extLst>
      <p:ext uri="{BB962C8B-B14F-4D97-AF65-F5344CB8AC3E}">
        <p14:creationId xmlns:p14="http://schemas.microsoft.com/office/powerpoint/2010/main" val="225210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23</a:t>
            </a:fld>
            <a:endParaRPr lang="en-US" dirty="0"/>
          </a:p>
        </p:txBody>
      </p:sp>
    </p:spTree>
    <p:extLst>
      <p:ext uri="{BB962C8B-B14F-4D97-AF65-F5344CB8AC3E}">
        <p14:creationId xmlns:p14="http://schemas.microsoft.com/office/powerpoint/2010/main" val="271274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25</a:t>
            </a:fld>
            <a:endParaRPr lang="en-US" dirty="0"/>
          </a:p>
        </p:txBody>
      </p:sp>
    </p:spTree>
    <p:extLst>
      <p:ext uri="{BB962C8B-B14F-4D97-AF65-F5344CB8AC3E}">
        <p14:creationId xmlns:p14="http://schemas.microsoft.com/office/powerpoint/2010/main" val="375548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30</a:t>
            </a:fld>
            <a:endParaRPr lang="en-US" dirty="0"/>
          </a:p>
        </p:txBody>
      </p:sp>
    </p:spTree>
    <p:extLst>
      <p:ext uri="{BB962C8B-B14F-4D97-AF65-F5344CB8AC3E}">
        <p14:creationId xmlns:p14="http://schemas.microsoft.com/office/powerpoint/2010/main" val="1736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2482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97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63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3561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920529839"/>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007161701"/>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8767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50880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2226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601809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9:</a:t>
            </a:r>
            <a:br>
              <a:rPr lang="en-US" dirty="0"/>
            </a:br>
            <a:r>
              <a:rPr lang="en-US" dirty="0">
                <a:solidFill>
                  <a:srgbClr val="FFFF00"/>
                </a:solidFill>
                <a:highlight>
                  <a:srgbClr val="5B53FF"/>
                </a:highlight>
              </a:rPr>
              <a:t>Project Resource Management</a:t>
            </a:r>
          </a:p>
        </p:txBody>
      </p:sp>
      <p:sp>
        <p:nvSpPr>
          <p:cNvPr id="3" name="Subtitle 2"/>
          <p:cNvSpPr>
            <a:spLocks noGrp="1"/>
          </p:cNvSpPr>
          <p:nvPr>
            <p:ph type="subTitle" idx="1"/>
          </p:nvPr>
        </p:nvSpPr>
        <p:spPr>
          <a:xfrm>
            <a:off x="1295400" y="3657600"/>
            <a:ext cx="6858000" cy="1655762"/>
          </a:xfrm>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dirty="0">
                <a:solidFill>
                  <a:srgbClr val="FFFF00"/>
                </a:solidFill>
                <a:highlight>
                  <a:srgbClr val="FF00FF"/>
                </a:highlight>
              </a:rPr>
              <a:t>Maslow’s Hierarchy of Needs (1 of 2)</a:t>
            </a:r>
          </a:p>
        </p:txBody>
      </p:sp>
      <p:sp>
        <p:nvSpPr>
          <p:cNvPr id="22531" name="Rectangle 3"/>
          <p:cNvSpPr>
            <a:spLocks noGrp="1" noChangeArrowheads="1"/>
          </p:cNvSpPr>
          <p:nvPr>
            <p:ph idx="1"/>
          </p:nvPr>
        </p:nvSpPr>
        <p:spPr/>
        <p:txBody>
          <a:bodyPr>
            <a:normAutofit/>
          </a:bodyPr>
          <a:lstStyle/>
          <a:p>
            <a:r>
              <a:rPr lang="en-US" sz="3200" dirty="0">
                <a:latin typeface="Calibri Light" panose="020F0302020204030204" pitchFamily="34" charset="0"/>
                <a:cs typeface="Calibri Light" panose="020F0302020204030204" pitchFamily="34" charset="0"/>
              </a:rPr>
              <a:t>Abraham Maslow argued that humans possess unique qualities that enable them to make independent choices, thus giving them control of their destiny</a:t>
            </a:r>
          </a:p>
          <a:p>
            <a:pPr lvl="1"/>
            <a:r>
              <a:rPr lang="en-US" sz="2800" dirty="0">
                <a:solidFill>
                  <a:srgbClr val="5B53FF"/>
                </a:solidFill>
                <a:latin typeface="Calibri Light" panose="020F0302020204030204" pitchFamily="34" charset="0"/>
                <a:cs typeface="Calibri Light" panose="020F0302020204030204" pitchFamily="34" charset="0"/>
              </a:rPr>
              <a:t>Developed a hierarchy of needs; states that people’s behaviors are guided or motivated by a sequence of needs </a:t>
            </a:r>
          </a:p>
        </p:txBody>
      </p:sp>
      <p:sp>
        <p:nvSpPr>
          <p:cNvPr id="225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354601"/>
            <a:ext cx="7886700" cy="1325563"/>
          </a:xfrm>
        </p:spPr>
        <p:txBody>
          <a:bodyPr/>
          <a:lstStyle/>
          <a:p>
            <a:pPr algn="ctr"/>
            <a:r>
              <a:rPr lang="en-US" dirty="0">
                <a:solidFill>
                  <a:srgbClr val="FFFF00"/>
                </a:solidFill>
                <a:highlight>
                  <a:srgbClr val="FF00FF"/>
                </a:highlight>
              </a:rPr>
              <a:t>Maslow’s Hierarchy of Needs (2 of 2)</a:t>
            </a:r>
          </a:p>
        </p:txBody>
      </p:sp>
      <p:pic>
        <p:nvPicPr>
          <p:cNvPr id="2" name="Picture 1" descr="Image displays the basic pyramid structure of Maslow’s hierarchy of needs; examples of each need are provide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209800"/>
            <a:ext cx="5830224" cy="3035808"/>
          </a:xfrm>
          <a:prstGeom prst="rect">
            <a:avLst/>
          </a:prstGeom>
        </p:spPr>
      </p:pic>
      <p:sp>
        <p:nvSpPr>
          <p:cNvPr id="225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300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dirty="0">
                <a:solidFill>
                  <a:srgbClr val="FFFF00"/>
                </a:solidFill>
                <a:highlight>
                  <a:srgbClr val="5B53FF"/>
                </a:highlight>
              </a:rPr>
              <a:t>Herzberg’s Motivational-Hygiene Theory (1 of 2)</a:t>
            </a:r>
          </a:p>
        </p:txBody>
      </p:sp>
      <p:sp>
        <p:nvSpPr>
          <p:cNvPr id="24579" name="Rectangle 3"/>
          <p:cNvSpPr>
            <a:spLocks noGrp="1" noChangeArrowheads="1"/>
          </p:cNvSpPr>
          <p:nvPr>
            <p:ph idx="1"/>
          </p:nvPr>
        </p:nvSpPr>
        <p:spPr>
          <a:xfrm>
            <a:off x="628650" y="1825625"/>
            <a:ext cx="8972550" cy="4351338"/>
          </a:xfrm>
        </p:spPr>
        <p:txBody>
          <a:bodyPr/>
          <a:lstStyle/>
          <a:p>
            <a:r>
              <a:rPr lang="en-US" sz="3200" dirty="0">
                <a:highlight>
                  <a:srgbClr val="00FF00"/>
                </a:highlight>
                <a:latin typeface="Calibri Light" panose="020F0302020204030204" pitchFamily="34" charset="0"/>
                <a:cs typeface="Calibri Light" panose="020F0302020204030204" pitchFamily="34" charset="0"/>
              </a:rPr>
              <a:t>Frederick Herzberg distinguished between motivational factors and hygiene factors</a:t>
            </a:r>
          </a:p>
          <a:p>
            <a:pPr lvl="1"/>
            <a:r>
              <a:rPr lang="en-US" sz="2800" dirty="0">
                <a:latin typeface="Calibri Light" panose="020F0302020204030204" pitchFamily="34" charset="0"/>
                <a:cs typeface="Calibri Light" panose="020F0302020204030204" pitchFamily="34" charset="0"/>
              </a:rPr>
              <a:t>Motivational factors: factors that cause job satisfaction</a:t>
            </a:r>
          </a:p>
          <a:p>
            <a:pPr lvl="1"/>
            <a:r>
              <a:rPr lang="en-US" sz="2800" dirty="0">
                <a:latin typeface="Calibri Light" panose="020F0302020204030204" pitchFamily="34" charset="0"/>
                <a:cs typeface="Calibri Light" panose="020F0302020204030204" pitchFamily="34" charset="0"/>
              </a:rPr>
              <a:t>Hygiene factors: could cause job dissatisfaction</a:t>
            </a:r>
            <a:endParaRPr lang="en-US" dirty="0">
              <a:latin typeface="Calibri Light" panose="020F0302020204030204" pitchFamily="34" charset="0"/>
              <a:cs typeface="Calibri Light" panose="020F0302020204030204" pitchFamily="34" charset="0"/>
            </a:endParaRPr>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96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dirty="0">
                <a:solidFill>
                  <a:srgbClr val="FFFF00"/>
                </a:solidFill>
                <a:highlight>
                  <a:srgbClr val="5B53FF"/>
                </a:highlight>
              </a:rPr>
              <a:t>Herzberg’s Motivational-Hygiene Theory (2 of 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71980445"/>
              </p:ext>
            </p:extLst>
          </p:nvPr>
        </p:nvGraphicFramePr>
        <p:xfrm>
          <a:off x="628650" y="1143000"/>
          <a:ext cx="7886700" cy="33985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645356673"/>
                    </a:ext>
                  </a:extLst>
                </a:gridCol>
                <a:gridCol w="3943350">
                  <a:extLst>
                    <a:ext uri="{9D8B030D-6E8A-4147-A177-3AD203B41FA5}">
                      <a16:colId xmlns:a16="http://schemas.microsoft.com/office/drawing/2014/main" val="3775795994"/>
                    </a:ext>
                  </a:extLst>
                </a:gridCol>
              </a:tblGrid>
              <a:tr h="477100">
                <a:tc>
                  <a:txBody>
                    <a:bodyPr/>
                    <a:lstStyle/>
                    <a:p>
                      <a:r>
                        <a:rPr lang="en-US" dirty="0"/>
                        <a:t>Hygiene Factors</a:t>
                      </a:r>
                    </a:p>
                  </a:txBody>
                  <a:tcPr/>
                </a:tc>
                <a:tc>
                  <a:txBody>
                    <a:bodyPr/>
                    <a:lstStyle/>
                    <a:p>
                      <a:r>
                        <a:rPr lang="en-US" dirty="0"/>
                        <a:t>Motivators</a:t>
                      </a:r>
                    </a:p>
                  </a:txBody>
                  <a:tcPr/>
                </a:tc>
                <a:extLst>
                  <a:ext uri="{0D108BD9-81ED-4DB2-BD59-A6C34878D82A}">
                    <a16:rowId xmlns:a16="http://schemas.microsoft.com/office/drawing/2014/main" val="4217536217"/>
                  </a:ext>
                </a:extLst>
              </a:tr>
              <a:tr h="477100">
                <a:tc>
                  <a:txBody>
                    <a:bodyPr/>
                    <a:lstStyle/>
                    <a:p>
                      <a:r>
                        <a:rPr lang="en-US" dirty="0">
                          <a:highlight>
                            <a:srgbClr val="00FF00"/>
                          </a:highlight>
                        </a:rPr>
                        <a:t>Larger salaries</a:t>
                      </a:r>
                    </a:p>
                  </a:txBody>
                  <a:tcPr/>
                </a:tc>
                <a:tc>
                  <a:txBody>
                    <a:bodyPr/>
                    <a:lstStyle/>
                    <a:p>
                      <a:r>
                        <a:rPr lang="en-US" dirty="0">
                          <a:highlight>
                            <a:srgbClr val="00FF00"/>
                          </a:highlight>
                        </a:rPr>
                        <a:t>Achievement</a:t>
                      </a:r>
                    </a:p>
                  </a:txBody>
                  <a:tcPr/>
                </a:tc>
                <a:extLst>
                  <a:ext uri="{0D108BD9-81ED-4DB2-BD59-A6C34878D82A}">
                    <a16:rowId xmlns:a16="http://schemas.microsoft.com/office/drawing/2014/main" val="4137281620"/>
                  </a:ext>
                </a:extLst>
              </a:tr>
              <a:tr h="477100">
                <a:tc>
                  <a:txBody>
                    <a:bodyPr/>
                    <a:lstStyle/>
                    <a:p>
                      <a:r>
                        <a:rPr lang="en-US" dirty="0"/>
                        <a:t>More supervision</a:t>
                      </a:r>
                    </a:p>
                  </a:txBody>
                  <a:tcPr/>
                </a:tc>
                <a:tc>
                  <a:txBody>
                    <a:bodyPr/>
                    <a:lstStyle/>
                    <a:p>
                      <a:r>
                        <a:rPr lang="en-US" dirty="0">
                          <a:highlight>
                            <a:srgbClr val="00FF00"/>
                          </a:highlight>
                        </a:rPr>
                        <a:t>Recognition</a:t>
                      </a:r>
                    </a:p>
                  </a:txBody>
                  <a:tcPr/>
                </a:tc>
                <a:extLst>
                  <a:ext uri="{0D108BD9-81ED-4DB2-BD59-A6C34878D82A}">
                    <a16:rowId xmlns:a16="http://schemas.microsoft.com/office/drawing/2014/main" val="801004432"/>
                  </a:ext>
                </a:extLst>
              </a:tr>
              <a:tr h="535920">
                <a:tc>
                  <a:txBody>
                    <a:bodyPr/>
                    <a:lstStyle/>
                    <a:p>
                      <a:r>
                        <a:rPr lang="en-US" dirty="0"/>
                        <a:t>More attractive work environment</a:t>
                      </a:r>
                    </a:p>
                  </a:txBody>
                  <a:tcPr/>
                </a:tc>
                <a:tc>
                  <a:txBody>
                    <a:bodyPr/>
                    <a:lstStyle/>
                    <a:p>
                      <a:r>
                        <a:rPr lang="en-US" dirty="0">
                          <a:highlight>
                            <a:srgbClr val="00FF00"/>
                          </a:highlight>
                        </a:rPr>
                        <a:t>Work itself</a:t>
                      </a:r>
                    </a:p>
                  </a:txBody>
                  <a:tcPr/>
                </a:tc>
                <a:extLst>
                  <a:ext uri="{0D108BD9-81ED-4DB2-BD59-A6C34878D82A}">
                    <a16:rowId xmlns:a16="http://schemas.microsoft.com/office/drawing/2014/main" val="1455335606"/>
                  </a:ext>
                </a:extLst>
              </a:tr>
              <a:tr h="477100">
                <a:tc>
                  <a:txBody>
                    <a:bodyPr/>
                    <a:lstStyle/>
                    <a:p>
                      <a:r>
                        <a:rPr lang="en-US" dirty="0"/>
                        <a:t>Computer or other required equipment</a:t>
                      </a:r>
                    </a:p>
                  </a:txBody>
                  <a:tcPr/>
                </a:tc>
                <a:tc>
                  <a:txBody>
                    <a:bodyPr/>
                    <a:lstStyle/>
                    <a:p>
                      <a:r>
                        <a:rPr lang="en-US" dirty="0">
                          <a:highlight>
                            <a:srgbClr val="00FF00"/>
                          </a:highlight>
                        </a:rPr>
                        <a:t>Responsibility</a:t>
                      </a:r>
                    </a:p>
                  </a:txBody>
                  <a:tcPr/>
                </a:tc>
                <a:extLst>
                  <a:ext uri="{0D108BD9-81ED-4DB2-BD59-A6C34878D82A}">
                    <a16:rowId xmlns:a16="http://schemas.microsoft.com/office/drawing/2014/main" val="328271029"/>
                  </a:ext>
                </a:extLst>
              </a:tr>
              <a:tr h="477100">
                <a:tc>
                  <a:txBody>
                    <a:bodyPr/>
                    <a:lstStyle/>
                    <a:p>
                      <a:r>
                        <a:rPr lang="en-US" dirty="0">
                          <a:highlight>
                            <a:srgbClr val="00FF00"/>
                          </a:highlight>
                        </a:rPr>
                        <a:t>Health benefits</a:t>
                      </a:r>
                    </a:p>
                  </a:txBody>
                  <a:tcPr/>
                </a:tc>
                <a:tc>
                  <a:txBody>
                    <a:bodyPr/>
                    <a:lstStyle/>
                    <a:p>
                      <a:r>
                        <a:rPr lang="en-US" dirty="0">
                          <a:highlight>
                            <a:srgbClr val="00FF00"/>
                          </a:highlight>
                        </a:rPr>
                        <a:t>Advancement</a:t>
                      </a:r>
                    </a:p>
                  </a:txBody>
                  <a:tcPr/>
                </a:tc>
                <a:extLst>
                  <a:ext uri="{0D108BD9-81ED-4DB2-BD59-A6C34878D82A}">
                    <a16:rowId xmlns:a16="http://schemas.microsoft.com/office/drawing/2014/main" val="3044160423"/>
                  </a:ext>
                </a:extLst>
              </a:tr>
              <a:tr h="477100">
                <a:tc>
                  <a:txBody>
                    <a:bodyPr/>
                    <a:lstStyle/>
                    <a:p>
                      <a:r>
                        <a:rPr lang="en-US" dirty="0">
                          <a:highlight>
                            <a:srgbClr val="00FF00"/>
                          </a:highlight>
                        </a:rPr>
                        <a:t>Training</a:t>
                      </a:r>
                    </a:p>
                  </a:txBody>
                  <a:tcPr/>
                </a:tc>
                <a:tc>
                  <a:txBody>
                    <a:bodyPr/>
                    <a:lstStyle/>
                    <a:p>
                      <a:r>
                        <a:rPr lang="en-US" dirty="0">
                          <a:highlight>
                            <a:srgbClr val="00FF00"/>
                          </a:highlight>
                        </a:rPr>
                        <a:t>Growth</a:t>
                      </a:r>
                    </a:p>
                  </a:txBody>
                  <a:tcPr/>
                </a:tc>
                <a:extLst>
                  <a:ext uri="{0D108BD9-81ED-4DB2-BD59-A6C34878D82A}">
                    <a16:rowId xmlns:a16="http://schemas.microsoft.com/office/drawing/2014/main" val="959868499"/>
                  </a:ext>
                </a:extLst>
              </a:tr>
            </a:tbl>
          </a:graphicData>
        </a:graphic>
      </p:graphicFrame>
      <p:sp>
        <p:nvSpPr>
          <p:cNvPr id="4" name="Rectangle 3"/>
          <p:cNvSpPr/>
          <p:nvPr/>
        </p:nvSpPr>
        <p:spPr>
          <a:xfrm>
            <a:off x="628650" y="4702689"/>
            <a:ext cx="8286750" cy="769441"/>
          </a:xfrm>
          <a:prstGeom prst="rect">
            <a:avLst/>
          </a:prstGeom>
        </p:spPr>
        <p:txBody>
          <a:bodyPr wrap="square">
            <a:spAutoFit/>
          </a:bodyPr>
          <a:lstStyle/>
          <a:p>
            <a:r>
              <a:rPr lang="en-US" dirty="0"/>
              <a:t>Table 9-1 Examples of Herzberg’s hygiene factors and </a:t>
            </a:r>
          </a:p>
          <a:p>
            <a:r>
              <a:rPr lang="en-US" dirty="0"/>
              <a:t>motivators</a:t>
            </a:r>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US" dirty="0">
                <a:solidFill>
                  <a:srgbClr val="FFFF00"/>
                </a:solidFill>
                <a:highlight>
                  <a:srgbClr val="5B53FF"/>
                </a:highlight>
              </a:rPr>
              <a:t>Influence and Power (1 of 3)</a:t>
            </a:r>
          </a:p>
        </p:txBody>
      </p:sp>
      <p:sp>
        <p:nvSpPr>
          <p:cNvPr id="28675" name="Rectangle 3"/>
          <p:cNvSpPr>
            <a:spLocks noGrp="1" noChangeArrowheads="1"/>
          </p:cNvSpPr>
          <p:nvPr>
            <p:ph idx="1"/>
          </p:nvPr>
        </p:nvSpPr>
        <p:spPr/>
        <p:txBody>
          <a:bodyPr/>
          <a:lstStyle/>
          <a:p>
            <a:r>
              <a:rPr lang="en-US" dirty="0">
                <a:highlight>
                  <a:srgbClr val="FFFF00"/>
                </a:highlight>
              </a:rPr>
              <a:t>Thamhain and </a:t>
            </a:r>
            <a:r>
              <a:rPr lang="en-US" dirty="0" err="1">
                <a:highlight>
                  <a:srgbClr val="FFFF00"/>
                </a:highlight>
              </a:rPr>
              <a:t>Wilemon</a:t>
            </a:r>
            <a:r>
              <a:rPr lang="en-US" dirty="0">
                <a:highlight>
                  <a:srgbClr val="FFFF00"/>
                </a:highlight>
              </a:rPr>
              <a:t>: ways to have influence on projects</a:t>
            </a:r>
          </a:p>
          <a:p>
            <a:endParaRPr lang="en-US" dirty="0"/>
          </a:p>
          <a:p>
            <a:pPr marL="685800" lvl="1" indent="-342900">
              <a:buFont typeface="+mj-lt"/>
              <a:buAutoNum type="arabicPeriod"/>
            </a:pPr>
            <a:r>
              <a:rPr lang="en-US" dirty="0">
                <a:solidFill>
                  <a:srgbClr val="C00000"/>
                </a:solidFill>
              </a:rPr>
              <a:t>Authority: </a:t>
            </a:r>
            <a:r>
              <a:rPr lang="en-US" dirty="0"/>
              <a:t>legitimate hierarchical right to issue orders</a:t>
            </a:r>
          </a:p>
          <a:p>
            <a:pPr marL="685800" lvl="1" indent="-342900">
              <a:buFont typeface="+mj-lt"/>
              <a:buAutoNum type="arabicPeriod"/>
            </a:pPr>
            <a:r>
              <a:rPr lang="en-US" dirty="0">
                <a:solidFill>
                  <a:srgbClr val="C00000"/>
                </a:solidFill>
              </a:rPr>
              <a:t>Assignment</a:t>
            </a:r>
            <a:r>
              <a:rPr lang="en-US" dirty="0"/>
              <a:t>: ability to influence a worker's later work assignments</a:t>
            </a:r>
          </a:p>
          <a:p>
            <a:pPr marL="685800" lvl="1" indent="-342900">
              <a:buFont typeface="+mj-lt"/>
              <a:buAutoNum type="arabicPeriod"/>
            </a:pPr>
            <a:r>
              <a:rPr lang="en-US" dirty="0">
                <a:solidFill>
                  <a:srgbClr val="C00000"/>
                </a:solidFill>
              </a:rPr>
              <a:t>Budget</a:t>
            </a:r>
            <a:r>
              <a:rPr lang="en-US" dirty="0"/>
              <a:t>: ability to authorize others' use of discretionary funds</a:t>
            </a:r>
          </a:p>
          <a:p>
            <a:pPr marL="685800" lvl="1" indent="-342900">
              <a:buFont typeface="+mj-lt"/>
              <a:buAutoNum type="arabicPeriod"/>
            </a:pPr>
            <a:r>
              <a:rPr lang="en-US" dirty="0">
                <a:solidFill>
                  <a:srgbClr val="C00000"/>
                </a:solidFill>
              </a:rPr>
              <a:t>Promotion: </a:t>
            </a:r>
            <a:r>
              <a:rPr lang="en-US" dirty="0"/>
              <a:t>ability to improve a worker's position</a:t>
            </a:r>
          </a:p>
          <a:p>
            <a:pPr marL="685800" lvl="1" indent="-342900">
              <a:buFont typeface="+mj-lt"/>
              <a:buAutoNum type="arabicPeriod"/>
            </a:pPr>
            <a:r>
              <a:rPr lang="en-US" dirty="0">
                <a:solidFill>
                  <a:srgbClr val="C00000"/>
                </a:solidFill>
              </a:rPr>
              <a:t>Money: </a:t>
            </a:r>
            <a:r>
              <a:rPr lang="en-US" dirty="0"/>
              <a:t>ability to increase a worker's pay and benefits</a:t>
            </a:r>
          </a:p>
          <a:p>
            <a:pPr marL="685800" lvl="1" indent="-342900">
              <a:buFont typeface="+mj-lt"/>
              <a:buAutoNum type="arabicPeriod"/>
            </a:pPr>
            <a:r>
              <a:rPr lang="en-US" dirty="0">
                <a:solidFill>
                  <a:srgbClr val="C00000"/>
                </a:solidFill>
              </a:rPr>
              <a:t>Penalty: </a:t>
            </a:r>
            <a:r>
              <a:rPr lang="en-US" dirty="0"/>
              <a:t>ability to cause punishment</a:t>
            </a:r>
          </a:p>
          <a:p>
            <a:pPr marL="685800" lvl="1" indent="-342900">
              <a:buFont typeface="+mj-lt"/>
              <a:buAutoNum type="arabicPeriod"/>
            </a:pPr>
            <a:r>
              <a:rPr lang="en-US" dirty="0">
                <a:solidFill>
                  <a:srgbClr val="C00000"/>
                </a:solidFill>
              </a:rPr>
              <a:t>Work challenge: </a:t>
            </a:r>
            <a:r>
              <a:rPr lang="en-US" dirty="0"/>
              <a:t>ability to assign work that capitalizes on a worker's enjoyment of doing a particular task</a:t>
            </a:r>
          </a:p>
          <a:p>
            <a:pPr marL="685800" lvl="1" indent="-342900">
              <a:buFont typeface="+mj-lt"/>
              <a:buAutoNum type="arabicPeriod"/>
            </a:pPr>
            <a:r>
              <a:rPr lang="en-US" dirty="0">
                <a:solidFill>
                  <a:srgbClr val="C00000"/>
                </a:solidFill>
              </a:rPr>
              <a:t>Expertise: </a:t>
            </a:r>
            <a:r>
              <a:rPr lang="en-US" dirty="0"/>
              <a:t>perceived special knowledge that others deem important</a:t>
            </a:r>
          </a:p>
          <a:p>
            <a:pPr marL="685800" lvl="1" indent="-342900">
              <a:buFont typeface="+mj-lt"/>
              <a:buAutoNum type="arabicPeriod"/>
            </a:pPr>
            <a:r>
              <a:rPr lang="en-US" dirty="0">
                <a:solidFill>
                  <a:srgbClr val="C00000"/>
                </a:solidFill>
              </a:rPr>
              <a:t>Friendship: </a:t>
            </a:r>
            <a:r>
              <a:rPr lang="en-US" dirty="0"/>
              <a:t>ability to establish friendly personal relationships between the project manager and others</a:t>
            </a:r>
          </a:p>
          <a:p>
            <a:pPr lvl="1"/>
            <a:endParaRPr lang="en-US" dirty="0"/>
          </a:p>
          <a:p>
            <a:endParaRPr lang="en-US" dirty="0"/>
          </a:p>
        </p:txBody>
      </p:sp>
      <p:sp>
        <p:nvSpPr>
          <p:cNvPr id="2867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dirty="0">
                <a:solidFill>
                  <a:srgbClr val="FFFF00"/>
                </a:solidFill>
                <a:highlight>
                  <a:srgbClr val="5B53FF"/>
                </a:highlight>
              </a:rPr>
              <a:t>Influence and Power (2 of 3)</a:t>
            </a:r>
            <a:br>
              <a:rPr lang="en-US" dirty="0">
                <a:solidFill>
                  <a:srgbClr val="FFFF00"/>
                </a:solidFill>
                <a:highlight>
                  <a:srgbClr val="5B53FF"/>
                </a:highlight>
              </a:rPr>
            </a:br>
            <a:r>
              <a:rPr lang="en-US" dirty="0">
                <a:solidFill>
                  <a:srgbClr val="FFFF00"/>
                </a:solidFill>
                <a:highlight>
                  <a:srgbClr val="5B53FF"/>
                </a:highlight>
              </a:rPr>
              <a:t>Ways to Influence that Help and Hurt Projects</a:t>
            </a:r>
            <a:br>
              <a:rPr lang="en-US" dirty="0">
                <a:solidFill>
                  <a:srgbClr val="FFFF00"/>
                </a:solidFill>
                <a:highlight>
                  <a:srgbClr val="5B53FF"/>
                </a:highlight>
              </a:rPr>
            </a:br>
            <a:endParaRPr lang="en-US" dirty="0">
              <a:solidFill>
                <a:srgbClr val="FFFF00"/>
              </a:solidFill>
              <a:highlight>
                <a:srgbClr val="5B53FF"/>
              </a:highlight>
            </a:endParaRPr>
          </a:p>
        </p:txBody>
      </p:sp>
      <p:sp>
        <p:nvSpPr>
          <p:cNvPr id="30723" name="Rectangle 3"/>
          <p:cNvSpPr>
            <a:spLocks noGrp="1" noChangeArrowheads="1"/>
          </p:cNvSpPr>
          <p:nvPr>
            <p:ph idx="1"/>
          </p:nvPr>
        </p:nvSpPr>
        <p:spPr>
          <a:xfrm>
            <a:off x="381001" y="1690689"/>
            <a:ext cx="8210700" cy="4007644"/>
          </a:xfrm>
        </p:spPr>
        <p:txBody>
          <a:bodyPr>
            <a:normAutofit lnSpcReduction="10000"/>
          </a:bodyPr>
          <a:lstStyle/>
          <a:p>
            <a:pPr algn="ctr"/>
            <a:endParaRPr lang="en-US" sz="2800" dirty="0">
              <a:latin typeface="+mj-lt"/>
            </a:endParaRPr>
          </a:p>
          <a:p>
            <a:r>
              <a:rPr lang="en-US" sz="2800" dirty="0">
                <a:latin typeface="+mj-lt"/>
              </a:rPr>
              <a:t>Ways to influence</a:t>
            </a:r>
          </a:p>
          <a:p>
            <a:pPr lvl="1">
              <a:buClr>
                <a:srgbClr val="C00000"/>
              </a:buClr>
              <a:buSzPct val="118000"/>
            </a:pPr>
            <a:r>
              <a:rPr lang="en-US" sz="3200" dirty="0">
                <a:latin typeface="+mj-lt"/>
              </a:rPr>
              <a:t>Project managers who use work </a:t>
            </a:r>
            <a:r>
              <a:rPr lang="en-US" sz="3200" dirty="0">
                <a:solidFill>
                  <a:srgbClr val="FFFF00"/>
                </a:solidFill>
                <a:highlight>
                  <a:srgbClr val="5B53FF"/>
                </a:highlight>
                <a:latin typeface="+mj-lt"/>
              </a:rPr>
              <a:t>challenges and expertise </a:t>
            </a:r>
            <a:r>
              <a:rPr lang="en-US" sz="3200" dirty="0">
                <a:solidFill>
                  <a:srgbClr val="C00000"/>
                </a:solidFill>
                <a:latin typeface="+mj-lt"/>
              </a:rPr>
              <a:t>to influence people projects are more likely to succeed</a:t>
            </a:r>
          </a:p>
          <a:p>
            <a:pPr marL="342900" lvl="1" indent="0">
              <a:buClr>
                <a:srgbClr val="C00000"/>
              </a:buClr>
              <a:buSzPct val="118000"/>
              <a:buNone/>
            </a:pPr>
            <a:endParaRPr lang="en-US" sz="3200" dirty="0">
              <a:solidFill>
                <a:srgbClr val="C00000"/>
              </a:solidFill>
              <a:latin typeface="+mj-lt"/>
            </a:endParaRPr>
          </a:p>
          <a:p>
            <a:pPr lvl="1">
              <a:buClr>
                <a:srgbClr val="C00000"/>
              </a:buClr>
              <a:buSzPct val="118000"/>
            </a:pPr>
            <a:r>
              <a:rPr lang="en-US" sz="3200" dirty="0">
                <a:latin typeface="+mj-lt"/>
              </a:rPr>
              <a:t>Projects are more likely to fail </a:t>
            </a:r>
            <a:r>
              <a:rPr lang="en-US" sz="3200" dirty="0">
                <a:solidFill>
                  <a:srgbClr val="C00000"/>
                </a:solidFill>
                <a:latin typeface="+mj-lt"/>
              </a:rPr>
              <a:t>when project managers rely too heavily on </a:t>
            </a:r>
            <a:r>
              <a:rPr lang="en-US" sz="3200" dirty="0">
                <a:solidFill>
                  <a:srgbClr val="FFFF00"/>
                </a:solidFill>
                <a:highlight>
                  <a:srgbClr val="5B53FF"/>
                </a:highlight>
                <a:latin typeface="+mj-lt"/>
              </a:rPr>
              <a:t>authority, money, or penalty</a:t>
            </a:r>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rgbClr val="FFFF00"/>
                </a:solidFill>
                <a:highlight>
                  <a:srgbClr val="5B53FF"/>
                </a:highlight>
              </a:rPr>
              <a:t>Influence and Power (3 of 3)</a:t>
            </a:r>
          </a:p>
        </p:txBody>
      </p:sp>
      <p:sp>
        <p:nvSpPr>
          <p:cNvPr id="31747" name="Rectangle 3"/>
          <p:cNvSpPr>
            <a:spLocks noGrp="1" noChangeArrowheads="1"/>
          </p:cNvSpPr>
          <p:nvPr>
            <p:ph idx="1"/>
          </p:nvPr>
        </p:nvSpPr>
        <p:spPr>
          <a:xfrm>
            <a:off x="628650" y="1219200"/>
            <a:ext cx="7886700" cy="4957763"/>
          </a:xfrm>
        </p:spPr>
        <p:txBody>
          <a:bodyPr>
            <a:normAutofit/>
          </a:bodyPr>
          <a:lstStyle/>
          <a:p>
            <a:r>
              <a:rPr lang="en-US" sz="2800" dirty="0">
                <a:solidFill>
                  <a:srgbClr val="C00000"/>
                </a:solidFill>
                <a:latin typeface="Calibri Light" panose="020F0302020204030204" pitchFamily="34" charset="0"/>
                <a:cs typeface="Calibri Light" panose="020F0302020204030204" pitchFamily="34" charset="0"/>
              </a:rPr>
              <a:t>Power is the potential ability to influence behavior to get people to do things they would not otherwise do</a:t>
            </a:r>
          </a:p>
          <a:p>
            <a:pPr lvl="1"/>
            <a:r>
              <a:rPr lang="en-US" sz="2400" dirty="0">
                <a:latin typeface="Calibri Light" panose="020F0302020204030204" pitchFamily="34" charset="0"/>
                <a:cs typeface="Calibri Light" panose="020F0302020204030204" pitchFamily="34" charset="0"/>
              </a:rPr>
              <a:t>Power is much stronger than influence, because it is often used to force people to change their behavior</a:t>
            </a:r>
          </a:p>
          <a:p>
            <a:r>
              <a:rPr lang="en-US" sz="2800" dirty="0">
                <a:latin typeface="Calibri Light" panose="020F0302020204030204" pitchFamily="34" charset="0"/>
                <a:cs typeface="Calibri Light" panose="020F0302020204030204" pitchFamily="34" charset="0"/>
              </a:rPr>
              <a:t>Types of power </a:t>
            </a:r>
          </a:p>
          <a:p>
            <a:pPr lvl="1"/>
            <a:r>
              <a:rPr lang="en-US" sz="2400" dirty="0">
                <a:solidFill>
                  <a:srgbClr val="C00000"/>
                </a:solidFill>
                <a:highlight>
                  <a:srgbClr val="00FF00"/>
                </a:highlight>
                <a:latin typeface="Calibri Light" panose="020F0302020204030204" pitchFamily="34" charset="0"/>
                <a:cs typeface="Calibri Light" panose="020F0302020204030204" pitchFamily="34" charset="0"/>
              </a:rPr>
              <a:t>Coercive</a:t>
            </a:r>
          </a:p>
          <a:p>
            <a:pPr lvl="1"/>
            <a:r>
              <a:rPr lang="en-US" sz="2400" dirty="0">
                <a:solidFill>
                  <a:srgbClr val="C00000"/>
                </a:solidFill>
                <a:highlight>
                  <a:srgbClr val="00FF00"/>
                </a:highlight>
                <a:latin typeface="Calibri Light" panose="020F0302020204030204" pitchFamily="34" charset="0"/>
                <a:cs typeface="Calibri Light" panose="020F0302020204030204" pitchFamily="34" charset="0"/>
              </a:rPr>
              <a:t>Legitimate</a:t>
            </a:r>
          </a:p>
          <a:p>
            <a:pPr lvl="1"/>
            <a:r>
              <a:rPr lang="en-US" sz="2400" dirty="0">
                <a:solidFill>
                  <a:srgbClr val="C00000"/>
                </a:solidFill>
                <a:highlight>
                  <a:srgbClr val="00FF00"/>
                </a:highlight>
                <a:latin typeface="Calibri Light" panose="020F0302020204030204" pitchFamily="34" charset="0"/>
                <a:cs typeface="Calibri Light" panose="020F0302020204030204" pitchFamily="34" charset="0"/>
              </a:rPr>
              <a:t>Expert</a:t>
            </a:r>
          </a:p>
          <a:p>
            <a:pPr lvl="1"/>
            <a:r>
              <a:rPr lang="en-US" sz="2400" dirty="0">
                <a:solidFill>
                  <a:srgbClr val="C00000"/>
                </a:solidFill>
                <a:highlight>
                  <a:srgbClr val="00FF00"/>
                </a:highlight>
                <a:latin typeface="Calibri Light" panose="020F0302020204030204" pitchFamily="34" charset="0"/>
                <a:cs typeface="Calibri Light" panose="020F0302020204030204" pitchFamily="34" charset="0"/>
              </a:rPr>
              <a:t>Reward</a:t>
            </a:r>
          </a:p>
          <a:p>
            <a:pPr lvl="1"/>
            <a:r>
              <a:rPr lang="en-US" sz="2400" dirty="0">
                <a:solidFill>
                  <a:srgbClr val="C00000"/>
                </a:solidFill>
                <a:highlight>
                  <a:srgbClr val="00FF00"/>
                </a:highlight>
                <a:latin typeface="Calibri Light" panose="020F0302020204030204" pitchFamily="34" charset="0"/>
                <a:cs typeface="Calibri Light" panose="020F0302020204030204" pitchFamily="34" charset="0"/>
              </a:rPr>
              <a:t>Referent</a:t>
            </a:r>
          </a:p>
        </p:txBody>
      </p:sp>
      <p:sp>
        <p:nvSpPr>
          <p:cNvPr id="3174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rgbClr val="FFFF00"/>
                </a:solidFill>
                <a:highlight>
                  <a:srgbClr val="5B53FF"/>
                </a:highlight>
              </a:rPr>
              <a:t>Emotional Intelligence</a:t>
            </a:r>
          </a:p>
        </p:txBody>
      </p:sp>
      <p:sp>
        <p:nvSpPr>
          <p:cNvPr id="2" name="Content Placeholder 1"/>
          <p:cNvSpPr>
            <a:spLocks noGrp="1"/>
          </p:cNvSpPr>
          <p:nvPr>
            <p:ph idx="1"/>
          </p:nvPr>
        </p:nvSpPr>
        <p:spPr>
          <a:xfrm>
            <a:off x="381000" y="914400"/>
            <a:ext cx="8134350" cy="5262563"/>
          </a:xfrm>
        </p:spPr>
        <p:txBody>
          <a:bodyPr>
            <a:normAutofit lnSpcReduction="10000"/>
          </a:bodyPr>
          <a:lstStyle/>
          <a:p>
            <a:r>
              <a:rPr lang="en-US" sz="2800" dirty="0">
                <a:latin typeface="Calibri Light" panose="020F0302020204030204" pitchFamily="34" charset="0"/>
                <a:cs typeface="Calibri Light" panose="020F0302020204030204" pitchFamily="34" charset="0"/>
              </a:rPr>
              <a:t>Howard Gardner’s book Frames of Mind: The Theory of Multiple Intelligences introduced the concept of using more than one way to think of and measure human intelligence</a:t>
            </a:r>
          </a:p>
          <a:p>
            <a:pPr lvl="1"/>
            <a:r>
              <a:rPr lang="en-US" sz="2400" dirty="0">
                <a:solidFill>
                  <a:srgbClr val="C00000"/>
                </a:solidFill>
                <a:latin typeface="Calibri Light" panose="020F0302020204030204" pitchFamily="34" charset="0"/>
                <a:cs typeface="Calibri Light" panose="020F0302020204030204" pitchFamily="34" charset="0"/>
              </a:rPr>
              <a:t>Gardner suggested the need to develop </a:t>
            </a:r>
            <a:r>
              <a:rPr lang="en-US" sz="2400" dirty="0">
                <a:solidFill>
                  <a:srgbClr val="FFFF00"/>
                </a:solidFill>
                <a:highlight>
                  <a:srgbClr val="5B53FF"/>
                </a:highlight>
                <a:latin typeface="Calibri Light" panose="020F0302020204030204" pitchFamily="34" charset="0"/>
                <a:cs typeface="Calibri Light" panose="020F0302020204030204" pitchFamily="34" charset="0"/>
              </a:rPr>
              <a:t>both interpersonal intelligence </a:t>
            </a:r>
            <a:r>
              <a:rPr lang="en-US" sz="2400" dirty="0">
                <a:highlight>
                  <a:srgbClr val="5B53FF"/>
                </a:highlight>
                <a:latin typeface="Calibri Light" panose="020F0302020204030204" pitchFamily="34" charset="0"/>
                <a:cs typeface="Calibri Light" panose="020F0302020204030204" pitchFamily="34" charset="0"/>
              </a:rPr>
              <a:t>(</a:t>
            </a:r>
            <a:r>
              <a:rPr lang="en-US" sz="2400" dirty="0">
                <a:solidFill>
                  <a:srgbClr val="FFFF00"/>
                </a:solidFill>
                <a:highlight>
                  <a:srgbClr val="5B53FF"/>
                </a:highlight>
                <a:latin typeface="Calibri Light" panose="020F0302020204030204" pitchFamily="34" charset="0"/>
                <a:cs typeface="Calibri Light" panose="020F0302020204030204" pitchFamily="34" charset="0"/>
              </a:rPr>
              <a:t>capacity to understand the motivations, intentions, and desires of others)</a:t>
            </a:r>
            <a:r>
              <a:rPr lang="en-US" sz="2400" dirty="0">
                <a:solidFill>
                  <a:srgbClr val="FFC000"/>
                </a:solidFill>
                <a:highlight>
                  <a:srgbClr val="5B53FF"/>
                </a:highlight>
                <a:latin typeface="Calibri Light" panose="020F0302020204030204" pitchFamily="34" charset="0"/>
                <a:cs typeface="Calibri Light" panose="020F0302020204030204" pitchFamily="34" charset="0"/>
              </a:rPr>
              <a:t> and </a:t>
            </a:r>
            <a:r>
              <a:rPr lang="en-US" sz="2400" dirty="0">
                <a:solidFill>
                  <a:srgbClr val="FFFF00"/>
                </a:solidFill>
                <a:highlight>
                  <a:srgbClr val="5B53FF"/>
                </a:highlight>
                <a:latin typeface="Calibri Light" panose="020F0302020204030204" pitchFamily="34" charset="0"/>
                <a:cs typeface="Calibri Light" panose="020F0302020204030204" pitchFamily="34" charset="0"/>
              </a:rPr>
              <a:t>intrapersonal intelligence (capacity to understand oneself, one’s feelings, and motivations)</a:t>
            </a:r>
          </a:p>
          <a:p>
            <a:pPr lvl="1"/>
            <a:endParaRPr lang="en-US" sz="2400" dirty="0">
              <a:latin typeface="Calibri Light" panose="020F0302020204030204" pitchFamily="34" charset="0"/>
              <a:cs typeface="Calibri Light" panose="020F0302020204030204" pitchFamily="34" charset="0"/>
            </a:endParaRPr>
          </a:p>
          <a:p>
            <a:pPr lvl="1"/>
            <a:r>
              <a:rPr lang="en-US" sz="2400" dirty="0">
                <a:solidFill>
                  <a:srgbClr val="C00000"/>
                </a:solidFill>
                <a:latin typeface="Calibri Light" panose="020F0302020204030204" pitchFamily="34" charset="0"/>
                <a:cs typeface="Calibri Light" panose="020F0302020204030204" pitchFamily="34" charset="0"/>
              </a:rPr>
              <a:t>Emotional intelligence (EI) is knowing and managing</a:t>
            </a:r>
            <a:r>
              <a:rPr lang="en-US" sz="2400" dirty="0">
                <a:latin typeface="Calibri Light" panose="020F0302020204030204" pitchFamily="34" charset="0"/>
                <a:cs typeface="Calibri Light" panose="020F0302020204030204" pitchFamily="34" charset="0"/>
              </a:rPr>
              <a:t> </a:t>
            </a:r>
            <a:r>
              <a:rPr lang="en-US" sz="2400" dirty="0">
                <a:solidFill>
                  <a:srgbClr val="FFFF00"/>
                </a:solidFill>
                <a:highlight>
                  <a:srgbClr val="5B53FF"/>
                </a:highlight>
                <a:latin typeface="Calibri Light" panose="020F0302020204030204" pitchFamily="34" charset="0"/>
                <a:cs typeface="Calibri Light" panose="020F0302020204030204" pitchFamily="34" charset="0"/>
              </a:rPr>
              <a:t>one’s own emotions and understanding the emotions of others for improved performance</a:t>
            </a:r>
          </a:p>
          <a:p>
            <a:pPr lvl="1"/>
            <a:endParaRPr lang="en-US" sz="2400" dirty="0">
              <a:solidFill>
                <a:srgbClr val="FFFF00"/>
              </a:solidFill>
              <a:highlight>
                <a:srgbClr val="5B53FF"/>
              </a:highlight>
              <a:latin typeface="Calibri Light" panose="020F0302020204030204" pitchFamily="34" charset="0"/>
              <a:cs typeface="Calibri Light" panose="020F0302020204030204" pitchFamily="34" charset="0"/>
            </a:endParaRPr>
          </a:p>
          <a:p>
            <a:pPr lvl="1"/>
            <a:r>
              <a:rPr lang="en-US" sz="2400" dirty="0">
                <a:solidFill>
                  <a:srgbClr val="FFFF00"/>
                </a:solidFill>
                <a:highlight>
                  <a:srgbClr val="5B53FF"/>
                </a:highlight>
                <a:latin typeface="Calibri Light" panose="020F0302020204030204" pitchFamily="34" charset="0"/>
                <a:ea typeface="Calibri Light" charset="0"/>
                <a:cs typeface="Calibri Light" panose="020F0302020204030204" pitchFamily="34" charset="0"/>
              </a:rPr>
              <a:t>More than 71 percent of U.S. hiring managers say they value EI more than IQ</a:t>
            </a:r>
          </a:p>
          <a:p>
            <a:pPr lvl="1"/>
            <a:endParaRPr lang="en-US" sz="2400" dirty="0">
              <a:solidFill>
                <a:srgbClr val="FFFF00"/>
              </a:solidFill>
              <a:highlight>
                <a:srgbClr val="5B53FF"/>
              </a:highlight>
              <a:latin typeface="Calibri Light" panose="020F0302020204030204" pitchFamily="34" charset="0"/>
              <a:cs typeface="Calibri Light" panose="020F0302020204030204" pitchFamily="34" charset="0"/>
            </a:endParaRPr>
          </a:p>
          <a:p>
            <a:pPr marL="342900" lvl="1" indent="0">
              <a:buNone/>
            </a:pP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9789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36356"/>
            <a:ext cx="7886700" cy="1325563"/>
          </a:xfrm>
        </p:spPr>
        <p:txBody>
          <a:bodyPr/>
          <a:lstStyle/>
          <a:p>
            <a:pPr algn="ctr"/>
            <a:r>
              <a:rPr lang="en-US" dirty="0">
                <a:solidFill>
                  <a:srgbClr val="FFFF00"/>
                </a:solidFill>
                <a:highlight>
                  <a:srgbClr val="5B53FF"/>
                </a:highlight>
              </a:rPr>
              <a:t>Leadership</a:t>
            </a:r>
          </a:p>
        </p:txBody>
      </p:sp>
      <p:sp>
        <p:nvSpPr>
          <p:cNvPr id="2" name="Content Placeholder 1"/>
          <p:cNvSpPr>
            <a:spLocks noGrp="1"/>
          </p:cNvSpPr>
          <p:nvPr>
            <p:ph idx="1"/>
          </p:nvPr>
        </p:nvSpPr>
        <p:spPr>
          <a:xfrm>
            <a:off x="457200" y="990600"/>
            <a:ext cx="8058150" cy="5186363"/>
          </a:xfrm>
        </p:spPr>
        <p:txBody>
          <a:bodyPr/>
          <a:lstStyle/>
          <a:p>
            <a:r>
              <a:rPr lang="en-US" dirty="0">
                <a:latin typeface="Calibri Light" panose="020F0302020204030204" pitchFamily="34" charset="0"/>
                <a:cs typeface="Calibri Light" panose="020F0302020204030204" pitchFamily="34" charset="0"/>
              </a:rPr>
              <a:t>There is no one best way to be a leader</a:t>
            </a:r>
          </a:p>
          <a:p>
            <a:pPr lvl="1"/>
            <a:r>
              <a:rPr lang="en-US" dirty="0">
                <a:latin typeface="Calibri Light" panose="020F0302020204030204" pitchFamily="34" charset="0"/>
                <a:cs typeface="Calibri Light" panose="020F0302020204030204" pitchFamily="34" charset="0"/>
              </a:rPr>
              <a:t>Most experts agree that the best leaders are able to ada</a:t>
            </a:r>
            <a:r>
              <a:rPr lang="en-US" dirty="0">
                <a:solidFill>
                  <a:srgbClr val="FFFF00"/>
                </a:solidFill>
                <a:highlight>
                  <a:srgbClr val="5B53FF"/>
                </a:highlight>
                <a:latin typeface="Calibri Light" panose="020F0302020204030204" pitchFamily="34" charset="0"/>
                <a:cs typeface="Calibri Light" panose="020F0302020204030204" pitchFamily="34" charset="0"/>
              </a:rPr>
              <a:t>pt their style to needs of the situation</a:t>
            </a:r>
          </a:p>
          <a:p>
            <a:pPr lvl="1"/>
            <a:r>
              <a:rPr lang="en-US" dirty="0">
                <a:latin typeface="Calibri Light" panose="020F0302020204030204" pitchFamily="34" charset="0"/>
                <a:cs typeface="Calibri Light" panose="020F0302020204030204" pitchFamily="34" charset="0"/>
              </a:rPr>
              <a:t>It is important to understand and pay attention to concepts of motivation, influence, power, effectiveness, emotional intelligence, and leadership in all project processes</a:t>
            </a:r>
          </a:p>
          <a:p>
            <a:r>
              <a:rPr lang="en-US" dirty="0">
                <a:solidFill>
                  <a:srgbClr val="FFFF00"/>
                </a:solidFill>
                <a:highlight>
                  <a:srgbClr val="5B53FF"/>
                </a:highlight>
                <a:latin typeface="Calibri Light" panose="020F0302020204030204" pitchFamily="34" charset="0"/>
                <a:ea typeface="Calibri Light" charset="0"/>
                <a:cs typeface="Calibri Light" panose="020F0302020204030204" pitchFamily="34" charset="0"/>
              </a:rPr>
              <a:t>Daniel Goleman, author of Emotional Intelligence and Primal Leadership, describes six leadership styles:</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Visionary  </a:t>
            </a:r>
            <a:r>
              <a:rPr lang="en-US" dirty="0">
                <a:solidFill>
                  <a:srgbClr val="5B53FF"/>
                </a:solidFill>
                <a:latin typeface="Calibri Light" panose="020F0302020204030204" pitchFamily="34" charset="0"/>
                <a:ea typeface="Calibri Light" charset="0"/>
                <a:cs typeface="Calibri Light" panose="020F0302020204030204" pitchFamily="34" charset="0"/>
              </a:rPr>
              <a:t>(move people to a shared dream)</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Coaching </a:t>
            </a:r>
            <a:r>
              <a:rPr lang="en-US" dirty="0">
                <a:solidFill>
                  <a:srgbClr val="5B53FF"/>
                </a:solidFill>
                <a:latin typeface="Calibri Light" panose="020F0302020204030204" pitchFamily="34" charset="0"/>
                <a:ea typeface="Calibri Light" charset="0"/>
                <a:cs typeface="Calibri Light" panose="020F0302020204030204" pitchFamily="34" charset="0"/>
              </a:rPr>
              <a:t>(one-to-one individual for improv)</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Affiliative </a:t>
            </a:r>
            <a:r>
              <a:rPr lang="en-US" dirty="0">
                <a:solidFill>
                  <a:srgbClr val="5B53FF"/>
                </a:solidFill>
                <a:latin typeface="Calibri Light" panose="020F0302020204030204" pitchFamily="34" charset="0"/>
                <a:ea typeface="Calibri Light" charset="0"/>
                <a:cs typeface="Calibri Light" panose="020F0302020204030204" pitchFamily="34" charset="0"/>
              </a:rPr>
              <a:t>(Team work)</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Democratic </a:t>
            </a:r>
            <a:r>
              <a:rPr lang="en-US" dirty="0">
                <a:solidFill>
                  <a:srgbClr val="5B53FF"/>
                </a:solidFill>
                <a:latin typeface="Calibri Light" panose="020F0302020204030204" pitchFamily="34" charset="0"/>
                <a:ea typeface="Calibri Light" charset="0"/>
                <a:cs typeface="Calibri Light" panose="020F0302020204030204" pitchFamily="34" charset="0"/>
              </a:rPr>
              <a:t>(focus on people’s knowledge and skills)</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Pacesetting </a:t>
            </a:r>
            <a:r>
              <a:rPr lang="en-US" dirty="0">
                <a:solidFill>
                  <a:srgbClr val="5B53FF"/>
                </a:solidFill>
                <a:latin typeface="Calibri Light" panose="020F0302020204030204" pitchFamily="34" charset="0"/>
                <a:ea typeface="Calibri Light" charset="0"/>
                <a:cs typeface="Calibri Light" panose="020F0302020204030204" pitchFamily="34" charset="0"/>
              </a:rPr>
              <a:t>(Set high stand. For performance)</a:t>
            </a:r>
          </a:p>
          <a:p>
            <a:pPr marL="849313" lvl="1" indent="-457200">
              <a:buFont typeface="+mj-lt"/>
              <a:buAutoNum type="arabicPeriod"/>
            </a:pPr>
            <a:r>
              <a:rPr lang="en-US" dirty="0">
                <a:solidFill>
                  <a:srgbClr val="C00000"/>
                </a:solidFill>
                <a:latin typeface="Calibri Light" panose="020F0302020204030204" pitchFamily="34" charset="0"/>
                <a:ea typeface="Calibri Light" charset="0"/>
                <a:cs typeface="Calibri Light" panose="020F0302020204030204" pitchFamily="34" charset="0"/>
              </a:rPr>
              <a:t>Commanding </a:t>
            </a:r>
            <a:r>
              <a:rPr lang="en-US" dirty="0">
                <a:solidFill>
                  <a:srgbClr val="5B53FF"/>
                </a:solidFill>
                <a:latin typeface="Calibri Light" panose="020F0302020204030204" pitchFamily="34" charset="0"/>
                <a:ea typeface="Calibri Light" charset="0"/>
                <a:cs typeface="Calibri Light" panose="020F0302020204030204" pitchFamily="34" charset="0"/>
              </a:rPr>
              <a:t>(autocratic/military style)</a:t>
            </a:r>
          </a:p>
          <a:p>
            <a:pPr lvl="1"/>
            <a:endParaRPr lang="en-US" dirty="0">
              <a:latin typeface="Calibri Light" panose="020F0302020204030204" pitchFamily="34" charset="0"/>
              <a:cs typeface="Calibri Light" panose="020F0302020204030204" pitchFamily="34" charset="0"/>
            </a:endParaRPr>
          </a:p>
          <a:p>
            <a:pPr lvl="1"/>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6092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rgbClr val="FF0000"/>
                </a:solidFill>
                <a:highlight>
                  <a:srgbClr val="FFFF00"/>
                </a:highlight>
              </a:rPr>
              <a:t>What is Project Resource Management? (1 of 2)</a:t>
            </a:r>
          </a:p>
        </p:txBody>
      </p:sp>
      <p:sp>
        <p:nvSpPr>
          <p:cNvPr id="18435" name="Rectangle 3"/>
          <p:cNvSpPr>
            <a:spLocks noGrp="1" noChangeArrowheads="1"/>
          </p:cNvSpPr>
          <p:nvPr>
            <p:ph idx="1"/>
          </p:nvPr>
        </p:nvSpPr>
        <p:spPr>
          <a:xfrm>
            <a:off x="457200" y="762000"/>
            <a:ext cx="8058150" cy="5414963"/>
          </a:xfrm>
        </p:spPr>
        <p:txBody>
          <a:bodyPr/>
          <a:lstStyle/>
          <a:p>
            <a:r>
              <a:rPr lang="en-US" dirty="0">
                <a:latin typeface="Calibri Light" panose="020F0302020204030204" pitchFamily="34" charset="0"/>
                <a:cs typeface="Calibri Light" panose="020F0302020204030204" pitchFamily="34" charset="0"/>
              </a:rPr>
              <a:t>Making the most effective use of the human and physical resources involved with a project</a:t>
            </a:r>
          </a:p>
          <a:p>
            <a:pPr marL="685800" lvl="1" indent="-342900">
              <a:buClr>
                <a:srgbClr val="FF0000"/>
              </a:buClr>
              <a:buSzPct val="121000"/>
              <a:buFont typeface="+mj-lt"/>
              <a:buAutoNum type="arabicPeriod"/>
            </a:pPr>
            <a:r>
              <a:rPr lang="en-US" sz="2400" dirty="0">
                <a:solidFill>
                  <a:srgbClr val="FFFF00"/>
                </a:solidFill>
                <a:highlight>
                  <a:srgbClr val="5B53FF"/>
                </a:highlight>
                <a:latin typeface="Calibri Light" panose="020F0302020204030204" pitchFamily="34" charset="0"/>
                <a:cs typeface="Calibri Light" panose="020F0302020204030204" pitchFamily="34" charset="0"/>
              </a:rPr>
              <a:t>Developing/Planning resource management</a:t>
            </a:r>
          </a:p>
          <a:p>
            <a:pPr lvl="2">
              <a:buClr>
                <a:srgbClr val="FF0000"/>
              </a:buClr>
              <a:buSzPct val="121000"/>
            </a:pPr>
            <a:r>
              <a:rPr lang="en-US" sz="1800" dirty="0">
                <a:solidFill>
                  <a:srgbClr val="002060"/>
                </a:solidFill>
                <a:latin typeface="Calibri Light" panose="020F0302020204030204" pitchFamily="34" charset="0"/>
                <a:ea typeface="Calibri Light" charset="0"/>
                <a:cs typeface="Calibri Light" panose="020F0302020204030204" pitchFamily="34" charset="0"/>
              </a:rPr>
              <a:t>identifying and documenting project roles, responsibilities, and reporting relationships  (</a:t>
            </a:r>
            <a:r>
              <a:rPr lang="en-US" sz="1800" u="sng" dirty="0">
                <a:solidFill>
                  <a:srgbClr val="002060"/>
                </a:solidFill>
                <a:latin typeface="Calibri Light" panose="020F0302020204030204" pitchFamily="34" charset="0"/>
                <a:ea typeface="Calibri Light" charset="0"/>
                <a:cs typeface="Calibri Light" panose="020F0302020204030204" pitchFamily="34" charset="0"/>
              </a:rPr>
              <a:t>Human Resource Plan</a:t>
            </a:r>
            <a:r>
              <a:rPr lang="en-US" sz="1800" u="sng" dirty="0">
                <a:solidFill>
                  <a:srgbClr val="FF0000"/>
                </a:solidFill>
                <a:latin typeface="Calibri Light" panose="020F0302020204030204" pitchFamily="34" charset="0"/>
                <a:ea typeface="Calibri Light" charset="0"/>
                <a:cs typeface="Calibri Light" panose="020F0302020204030204" pitchFamily="34" charset="0"/>
              </a:rPr>
              <a:t>)</a:t>
            </a:r>
          </a:p>
          <a:p>
            <a:pPr marL="685800" lvl="1" indent="-342900">
              <a:buClr>
                <a:srgbClr val="FF0000"/>
              </a:buClr>
              <a:buSzPct val="121000"/>
              <a:buFont typeface="+mj-lt"/>
              <a:buAutoNum type="arabicPeriod"/>
            </a:pPr>
            <a:r>
              <a:rPr lang="en-US" sz="2400" dirty="0">
                <a:solidFill>
                  <a:srgbClr val="FFFF00"/>
                </a:solidFill>
                <a:highlight>
                  <a:srgbClr val="5B53FF"/>
                </a:highlight>
                <a:latin typeface="Calibri Light" panose="020F0302020204030204" pitchFamily="34" charset="0"/>
                <a:cs typeface="Calibri Light" panose="020F0302020204030204" pitchFamily="34" charset="0"/>
              </a:rPr>
              <a:t>Estimating activity resources</a:t>
            </a:r>
          </a:p>
          <a:p>
            <a:pPr lvl="2">
              <a:buClr>
                <a:srgbClr val="FF0000"/>
              </a:buClr>
              <a:buSzPct val="121000"/>
            </a:pPr>
            <a:r>
              <a:rPr lang="en-US" sz="2100" u="sng" dirty="0">
                <a:solidFill>
                  <a:srgbClr val="002060"/>
                </a:solidFill>
                <a:latin typeface="Calibri Light" panose="020F0302020204030204" pitchFamily="34" charset="0"/>
                <a:ea typeface="Calibri Light" charset="0"/>
                <a:cs typeface="Calibri Light" panose="020F0302020204030204" pitchFamily="34" charset="0"/>
              </a:rPr>
              <a:t>Staff Assignment, resource , project </a:t>
            </a:r>
            <a:r>
              <a:rPr lang="en-US" sz="2100" u="sng" dirty="0" err="1">
                <a:solidFill>
                  <a:srgbClr val="002060"/>
                </a:solidFill>
                <a:latin typeface="Calibri Light" panose="020F0302020204030204" pitchFamily="34" charset="0"/>
                <a:ea typeface="Calibri Light" charset="0"/>
                <a:cs typeface="Calibri Light" panose="020F0302020204030204" pitchFamily="34" charset="0"/>
              </a:rPr>
              <a:t>manag</a:t>
            </a:r>
            <a:r>
              <a:rPr lang="en-US" sz="2100" u="sng" dirty="0">
                <a:solidFill>
                  <a:srgbClr val="002060"/>
                </a:solidFill>
                <a:latin typeface="Calibri Light" panose="020F0302020204030204" pitchFamily="34" charset="0"/>
                <a:ea typeface="Calibri Light" charset="0"/>
                <a:cs typeface="Calibri Light" panose="020F0302020204030204" pitchFamily="34" charset="0"/>
              </a:rPr>
              <a:t>. plan updates</a:t>
            </a:r>
            <a:endParaRPr lang="en-US" sz="2100" dirty="0">
              <a:solidFill>
                <a:srgbClr val="002060"/>
              </a:solidFill>
              <a:latin typeface="Calibri Light" panose="020F0302020204030204" pitchFamily="34" charset="0"/>
              <a:cs typeface="Calibri Light" panose="020F0302020204030204" pitchFamily="34" charset="0"/>
            </a:endParaRPr>
          </a:p>
          <a:p>
            <a:pPr marL="685800" lvl="1" indent="-342900">
              <a:buClr>
                <a:srgbClr val="FF0000"/>
              </a:buClr>
              <a:buSzPct val="121000"/>
              <a:buFont typeface="+mj-lt"/>
              <a:buAutoNum type="arabicPeriod"/>
            </a:pPr>
            <a:r>
              <a:rPr lang="en-US" sz="2000" dirty="0">
                <a:solidFill>
                  <a:srgbClr val="FFFF00"/>
                </a:solidFill>
                <a:highlight>
                  <a:srgbClr val="5B53FF"/>
                </a:highlight>
                <a:latin typeface="Calibri Light" panose="020F0302020204030204" pitchFamily="34" charset="0"/>
                <a:cs typeface="Calibri Light" panose="020F0302020204030204" pitchFamily="34" charset="0"/>
              </a:rPr>
              <a:t>Acquiring resources</a:t>
            </a:r>
          </a:p>
          <a:p>
            <a:pPr marL="685800" lvl="2" indent="0">
              <a:buClr>
                <a:srgbClr val="FF0000"/>
              </a:buClr>
              <a:buSzPct val="121000"/>
              <a:buNone/>
            </a:pPr>
            <a:r>
              <a:rPr lang="en-US" sz="2100" dirty="0">
                <a:solidFill>
                  <a:srgbClr val="002060"/>
                </a:solidFill>
                <a:latin typeface="Calibri Light" panose="020F0302020204030204" pitchFamily="34" charset="0"/>
                <a:ea typeface="Calibri Light" charset="0"/>
                <a:cs typeface="Calibri Light" panose="020F0302020204030204" pitchFamily="34" charset="0"/>
              </a:rPr>
              <a:t>getting the needed personnel assigned to and working on the project </a:t>
            </a:r>
            <a:r>
              <a:rPr lang="en-US" u="sng" dirty="0">
                <a:solidFill>
                  <a:srgbClr val="002060"/>
                </a:solidFill>
                <a:latin typeface="Calibri Light" panose="020F0302020204030204" pitchFamily="34" charset="0"/>
                <a:ea typeface="Calibri Light" charset="0"/>
                <a:cs typeface="Calibri Light" panose="020F0302020204030204" pitchFamily="34" charset="0"/>
              </a:rPr>
              <a:t>(Staff Assignment, resource calendars, project </a:t>
            </a:r>
            <a:r>
              <a:rPr lang="en-US" u="sng" dirty="0" err="1">
                <a:solidFill>
                  <a:srgbClr val="002060"/>
                </a:solidFill>
                <a:latin typeface="Calibri Light" panose="020F0302020204030204" pitchFamily="34" charset="0"/>
                <a:ea typeface="Calibri Light" charset="0"/>
                <a:cs typeface="Calibri Light" panose="020F0302020204030204" pitchFamily="34" charset="0"/>
              </a:rPr>
              <a:t>manag</a:t>
            </a:r>
            <a:r>
              <a:rPr lang="en-US" u="sng" dirty="0">
                <a:solidFill>
                  <a:srgbClr val="002060"/>
                </a:solidFill>
                <a:latin typeface="Calibri Light" panose="020F0302020204030204" pitchFamily="34" charset="0"/>
                <a:ea typeface="Calibri Light" charset="0"/>
                <a:cs typeface="Calibri Light" panose="020F0302020204030204" pitchFamily="34" charset="0"/>
              </a:rPr>
              <a:t>. plan updates</a:t>
            </a:r>
            <a:endParaRPr lang="en-US" sz="2100" dirty="0">
              <a:solidFill>
                <a:srgbClr val="002060"/>
              </a:solidFill>
              <a:latin typeface="Calibri Light" panose="020F0302020204030204" pitchFamily="34" charset="0"/>
              <a:cs typeface="Calibri Light" panose="020F0302020204030204" pitchFamily="34" charset="0"/>
            </a:endParaRPr>
          </a:p>
          <a:p>
            <a:pPr marL="685800" lvl="1" indent="-342900">
              <a:buClr>
                <a:srgbClr val="FF0000"/>
              </a:buClr>
              <a:buSzPct val="121000"/>
              <a:buFont typeface="+mj-lt"/>
              <a:buAutoNum type="arabicPeriod"/>
            </a:pPr>
            <a:r>
              <a:rPr lang="en-US" sz="2000" dirty="0">
                <a:solidFill>
                  <a:srgbClr val="FFFF00"/>
                </a:solidFill>
                <a:highlight>
                  <a:srgbClr val="5B53FF"/>
                </a:highlight>
                <a:latin typeface="Calibri Light" panose="020F0302020204030204" pitchFamily="34" charset="0"/>
                <a:cs typeface="Calibri Light" panose="020F0302020204030204" pitchFamily="34" charset="0"/>
              </a:rPr>
              <a:t>Developing the project team</a:t>
            </a:r>
          </a:p>
          <a:p>
            <a:pPr lvl="2">
              <a:buClr>
                <a:srgbClr val="FF0000"/>
              </a:buClr>
              <a:buSzPct val="121000"/>
            </a:pPr>
            <a:r>
              <a:rPr lang="en-US" sz="2000" u="sng" dirty="0">
                <a:solidFill>
                  <a:srgbClr val="002060"/>
                </a:solidFill>
                <a:latin typeface="Calibri Light" panose="020F0302020204030204" pitchFamily="34" charset="0"/>
                <a:ea typeface="Calibri Light" charset="0"/>
                <a:cs typeface="Calibri Light" panose="020F0302020204030204" pitchFamily="34" charset="0"/>
              </a:rPr>
              <a:t>(Staff Assignment, resource calendars, project </a:t>
            </a:r>
            <a:r>
              <a:rPr lang="en-US" sz="2000" u="sng" dirty="0" err="1">
                <a:solidFill>
                  <a:srgbClr val="002060"/>
                </a:solidFill>
                <a:latin typeface="Calibri Light" panose="020F0302020204030204" pitchFamily="34" charset="0"/>
                <a:ea typeface="Calibri Light" charset="0"/>
                <a:cs typeface="Calibri Light" panose="020F0302020204030204" pitchFamily="34" charset="0"/>
              </a:rPr>
              <a:t>manag</a:t>
            </a:r>
            <a:r>
              <a:rPr lang="en-US" sz="2000" u="sng" dirty="0">
                <a:solidFill>
                  <a:srgbClr val="002060"/>
                </a:solidFill>
                <a:latin typeface="Calibri Light" panose="020F0302020204030204" pitchFamily="34" charset="0"/>
                <a:ea typeface="Calibri Light" charset="0"/>
                <a:cs typeface="Calibri Light" panose="020F0302020204030204" pitchFamily="34" charset="0"/>
              </a:rPr>
              <a:t>. plan updates</a:t>
            </a:r>
            <a:endParaRPr lang="en-US" sz="2000" dirty="0">
              <a:solidFill>
                <a:srgbClr val="002060"/>
              </a:solidFill>
              <a:latin typeface="Calibri Light" panose="020F0302020204030204" pitchFamily="34" charset="0"/>
              <a:cs typeface="Calibri Light" panose="020F0302020204030204" pitchFamily="34" charset="0"/>
            </a:endParaRPr>
          </a:p>
          <a:p>
            <a:pPr marL="685800" lvl="1" indent="-342900">
              <a:buClr>
                <a:srgbClr val="FF0000"/>
              </a:buClr>
              <a:buSzPct val="121000"/>
              <a:buFont typeface="+mj-lt"/>
              <a:buAutoNum type="arabicPeriod"/>
            </a:pPr>
            <a:r>
              <a:rPr lang="en-US" sz="2000" dirty="0">
                <a:solidFill>
                  <a:srgbClr val="FFFF00"/>
                </a:solidFill>
                <a:highlight>
                  <a:srgbClr val="5B53FF"/>
                </a:highlight>
                <a:latin typeface="Calibri Light" panose="020F0302020204030204" pitchFamily="34" charset="0"/>
                <a:cs typeface="Calibri Light" panose="020F0302020204030204" pitchFamily="34" charset="0"/>
              </a:rPr>
              <a:t>Managing the project team</a:t>
            </a:r>
          </a:p>
          <a:p>
            <a:pPr marL="685800" lvl="1" indent="-342900">
              <a:buClr>
                <a:srgbClr val="FF0000"/>
              </a:buClr>
              <a:buSzPct val="121000"/>
              <a:buFont typeface="+mj-lt"/>
              <a:buAutoNum type="arabicPeriod"/>
            </a:pPr>
            <a:r>
              <a:rPr lang="en-US" sz="2000" dirty="0">
                <a:solidFill>
                  <a:srgbClr val="FFFF00"/>
                </a:solidFill>
                <a:highlight>
                  <a:srgbClr val="5B53FF"/>
                </a:highlight>
                <a:latin typeface="Calibri Light" panose="020F0302020204030204" pitchFamily="34" charset="0"/>
                <a:cs typeface="Calibri Light" panose="020F0302020204030204" pitchFamily="34" charset="0"/>
              </a:rPr>
              <a:t>Controlling resources</a:t>
            </a:r>
          </a:p>
          <a:p>
            <a:pPr lvl="2">
              <a:buClr>
                <a:srgbClr val="FF0000"/>
              </a:buClr>
              <a:buSzPct val="117000"/>
            </a:pPr>
            <a:r>
              <a:rPr lang="en-US" dirty="0">
                <a:solidFill>
                  <a:srgbClr val="002060"/>
                </a:solidFill>
                <a:latin typeface="Calibri Light" panose="020F0302020204030204" pitchFamily="34" charset="0"/>
                <a:ea typeface="Calibri Light" charset="0"/>
                <a:cs typeface="Calibri Light" panose="020F0302020204030204" pitchFamily="34" charset="0"/>
              </a:rPr>
              <a:t>tracking team member performance, motivating team members, providing timely feedback, resolving issues and conflicts, and coordinating changes to help enhance project performance </a:t>
            </a:r>
            <a:r>
              <a:rPr lang="en-US" u="sng" dirty="0">
                <a:solidFill>
                  <a:srgbClr val="002060"/>
                </a:solidFill>
                <a:latin typeface="Calibri Light" panose="020F0302020204030204" pitchFamily="34" charset="0"/>
                <a:ea typeface="Calibri Light" charset="0"/>
                <a:cs typeface="Calibri Light" panose="020F0302020204030204" pitchFamily="34" charset="0"/>
              </a:rPr>
              <a:t>(Change requests, </a:t>
            </a:r>
            <a:r>
              <a:rPr lang="en-US" u="sng" dirty="0" err="1">
                <a:solidFill>
                  <a:srgbClr val="002060"/>
                </a:solidFill>
                <a:latin typeface="Calibri Light" panose="020F0302020204030204" pitchFamily="34" charset="0"/>
                <a:ea typeface="Calibri Light" charset="0"/>
                <a:cs typeface="Calibri Light" panose="020F0302020204030204" pitchFamily="34" charset="0"/>
              </a:rPr>
              <a:t>proj</a:t>
            </a:r>
            <a:r>
              <a:rPr lang="en-US" u="sng" dirty="0">
                <a:solidFill>
                  <a:srgbClr val="002060"/>
                </a:solidFill>
                <a:latin typeface="Calibri Light" panose="020F0302020204030204" pitchFamily="34" charset="0"/>
                <a:ea typeface="Calibri Light" charset="0"/>
                <a:cs typeface="Calibri Light" panose="020F0302020204030204" pitchFamily="34" charset="0"/>
              </a:rPr>
              <a:t>. </a:t>
            </a:r>
            <a:r>
              <a:rPr lang="en-US" u="sng" dirty="0" err="1">
                <a:solidFill>
                  <a:srgbClr val="002060"/>
                </a:solidFill>
                <a:latin typeface="Calibri Light" panose="020F0302020204030204" pitchFamily="34" charset="0"/>
                <a:ea typeface="Calibri Light" charset="0"/>
                <a:cs typeface="Calibri Light" panose="020F0302020204030204" pitchFamily="34" charset="0"/>
              </a:rPr>
              <a:t>manag</a:t>
            </a:r>
            <a:r>
              <a:rPr lang="en-US" u="sng" dirty="0">
                <a:solidFill>
                  <a:srgbClr val="002060"/>
                </a:solidFill>
                <a:latin typeface="Calibri Light" panose="020F0302020204030204" pitchFamily="34" charset="0"/>
                <a:ea typeface="Calibri Light" charset="0"/>
                <a:cs typeface="Calibri Light" panose="020F0302020204030204" pitchFamily="34" charset="0"/>
              </a:rPr>
              <a:t>. Plan updates, </a:t>
            </a:r>
            <a:r>
              <a:rPr lang="en-US" u="sng" dirty="0" err="1">
                <a:solidFill>
                  <a:srgbClr val="002060"/>
                </a:solidFill>
                <a:latin typeface="Calibri Light" panose="020F0302020204030204" pitchFamily="34" charset="0"/>
                <a:ea typeface="Calibri Light" charset="0"/>
                <a:cs typeface="Calibri Light" panose="020F0302020204030204" pitchFamily="34" charset="0"/>
              </a:rPr>
              <a:t>proj</a:t>
            </a:r>
            <a:r>
              <a:rPr lang="en-US" u="sng" dirty="0">
                <a:solidFill>
                  <a:srgbClr val="002060"/>
                </a:solidFill>
                <a:latin typeface="Calibri Light" panose="020F0302020204030204" pitchFamily="34" charset="0"/>
                <a:ea typeface="Calibri Light" charset="0"/>
                <a:cs typeface="Calibri Light" panose="020F0302020204030204" pitchFamily="34" charset="0"/>
              </a:rPr>
              <a:t>. doc. Updates, env. factor updates, </a:t>
            </a:r>
            <a:r>
              <a:rPr lang="en-US" u="sng" dirty="0" err="1">
                <a:solidFill>
                  <a:srgbClr val="002060"/>
                </a:solidFill>
                <a:latin typeface="Calibri Light" panose="020F0302020204030204" pitchFamily="34" charset="0"/>
                <a:ea typeface="Calibri Light" charset="0"/>
                <a:cs typeface="Calibri Light" panose="020F0302020204030204" pitchFamily="34" charset="0"/>
              </a:rPr>
              <a:t>oraganization</a:t>
            </a:r>
            <a:r>
              <a:rPr lang="en-US" u="sng" dirty="0">
                <a:solidFill>
                  <a:srgbClr val="002060"/>
                </a:solidFill>
                <a:latin typeface="Calibri Light" panose="020F0302020204030204" pitchFamily="34" charset="0"/>
                <a:ea typeface="Calibri Light" charset="0"/>
                <a:cs typeface="Calibri Light" panose="020F0302020204030204" pitchFamily="34" charset="0"/>
              </a:rPr>
              <a:t> Assets updates)</a:t>
            </a:r>
            <a:endParaRPr lang="en-US" dirty="0">
              <a:solidFill>
                <a:srgbClr val="002060"/>
              </a:solidFill>
              <a:latin typeface="Calibri Light" panose="020F0302020204030204" pitchFamily="34" charset="0"/>
              <a:cs typeface="Calibri Light" panose="020F0302020204030204" pitchFamily="34" charset="0"/>
            </a:endParaRPr>
          </a:p>
        </p:txBody>
      </p:sp>
      <p:sp>
        <p:nvSpPr>
          <p:cNvPr id="18437" name="Footer Placeholder 6"/>
          <p:cNvSpPr>
            <a:spLocks noGrp="1"/>
          </p:cNvSpPr>
          <p:nvPr>
            <p:ph type="ftr" sz="quarter" idx="11"/>
          </p:nvPr>
        </p:nvSpPr>
        <p:spPr/>
        <p:txBody>
          <a:bodyPr/>
          <a:lstStyle/>
          <a:p>
            <a:r>
              <a:rPr lang="en-US" dirty="0">
                <a:latin typeface="Times New Roman" panose="02020603050405020304" pitchFamily="18" charset="0"/>
              </a:rPr>
              <a:t>.</a:t>
            </a:r>
          </a:p>
        </p:txBody>
      </p:sp>
    </p:spTree>
    <p:extLst>
      <p:ext uri="{BB962C8B-B14F-4D97-AF65-F5344CB8AC3E}">
        <p14:creationId xmlns:p14="http://schemas.microsoft.com/office/powerpoint/2010/main" val="247192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Learning Objectives (1 of 2)</a:t>
            </a:r>
          </a:p>
        </p:txBody>
      </p:sp>
      <p:sp>
        <p:nvSpPr>
          <p:cNvPr id="9219" name="Rectangle 3"/>
          <p:cNvSpPr>
            <a:spLocks noGrp="1" noChangeArrowheads="1"/>
          </p:cNvSpPr>
          <p:nvPr>
            <p:ph idx="1"/>
          </p:nvPr>
        </p:nvSpPr>
        <p:spPr>
          <a:xfrm>
            <a:off x="457200" y="914400"/>
            <a:ext cx="8058150" cy="5262563"/>
          </a:xfrm>
        </p:spPr>
        <p:txBody>
          <a:bodyPr>
            <a:noAutofit/>
          </a:bodyPr>
          <a:lstStyle/>
          <a:p>
            <a:r>
              <a:rPr lang="en-US" sz="2400" dirty="0">
                <a:highlight>
                  <a:srgbClr val="FFFF00"/>
                </a:highlight>
                <a:latin typeface="Calibri Light" panose="020F0302020204030204" pitchFamily="34" charset="0"/>
                <a:cs typeface="Calibri Light" panose="020F0302020204030204" pitchFamily="34" charset="0"/>
              </a:rPr>
              <a:t>Explain the importance of good resource management on projects, including the current state of the global IT workforce and future implications for IT</a:t>
            </a:r>
          </a:p>
          <a:p>
            <a:r>
              <a:rPr lang="en-US" sz="2400" dirty="0">
                <a:latin typeface="Calibri Light" panose="020F0302020204030204" pitchFamily="34" charset="0"/>
                <a:cs typeface="Calibri Light" panose="020F0302020204030204" pitchFamily="34" charset="0"/>
              </a:rPr>
              <a:t>Define project resource management and understand its processes</a:t>
            </a:r>
          </a:p>
          <a:p>
            <a:r>
              <a:rPr lang="en-US" sz="2400" dirty="0">
                <a:latin typeface="Calibri Light" panose="020F0302020204030204" pitchFamily="34" charset="0"/>
                <a:cs typeface="Calibri Light" panose="020F0302020204030204" pitchFamily="34" charset="0"/>
              </a:rPr>
              <a:t>Summarize key concepts for managing people by understanding theories of motivation, influence, and power; how people and teams can become more effective; emotional intelligence; and leadership</a:t>
            </a:r>
          </a:p>
          <a:p>
            <a:r>
              <a:rPr lang="en-US" sz="2400" dirty="0">
                <a:latin typeface="Calibri Light" panose="020F0302020204030204" pitchFamily="34" charset="0"/>
                <a:cs typeface="Calibri Light" panose="020F0302020204030204" pitchFamily="34" charset="0"/>
              </a:rPr>
              <a:t>Discuss resource management planning and be able to create a human resource plan, project organizational chart</a:t>
            </a:r>
            <a:r>
              <a:rPr lang="en-US" sz="2400" dirty="0">
                <a:highlight>
                  <a:srgbClr val="00FF00"/>
                </a:highlight>
                <a:latin typeface="Calibri Light" panose="020F0302020204030204" pitchFamily="34" charset="0"/>
                <a:cs typeface="Calibri Light" panose="020F0302020204030204" pitchFamily="34" charset="0"/>
              </a:rPr>
              <a:t>, responsibility assignment matrix, and resource histogram</a:t>
            </a:r>
          </a:p>
          <a:p>
            <a:r>
              <a:rPr lang="en-US" sz="2400" dirty="0">
                <a:latin typeface="Calibri Light" panose="020F0302020204030204" pitchFamily="34" charset="0"/>
                <a:cs typeface="Calibri Light" panose="020F0302020204030204" pitchFamily="34" charset="0"/>
              </a:rPr>
              <a:t>Describe the process of estimating activity res</a:t>
            </a:r>
            <a:r>
              <a:rPr lang="en-US" dirty="0">
                <a:latin typeface="Calibri Light" panose="020F0302020204030204" pitchFamily="34" charset="0"/>
                <a:cs typeface="Calibri Light" panose="020F0302020204030204" pitchFamily="34" charset="0"/>
              </a:rPr>
              <a:t>ources</a:t>
            </a:r>
          </a:p>
        </p:txBody>
      </p:sp>
      <p:sp>
        <p:nvSpPr>
          <p:cNvPr id="92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(1 of 6)</a:t>
            </a:r>
          </a:p>
        </p:txBody>
      </p:sp>
      <p:sp>
        <p:nvSpPr>
          <p:cNvPr id="34819" name="Rectangle 3"/>
          <p:cNvSpPr>
            <a:spLocks noGrp="1" noChangeArrowheads="1"/>
          </p:cNvSpPr>
          <p:nvPr>
            <p:ph idx="1"/>
          </p:nvPr>
        </p:nvSpPr>
        <p:spPr>
          <a:xfrm>
            <a:off x="628650" y="1295400"/>
            <a:ext cx="7886700" cy="4881563"/>
          </a:xfrm>
        </p:spPr>
        <p:txBody>
          <a:bodyPr/>
          <a:lstStyle/>
          <a:p>
            <a:r>
              <a:rPr lang="en-US" sz="2400" dirty="0">
                <a:latin typeface="Calibri Light" panose="020F0302020204030204" pitchFamily="34" charset="0"/>
                <a:cs typeface="Calibri Light" panose="020F0302020204030204" pitchFamily="34" charset="0"/>
              </a:rPr>
              <a:t>Involves identifying and documenting project resources, roles, responsibilities, skills, and reporting relationships</a:t>
            </a:r>
          </a:p>
          <a:p>
            <a:pPr lvl="1"/>
            <a:r>
              <a:rPr lang="en-US" sz="2000" dirty="0">
                <a:latin typeface="Calibri Light" panose="020F0302020204030204" pitchFamily="34" charset="0"/>
                <a:cs typeface="Calibri Light" panose="020F0302020204030204" pitchFamily="34" charset="0"/>
              </a:rPr>
              <a:t>Can be separated into a human resource management plan and a physical resource management plan</a:t>
            </a:r>
          </a:p>
          <a:p>
            <a:r>
              <a:rPr lang="en-US" sz="2400" dirty="0">
                <a:latin typeface="Calibri Light" panose="020F0302020204030204" pitchFamily="34" charset="0"/>
                <a:cs typeface="Calibri Light" panose="020F0302020204030204" pitchFamily="34" charset="0"/>
              </a:rPr>
              <a:t>Contents include:</a:t>
            </a:r>
          </a:p>
          <a:p>
            <a:pPr lvl="1"/>
            <a:r>
              <a:rPr lang="en-US" sz="2000" dirty="0">
                <a:solidFill>
                  <a:srgbClr val="C00000"/>
                </a:solidFill>
                <a:latin typeface="Calibri Light" panose="020F0302020204030204" pitchFamily="34" charset="0"/>
                <a:cs typeface="Calibri Light" panose="020F0302020204030204" pitchFamily="34" charset="0"/>
              </a:rPr>
              <a:t>Project organizational charts</a:t>
            </a:r>
          </a:p>
          <a:p>
            <a:pPr lvl="1"/>
            <a:r>
              <a:rPr lang="en-US" sz="2000" dirty="0">
                <a:solidFill>
                  <a:srgbClr val="C00000"/>
                </a:solidFill>
                <a:latin typeface="Calibri Light" panose="020F0302020204030204" pitchFamily="34" charset="0"/>
                <a:cs typeface="Calibri Light" panose="020F0302020204030204" pitchFamily="34" charset="0"/>
              </a:rPr>
              <a:t>Responsibility assignment matrixes</a:t>
            </a:r>
          </a:p>
          <a:p>
            <a:pPr lvl="1"/>
            <a:r>
              <a:rPr lang="en-US" sz="2000" dirty="0">
                <a:solidFill>
                  <a:srgbClr val="C00000"/>
                </a:solidFill>
                <a:latin typeface="Calibri Light" panose="020F0302020204030204" pitchFamily="34" charset="0"/>
                <a:cs typeface="Calibri Light" panose="020F0302020204030204" pitchFamily="34" charset="0"/>
              </a:rPr>
              <a:t>Staffing management plan and</a:t>
            </a:r>
            <a:r>
              <a:rPr lang="en-US" sz="2000" dirty="0">
                <a:solidFill>
                  <a:srgbClr val="C00000"/>
                </a:solidFill>
                <a:highlight>
                  <a:srgbClr val="00FF00"/>
                </a:highlight>
                <a:latin typeface="Calibri Light" panose="020F0302020204030204" pitchFamily="34" charset="0"/>
                <a:cs typeface="Calibri Light" panose="020F0302020204030204" pitchFamily="34" charset="0"/>
              </a:rPr>
              <a:t> resource histograms</a:t>
            </a:r>
          </a:p>
          <a:p>
            <a:pPr lvl="1"/>
            <a:r>
              <a:rPr lang="en-US" sz="2000" dirty="0">
                <a:solidFill>
                  <a:srgbClr val="C00000"/>
                </a:solidFill>
                <a:latin typeface="Calibri Light" panose="020F0302020204030204" pitchFamily="34" charset="0"/>
                <a:cs typeface="Calibri Light" panose="020F0302020204030204" pitchFamily="34" charset="0"/>
              </a:rPr>
              <a:t>Team charters</a:t>
            </a:r>
            <a:endParaRPr lang="en-US" dirty="0">
              <a:solidFill>
                <a:srgbClr val="C00000"/>
              </a:solidFill>
              <a:latin typeface="Calibri Light" panose="020F0302020204030204" pitchFamily="34" charset="0"/>
              <a:cs typeface="Calibri Light" panose="020F0302020204030204" pitchFamily="34" charset="0"/>
            </a:endParaRPr>
          </a:p>
        </p:txBody>
      </p:sp>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(3 of 6)</a:t>
            </a:r>
          </a:p>
        </p:txBody>
      </p:sp>
      <p:pic>
        <p:nvPicPr>
          <p:cNvPr id="2" name="Picture 1" descr="Image displays a framework for defining and assigning work.&#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057400"/>
            <a:ext cx="6296337" cy="3307080"/>
          </a:xfrm>
          <a:prstGeom prst="rect">
            <a:avLst/>
          </a:prstGeom>
        </p:spPr>
      </p:pic>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73378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(2 of 6)</a:t>
            </a:r>
          </a:p>
        </p:txBody>
      </p:sp>
      <p:pic>
        <p:nvPicPr>
          <p:cNvPr id="2" name="Picture 1" descr="Image displays part of an organizational chart for a projec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349" y="1690689"/>
            <a:ext cx="6427302" cy="3889248"/>
          </a:xfrm>
          <a:prstGeom prst="rect">
            <a:avLst/>
          </a:prstGeom>
        </p:spPr>
      </p:pic>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4428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(4 of 6)</a:t>
            </a:r>
          </a:p>
        </p:txBody>
      </p:sp>
      <p:pic>
        <p:nvPicPr>
          <p:cNvPr id="2" name="Picture 1" descr="Image displays a responsibility assignment matrix (RAM).&#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133600"/>
            <a:ext cx="5967984" cy="2983992"/>
          </a:xfrm>
          <a:prstGeom prst="rect">
            <a:avLst/>
          </a:prstGeom>
        </p:spPr>
      </p:pic>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90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(5 of 6)</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0059930"/>
              </p:ext>
            </p:extLst>
          </p:nvPr>
        </p:nvGraphicFramePr>
        <p:xfrm>
          <a:off x="628650" y="1825625"/>
          <a:ext cx="7886700" cy="2489835"/>
        </p:xfrm>
        <a:graphic>
          <a:graphicData uri="http://schemas.openxmlformats.org/drawingml/2006/table">
            <a:tbl>
              <a:tblPr firstRow="1" bandRow="1">
                <a:tableStyleId>{5C22544A-7EE6-4342-B048-85BDC9FD1C3A}</a:tableStyleId>
              </a:tblPr>
              <a:tblGrid>
                <a:gridCol w="1577340">
                  <a:extLst>
                    <a:ext uri="{9D8B030D-6E8A-4147-A177-3AD203B41FA5}">
                      <a16:colId xmlns:a16="http://schemas.microsoft.com/office/drawing/2014/main" val="3075646484"/>
                    </a:ext>
                  </a:extLst>
                </a:gridCol>
                <a:gridCol w="1577340">
                  <a:extLst>
                    <a:ext uri="{9D8B030D-6E8A-4147-A177-3AD203B41FA5}">
                      <a16:colId xmlns:a16="http://schemas.microsoft.com/office/drawing/2014/main" val="25710884"/>
                    </a:ext>
                  </a:extLst>
                </a:gridCol>
                <a:gridCol w="1577340">
                  <a:extLst>
                    <a:ext uri="{9D8B030D-6E8A-4147-A177-3AD203B41FA5}">
                      <a16:colId xmlns:a16="http://schemas.microsoft.com/office/drawing/2014/main" val="4077336350"/>
                    </a:ext>
                  </a:extLst>
                </a:gridCol>
                <a:gridCol w="1577340">
                  <a:extLst>
                    <a:ext uri="{9D8B030D-6E8A-4147-A177-3AD203B41FA5}">
                      <a16:colId xmlns:a16="http://schemas.microsoft.com/office/drawing/2014/main" val="1189830288"/>
                    </a:ext>
                  </a:extLst>
                </a:gridCol>
                <a:gridCol w="1577340">
                  <a:extLst>
                    <a:ext uri="{9D8B030D-6E8A-4147-A177-3AD203B41FA5}">
                      <a16:colId xmlns:a16="http://schemas.microsoft.com/office/drawing/2014/main" val="3093558559"/>
                    </a:ext>
                  </a:extLst>
                </a:gridCol>
              </a:tblGrid>
              <a:tr h="536575">
                <a:tc>
                  <a:txBody>
                    <a:bodyPr/>
                    <a:lstStyle/>
                    <a:p>
                      <a:endParaRPr lang="en-US" dirty="0"/>
                    </a:p>
                  </a:txBody>
                  <a:tcPr/>
                </a:tc>
                <a:tc>
                  <a:txBody>
                    <a:bodyPr/>
                    <a:lstStyle/>
                    <a:p>
                      <a:pPr algn="ctr"/>
                      <a:r>
                        <a:rPr lang="en-US" dirty="0"/>
                        <a:t>Car Owner</a:t>
                      </a:r>
                    </a:p>
                  </a:txBody>
                  <a:tcPr/>
                </a:tc>
                <a:tc>
                  <a:txBody>
                    <a:bodyPr/>
                    <a:lstStyle/>
                    <a:p>
                      <a:pPr algn="ctr"/>
                      <a:r>
                        <a:rPr lang="en-US" dirty="0"/>
                        <a:t>Shop Owner</a:t>
                      </a:r>
                    </a:p>
                  </a:txBody>
                  <a:tcPr/>
                </a:tc>
                <a:tc>
                  <a:txBody>
                    <a:bodyPr/>
                    <a:lstStyle/>
                    <a:p>
                      <a:pPr algn="ctr"/>
                      <a:r>
                        <a:rPr lang="en-US" dirty="0"/>
                        <a:t>Mechanic</a:t>
                      </a:r>
                    </a:p>
                  </a:txBody>
                  <a:tcPr/>
                </a:tc>
                <a:tc>
                  <a:txBody>
                    <a:bodyPr/>
                    <a:lstStyle/>
                    <a:p>
                      <a:pPr algn="ctr"/>
                      <a:r>
                        <a:rPr lang="en-US" dirty="0"/>
                        <a:t>Parts Supplier</a:t>
                      </a:r>
                    </a:p>
                  </a:txBody>
                  <a:tcPr/>
                </a:tc>
                <a:extLst>
                  <a:ext uri="{0D108BD9-81ED-4DB2-BD59-A6C34878D82A}">
                    <a16:rowId xmlns:a16="http://schemas.microsoft.com/office/drawing/2014/main" val="722329727"/>
                  </a:ext>
                </a:extLst>
              </a:tr>
              <a:tr h="370840">
                <a:tc>
                  <a:txBody>
                    <a:bodyPr/>
                    <a:lstStyle/>
                    <a:p>
                      <a:r>
                        <a:rPr lang="en-US" dirty="0"/>
                        <a:t>Pay for parts and</a:t>
                      </a:r>
                    </a:p>
                    <a:p>
                      <a:r>
                        <a:rPr lang="en-US" dirty="0"/>
                        <a:t>services</a:t>
                      </a:r>
                    </a:p>
                  </a:txBody>
                  <a:tcPr/>
                </a:tc>
                <a:tc>
                  <a:txBody>
                    <a:bodyPr/>
                    <a:lstStyle/>
                    <a:p>
                      <a:pPr algn="ctr"/>
                      <a:r>
                        <a:rPr lang="en-US" dirty="0"/>
                        <a:t>A, R</a:t>
                      </a:r>
                    </a:p>
                  </a:txBody>
                  <a:tcPr/>
                </a:tc>
                <a:tc>
                  <a:txBody>
                    <a:bodyPr/>
                    <a:lstStyle/>
                    <a:p>
                      <a:pPr algn="ctr"/>
                      <a:r>
                        <a:rPr lang="en-US" dirty="0"/>
                        <a:t>C</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56273924"/>
                  </a:ext>
                </a:extLst>
              </a:tr>
              <a:tr h="370840">
                <a:tc>
                  <a:txBody>
                    <a:bodyPr/>
                    <a:lstStyle/>
                    <a:p>
                      <a:r>
                        <a:rPr lang="en-US" dirty="0"/>
                        <a:t>Determine parts and</a:t>
                      </a:r>
                      <a:r>
                        <a:rPr lang="en-US" baseline="0" dirty="0"/>
                        <a:t> </a:t>
                      </a:r>
                      <a:r>
                        <a:rPr lang="en-US" dirty="0"/>
                        <a:t>services needed</a:t>
                      </a:r>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A, R</a:t>
                      </a:r>
                    </a:p>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2539452740"/>
                  </a:ext>
                </a:extLst>
              </a:tr>
              <a:tr h="370840">
                <a:tc>
                  <a:txBody>
                    <a:bodyPr/>
                    <a:lstStyle/>
                    <a:p>
                      <a:r>
                        <a:rPr lang="en-US" dirty="0"/>
                        <a:t>Supply parts</a:t>
                      </a:r>
                    </a:p>
                  </a:txBody>
                  <a:tcPr/>
                </a:tc>
                <a:tc>
                  <a:txBody>
                    <a:bodyPr/>
                    <a:lstStyle/>
                    <a:p>
                      <a:pPr algn="ctr"/>
                      <a:endParaRPr lang="en-US" dirty="0"/>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A, R</a:t>
                      </a:r>
                    </a:p>
                  </a:txBody>
                  <a:tcPr/>
                </a:tc>
                <a:extLst>
                  <a:ext uri="{0D108BD9-81ED-4DB2-BD59-A6C34878D82A}">
                    <a16:rowId xmlns:a16="http://schemas.microsoft.com/office/drawing/2014/main" val="2975274388"/>
                  </a:ext>
                </a:extLst>
              </a:tr>
              <a:tr h="370840">
                <a:tc>
                  <a:txBody>
                    <a:bodyPr/>
                    <a:lstStyle/>
                    <a:p>
                      <a:r>
                        <a:rPr lang="en-US" dirty="0"/>
                        <a:t>Install parts</a:t>
                      </a:r>
                    </a:p>
                  </a:txBody>
                  <a:tcPr/>
                </a:tc>
                <a:tc>
                  <a:txBody>
                    <a:bodyPr/>
                    <a:lstStyle/>
                    <a:p>
                      <a:pPr algn="ctr"/>
                      <a:r>
                        <a:rPr lang="en-US" dirty="0"/>
                        <a:t>I</a:t>
                      </a:r>
                    </a:p>
                  </a:txBody>
                  <a:tcPr/>
                </a:tc>
                <a:tc>
                  <a:txBody>
                    <a:bodyPr/>
                    <a:lstStyle/>
                    <a:p>
                      <a:pPr algn="ctr"/>
                      <a:r>
                        <a:rPr lang="en-US" dirty="0"/>
                        <a:t>A</a:t>
                      </a:r>
                    </a:p>
                  </a:txBody>
                  <a:tcPr/>
                </a:tc>
                <a:tc>
                  <a:txBody>
                    <a:bodyPr/>
                    <a:lstStyle/>
                    <a:p>
                      <a:pPr algn="ctr"/>
                      <a:r>
                        <a:rPr lang="en-US" dirty="0"/>
                        <a:t>R</a:t>
                      </a:r>
                    </a:p>
                  </a:txBody>
                  <a:tcPr/>
                </a:tc>
                <a:tc>
                  <a:txBody>
                    <a:bodyPr/>
                    <a:lstStyle/>
                    <a:p>
                      <a:pPr algn="ctr"/>
                      <a:endParaRPr lang="en-US" dirty="0"/>
                    </a:p>
                  </a:txBody>
                  <a:tcPr/>
                </a:tc>
                <a:extLst>
                  <a:ext uri="{0D108BD9-81ED-4DB2-BD59-A6C34878D82A}">
                    <a16:rowId xmlns:a16="http://schemas.microsoft.com/office/drawing/2014/main" val="2970583797"/>
                  </a:ext>
                </a:extLst>
              </a:tr>
            </a:tbl>
          </a:graphicData>
        </a:graphic>
      </p:graphicFrame>
      <p:sp>
        <p:nvSpPr>
          <p:cNvPr id="2" name="Rectangle 1"/>
          <p:cNvSpPr/>
          <p:nvPr/>
        </p:nvSpPr>
        <p:spPr>
          <a:xfrm>
            <a:off x="628650" y="4450396"/>
            <a:ext cx="3841886" cy="430887"/>
          </a:xfrm>
          <a:prstGeom prst="rect">
            <a:avLst/>
          </a:prstGeom>
        </p:spPr>
        <p:txBody>
          <a:bodyPr wrap="none">
            <a:spAutoFit/>
          </a:bodyPr>
          <a:lstStyle/>
          <a:p>
            <a:r>
              <a:rPr lang="en-US" dirty="0"/>
              <a:t>Table 9-2 Sample RACI chart</a:t>
            </a:r>
          </a:p>
        </p:txBody>
      </p:sp>
      <p:sp>
        <p:nvSpPr>
          <p:cNvPr id="34821" name="Footer Placeholder 6"/>
          <p:cNvSpPr>
            <a:spLocks noGrp="1"/>
          </p:cNvSpPr>
          <p:nvPr>
            <p:ph type="ftr" sz="quarter" idx="11"/>
          </p:nvPr>
        </p:nvSpPr>
        <p:spPr/>
        <p:txBody>
          <a:bodyPr/>
          <a:lstStyle/>
          <a:p>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6094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Resource Management Plan</a:t>
            </a:r>
            <a:br>
              <a:rPr lang="en-US" dirty="0">
                <a:solidFill>
                  <a:srgbClr val="FFFF00"/>
                </a:solidFill>
                <a:highlight>
                  <a:srgbClr val="5B53FF"/>
                </a:highlight>
              </a:rPr>
            </a:br>
            <a:r>
              <a:rPr lang="en-US" dirty="0">
                <a:solidFill>
                  <a:srgbClr val="FFFF00"/>
                </a:solidFill>
                <a:highlight>
                  <a:srgbClr val="5B53FF"/>
                </a:highlight>
              </a:rPr>
              <a:t>and Team Charter (6 of 6)</a:t>
            </a:r>
          </a:p>
        </p:txBody>
      </p:sp>
      <p:pic>
        <p:nvPicPr>
          <p:cNvPr id="2" name="Picture 1" descr="Image displays a histogram for a six-month IT projec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6577" y="1679803"/>
            <a:ext cx="5550846" cy="3794760"/>
          </a:xfrm>
          <a:prstGeom prst="rect">
            <a:avLst/>
          </a:prstGeom>
        </p:spPr>
      </p:pic>
      <p:sp>
        <p:nvSpPr>
          <p:cNvPr id="34821" name="Footer Placeholder 6"/>
          <p:cNvSpPr>
            <a:spLocks noGrp="1"/>
          </p:cNvSpPr>
          <p:nvPr>
            <p:ph type="ftr" sz="quarter" idx="11"/>
          </p:nvPr>
        </p:nvSpPr>
        <p:spPr/>
        <p:txBody>
          <a:bodyPr/>
          <a:lstStyle/>
          <a:p>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4200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highlight>
                  <a:srgbClr val="5B53FF"/>
                </a:highlight>
              </a:rPr>
              <a:t>Estimating Activity Resources</a:t>
            </a:r>
          </a:p>
        </p:txBody>
      </p:sp>
      <p:sp>
        <p:nvSpPr>
          <p:cNvPr id="3" name="Content Placeholder 2"/>
          <p:cNvSpPr>
            <a:spLocks noGrp="1"/>
          </p:cNvSpPr>
          <p:nvPr>
            <p:ph idx="1"/>
          </p:nvPr>
        </p:nvSpPr>
        <p:spPr/>
        <p:txBody>
          <a:bodyPr/>
          <a:lstStyle/>
          <a:p>
            <a:r>
              <a:rPr lang="en-US" sz="3200" dirty="0">
                <a:latin typeface="Calibri Light" panose="020F0302020204030204" pitchFamily="34" charset="0"/>
                <a:cs typeface="Calibri Light" panose="020F0302020204030204" pitchFamily="34" charset="0"/>
              </a:rPr>
              <a:t>Tools that can assist in resource estimating</a:t>
            </a:r>
          </a:p>
          <a:p>
            <a:pPr lvl="1">
              <a:buFont typeface="Wingdings" pitchFamily="2" charset="2"/>
              <a:buChar char="Ø"/>
            </a:pPr>
            <a:r>
              <a:rPr lang="en-US" sz="2800" dirty="0">
                <a:solidFill>
                  <a:srgbClr val="C00000"/>
                </a:solidFill>
                <a:latin typeface="Calibri Light" panose="020F0302020204030204" pitchFamily="34" charset="0"/>
                <a:cs typeface="Calibri Light" panose="020F0302020204030204" pitchFamily="34" charset="0"/>
              </a:rPr>
              <a:t>Expert judgment</a:t>
            </a:r>
          </a:p>
          <a:p>
            <a:pPr lvl="1">
              <a:buFont typeface="Wingdings" pitchFamily="2" charset="2"/>
              <a:buChar char="Ø"/>
            </a:pPr>
            <a:r>
              <a:rPr lang="en-US" sz="2800" dirty="0">
                <a:solidFill>
                  <a:srgbClr val="C00000"/>
                </a:solidFill>
                <a:latin typeface="Calibri Light" panose="020F0302020204030204" pitchFamily="34" charset="0"/>
                <a:cs typeface="Calibri Light" panose="020F0302020204030204" pitchFamily="34" charset="0"/>
              </a:rPr>
              <a:t>Various estimating approaches</a:t>
            </a:r>
          </a:p>
          <a:p>
            <a:pPr lvl="1">
              <a:buFont typeface="Wingdings" pitchFamily="2" charset="2"/>
              <a:buChar char="Ø"/>
            </a:pPr>
            <a:r>
              <a:rPr lang="en-US" sz="2800" dirty="0">
                <a:solidFill>
                  <a:srgbClr val="C00000"/>
                </a:solidFill>
                <a:latin typeface="Calibri Light" panose="020F0302020204030204" pitchFamily="34" charset="0"/>
                <a:cs typeface="Calibri Light" panose="020F0302020204030204" pitchFamily="34" charset="0"/>
              </a:rPr>
              <a:t>Data analysis</a:t>
            </a:r>
          </a:p>
          <a:p>
            <a:pPr lvl="1">
              <a:buFont typeface="Wingdings" pitchFamily="2" charset="2"/>
              <a:buChar char="Ø"/>
            </a:pPr>
            <a:r>
              <a:rPr lang="en-US" sz="2800" dirty="0">
                <a:solidFill>
                  <a:srgbClr val="C00000"/>
                </a:solidFill>
                <a:latin typeface="Calibri Light" panose="020F0302020204030204" pitchFamily="34" charset="0"/>
                <a:cs typeface="Calibri Light" panose="020F0302020204030204" pitchFamily="34" charset="0"/>
              </a:rPr>
              <a:t>Project management software</a:t>
            </a:r>
          </a:p>
          <a:p>
            <a:pPr lvl="1">
              <a:buFont typeface="Wingdings" pitchFamily="2" charset="2"/>
              <a:buChar char="Ø"/>
            </a:pPr>
            <a:r>
              <a:rPr lang="en-US" sz="2800" dirty="0">
                <a:solidFill>
                  <a:srgbClr val="C00000"/>
                </a:solidFill>
                <a:latin typeface="Calibri Light" panose="020F0302020204030204" pitchFamily="34" charset="0"/>
                <a:cs typeface="Calibri Light" panose="020F0302020204030204" pitchFamily="34" charset="0"/>
              </a:rPr>
              <a:t>Meetings</a:t>
            </a:r>
            <a:endParaRPr lang="en-US" dirty="0">
              <a:solidFill>
                <a:srgbClr val="C00000"/>
              </a:solidFill>
              <a:latin typeface="Calibri Light" panose="020F0302020204030204" pitchFamily="34" charset="0"/>
              <a:cs typeface="Calibri Light" panose="020F030202020403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498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highlight>
                  <a:srgbClr val="5B53FF"/>
                </a:highlight>
              </a:rPr>
              <a:t>Acquiring Resources</a:t>
            </a:r>
          </a:p>
        </p:txBody>
      </p:sp>
      <p:sp>
        <p:nvSpPr>
          <p:cNvPr id="3" name="Content Placeholder 2"/>
          <p:cNvSpPr>
            <a:spLocks noGrp="1"/>
          </p:cNvSpPr>
          <p:nvPr>
            <p:ph idx="1"/>
          </p:nvPr>
        </p:nvSpPr>
        <p:spPr/>
        <p:txBody>
          <a:bodyPr/>
          <a:lstStyle/>
          <a:p>
            <a:r>
              <a:rPr lang="en-US" dirty="0"/>
              <a:t>During the late 1990s, the IT job market became extremely competitive</a:t>
            </a:r>
          </a:p>
          <a:p>
            <a:pPr lvl="1"/>
            <a:r>
              <a:rPr lang="en-US" dirty="0"/>
              <a:t>Today, many organizations again face a shortage of IT staff</a:t>
            </a:r>
          </a:p>
          <a:p>
            <a:r>
              <a:rPr lang="en-US" dirty="0"/>
              <a:t>Regardless of the current job market, acquiring qualified IT professionals is critical</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835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a:r>
              <a:rPr lang="en-US" dirty="0">
                <a:solidFill>
                  <a:srgbClr val="FFFF00"/>
                </a:solidFill>
                <a:highlight>
                  <a:srgbClr val="5B53FF"/>
                </a:highlight>
              </a:rPr>
              <a:t>Resource Assignment</a:t>
            </a:r>
          </a:p>
        </p:txBody>
      </p:sp>
      <p:sp>
        <p:nvSpPr>
          <p:cNvPr id="46083" name="Content Placeholder 2"/>
          <p:cNvSpPr>
            <a:spLocks noGrp="1"/>
          </p:cNvSpPr>
          <p:nvPr>
            <p:ph idx="1"/>
          </p:nvPr>
        </p:nvSpPr>
        <p:spPr>
          <a:xfrm>
            <a:off x="628650" y="1295400"/>
            <a:ext cx="7886700" cy="4881563"/>
          </a:xfrm>
        </p:spPr>
        <p:txBody>
          <a:bodyPr>
            <a:normAutofit/>
          </a:bodyPr>
          <a:lstStyle/>
          <a:p>
            <a:r>
              <a:rPr lang="en-US" sz="2800" dirty="0">
                <a:latin typeface="Calibri Light" panose="020F0302020204030204" pitchFamily="34" charset="0"/>
                <a:cs typeface="Calibri Light" panose="020F0302020204030204" pitchFamily="34" charset="0"/>
              </a:rPr>
              <a:t>After developing resource requirements, project managers must work with other people in their organizations to assign them to their projects or to acquire additional human or physical resources needed for the project</a:t>
            </a:r>
          </a:p>
          <a:p>
            <a:pPr lvl="1"/>
            <a:r>
              <a:rPr lang="en-US" sz="2800" dirty="0">
                <a:solidFill>
                  <a:srgbClr val="C00000"/>
                </a:solidFill>
                <a:latin typeface="Calibri Light" panose="020F0302020204030204" pitchFamily="34" charset="0"/>
                <a:cs typeface="Calibri Light" panose="020F0302020204030204" pitchFamily="34" charset="0"/>
              </a:rPr>
              <a:t>Organizations that do a good job of staff acquisition have good staffing plans</a:t>
            </a:r>
          </a:p>
          <a:p>
            <a:pPr lvl="1"/>
            <a:r>
              <a:rPr lang="en-US" sz="2800" dirty="0">
                <a:solidFill>
                  <a:srgbClr val="C00000"/>
                </a:solidFill>
                <a:latin typeface="Calibri Light" panose="020F0302020204030204" pitchFamily="34" charset="0"/>
                <a:cs typeface="Calibri Light" panose="020F0302020204030204" pitchFamily="34" charset="0"/>
              </a:rPr>
              <a:t>It is very important to consider the needs of individuals and the organization when making recruiting and retention de</a:t>
            </a:r>
            <a:r>
              <a:rPr lang="en-US" sz="2000" dirty="0">
                <a:solidFill>
                  <a:srgbClr val="C00000"/>
                </a:solidFill>
                <a:latin typeface="Calibri Light" panose="020F0302020204030204" pitchFamily="34" charset="0"/>
                <a:cs typeface="Calibri Light" panose="020F0302020204030204" pitchFamily="34" charset="0"/>
              </a:rPr>
              <a:t>cisions</a:t>
            </a:r>
          </a:p>
        </p:txBody>
      </p:sp>
      <p:sp>
        <p:nvSpPr>
          <p:cNvPr id="4608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dirty="0">
                <a:solidFill>
                  <a:srgbClr val="FFFF00"/>
                </a:solidFill>
                <a:highlight>
                  <a:srgbClr val="5B53FF"/>
                </a:highlight>
              </a:rPr>
              <a:t>Resource Loading (1 of 2)</a:t>
            </a:r>
          </a:p>
        </p:txBody>
      </p:sp>
      <p:sp>
        <p:nvSpPr>
          <p:cNvPr id="48131" name="Rectangle 3"/>
          <p:cNvSpPr>
            <a:spLocks noGrp="1" noChangeArrowheads="1"/>
          </p:cNvSpPr>
          <p:nvPr>
            <p:ph idx="1"/>
          </p:nvPr>
        </p:nvSpPr>
        <p:spPr/>
        <p:txBody>
          <a:bodyPr/>
          <a:lstStyle/>
          <a:p>
            <a:r>
              <a:rPr lang="en-US" sz="2400" dirty="0"/>
              <a:t>Resource loading refers to the amount of individual resources an existing schedule requires during specific time periods</a:t>
            </a:r>
          </a:p>
          <a:p>
            <a:pPr lvl="1"/>
            <a:r>
              <a:rPr lang="en-US" sz="2000" dirty="0">
                <a:solidFill>
                  <a:srgbClr val="C00000"/>
                </a:solidFill>
              </a:rPr>
              <a:t>Helps project managers develop a general understanding of the demands a project will make on the organization’s resources and individual people’s schedules</a:t>
            </a:r>
          </a:p>
          <a:p>
            <a:r>
              <a:rPr lang="en-US" sz="2400" dirty="0"/>
              <a:t>Overallocation means more resources than available are assigned to perform work at a given time</a:t>
            </a:r>
          </a:p>
          <a:p>
            <a:endParaRPr lang="en-US" dirty="0"/>
          </a:p>
        </p:txBody>
      </p:sp>
      <p:sp>
        <p:nvSpPr>
          <p:cNvPr id="481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r>
              <a:rPr lang="en-US" dirty="0"/>
              <a:t>Learning Objectives (2 of 2)</a:t>
            </a:r>
          </a:p>
        </p:txBody>
      </p:sp>
      <p:sp>
        <p:nvSpPr>
          <p:cNvPr id="10243" name="Rectangle 1027"/>
          <p:cNvSpPr>
            <a:spLocks noGrp="1" noChangeArrowheads="1"/>
          </p:cNvSpPr>
          <p:nvPr>
            <p:ph idx="1"/>
          </p:nvPr>
        </p:nvSpPr>
        <p:spPr>
          <a:xfrm>
            <a:off x="628650" y="1295400"/>
            <a:ext cx="7886700" cy="4881563"/>
          </a:xfrm>
        </p:spPr>
        <p:txBody>
          <a:bodyPr>
            <a:noAutofit/>
          </a:bodyPr>
          <a:lstStyle/>
          <a:p>
            <a:r>
              <a:rPr lang="en-US" sz="2400" dirty="0">
                <a:latin typeface="Calibri Light" panose="020F0302020204030204" pitchFamily="34" charset="0"/>
                <a:cs typeface="Calibri Light" panose="020F0302020204030204" pitchFamily="34" charset="0"/>
              </a:rPr>
              <a:t>Discuss issues that are typically involved in resource acquisition, particularly as they involve resource assignments, resource loading, and resource leveling</a:t>
            </a:r>
          </a:p>
          <a:p>
            <a:r>
              <a:rPr lang="en-US" sz="2400" dirty="0">
                <a:latin typeface="Calibri Light" panose="020F0302020204030204" pitchFamily="34" charset="0"/>
                <a:cs typeface="Calibri Light" panose="020F0302020204030204" pitchFamily="34" charset="0"/>
              </a:rPr>
              <a:t>Assist in team development with training, team-building activities, and reward systems</a:t>
            </a:r>
          </a:p>
          <a:p>
            <a:r>
              <a:rPr lang="en-US" sz="2400" dirty="0">
                <a:latin typeface="Calibri Light" panose="020F0302020204030204" pitchFamily="34" charset="0"/>
                <a:cs typeface="Calibri Light" panose="020F0302020204030204" pitchFamily="34" charset="0"/>
              </a:rPr>
              <a:t>Explain and apply several tools and techniques to help manage a project team and summarize general advice on managing teams</a:t>
            </a:r>
          </a:p>
          <a:p>
            <a:r>
              <a:rPr lang="en-US" sz="2400" dirty="0">
                <a:latin typeface="Calibri Light" panose="020F0302020204030204" pitchFamily="34" charset="0"/>
                <a:cs typeface="Calibri Light" panose="020F0302020204030204" pitchFamily="34" charset="0"/>
              </a:rPr>
              <a:t>Summarize the process of controlling resources</a:t>
            </a:r>
          </a:p>
          <a:p>
            <a:r>
              <a:rPr lang="en-US" sz="2400" dirty="0">
                <a:latin typeface="Calibri Light" panose="020F0302020204030204" pitchFamily="34" charset="0"/>
                <a:cs typeface="Calibri Light" panose="020F0302020204030204" pitchFamily="34" charset="0"/>
              </a:rPr>
              <a:t>Describe how project management software can assist in project resource management</a:t>
            </a:r>
          </a:p>
          <a:p>
            <a:r>
              <a:rPr lang="en-US" sz="2400" dirty="0">
                <a:latin typeface="Calibri Light" panose="020F0302020204030204" pitchFamily="34" charset="0"/>
                <a:cs typeface="Calibri Light" panose="020F0302020204030204" pitchFamily="34" charset="0"/>
              </a:rPr>
              <a:t>Discuss considerations for agile/adaptive environments</a:t>
            </a:r>
          </a:p>
        </p:txBody>
      </p:sp>
      <p:sp>
        <p:nvSpPr>
          <p:cNvPr id="1024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dirty="0">
                <a:solidFill>
                  <a:srgbClr val="FFFF00"/>
                </a:solidFill>
                <a:highlight>
                  <a:srgbClr val="5B53FF"/>
                </a:highlight>
              </a:rPr>
              <a:t>Resource Loading (2 of 2)</a:t>
            </a:r>
          </a:p>
        </p:txBody>
      </p:sp>
      <p:pic>
        <p:nvPicPr>
          <p:cNvPr id="2" name="Picture 1" descr="Image displays a resource histogram created in Microsoft Projec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493" y="1524000"/>
            <a:ext cx="5935013" cy="4029015"/>
          </a:xfrm>
          <a:prstGeom prst="rect">
            <a:avLst/>
          </a:prstGeom>
        </p:spPr>
      </p:pic>
      <p:sp>
        <p:nvSpPr>
          <p:cNvPr id="481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93830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US" dirty="0">
                <a:solidFill>
                  <a:srgbClr val="FFFF00"/>
                </a:solidFill>
                <a:highlight>
                  <a:srgbClr val="5B53FF"/>
                </a:highlight>
              </a:rPr>
              <a:t>Resource Leveling (1 of 2)</a:t>
            </a:r>
          </a:p>
        </p:txBody>
      </p:sp>
      <p:sp>
        <p:nvSpPr>
          <p:cNvPr id="50179" name="Rectangle 3"/>
          <p:cNvSpPr>
            <a:spLocks noGrp="1" noChangeArrowheads="1"/>
          </p:cNvSpPr>
          <p:nvPr>
            <p:ph idx="1"/>
          </p:nvPr>
        </p:nvSpPr>
        <p:spPr>
          <a:xfrm>
            <a:off x="628650" y="1143000"/>
            <a:ext cx="7886700" cy="5033963"/>
          </a:xfrm>
        </p:spPr>
        <p:txBody>
          <a:bodyPr/>
          <a:lstStyle/>
          <a:p>
            <a:r>
              <a:rPr lang="en-US" sz="2800" dirty="0">
                <a:solidFill>
                  <a:srgbClr val="FFFF00"/>
                </a:solidFill>
                <a:highlight>
                  <a:srgbClr val="5B53FF"/>
                </a:highlight>
                <a:latin typeface="Calibri Light" panose="020F0302020204030204" pitchFamily="34" charset="0"/>
                <a:cs typeface="Calibri Light" panose="020F0302020204030204" pitchFamily="34" charset="0"/>
              </a:rPr>
              <a:t>Resource leveling </a:t>
            </a:r>
            <a:r>
              <a:rPr lang="en-US" sz="2800" dirty="0">
                <a:latin typeface="Calibri Light" panose="020F0302020204030204" pitchFamily="34" charset="0"/>
                <a:cs typeface="Calibri Light" panose="020F0302020204030204" pitchFamily="34" charset="0"/>
              </a:rPr>
              <a:t>is a technique for resolving resource conflicts by delayi</a:t>
            </a:r>
            <a:r>
              <a:rPr lang="en-US" sz="2800" dirty="0">
                <a:highlight>
                  <a:srgbClr val="5B53FF"/>
                </a:highlight>
                <a:latin typeface="Calibri Light" panose="020F0302020204030204" pitchFamily="34" charset="0"/>
                <a:cs typeface="Calibri Light" panose="020F0302020204030204" pitchFamily="34" charset="0"/>
              </a:rPr>
              <a:t>ng</a:t>
            </a:r>
            <a:r>
              <a:rPr lang="en-US" sz="2800" dirty="0">
                <a:latin typeface="Calibri Light" panose="020F0302020204030204" pitchFamily="34" charset="0"/>
                <a:cs typeface="Calibri Light" panose="020F0302020204030204" pitchFamily="34" charset="0"/>
              </a:rPr>
              <a:t> tasks</a:t>
            </a:r>
          </a:p>
          <a:p>
            <a:pPr lvl="1"/>
            <a:r>
              <a:rPr lang="en-US" sz="2400" dirty="0">
                <a:latin typeface="Calibri Light" panose="020F0302020204030204" pitchFamily="34" charset="0"/>
                <a:cs typeface="Calibri Light" panose="020F0302020204030204" pitchFamily="34" charset="0"/>
              </a:rPr>
              <a:t>Main purpose is to create a smoother distribution of resource usage</a:t>
            </a:r>
          </a:p>
          <a:p>
            <a:r>
              <a:rPr lang="en-US" sz="2800" dirty="0">
                <a:solidFill>
                  <a:srgbClr val="FFFF00"/>
                </a:solidFill>
                <a:highlight>
                  <a:srgbClr val="5B53FF"/>
                </a:highlight>
                <a:latin typeface="Calibri Light" panose="020F0302020204030204" pitchFamily="34" charset="0"/>
                <a:cs typeface="Calibri Light" panose="020F0302020204030204" pitchFamily="34" charset="0"/>
              </a:rPr>
              <a:t>Benefits of resource leveling</a:t>
            </a:r>
          </a:p>
          <a:p>
            <a:pPr lvl="1"/>
            <a:r>
              <a:rPr lang="en-US" sz="2400" dirty="0">
                <a:latin typeface="Calibri Light" panose="020F0302020204030204" pitchFamily="34" charset="0"/>
                <a:cs typeface="Calibri Light" panose="020F0302020204030204" pitchFamily="34" charset="0"/>
              </a:rPr>
              <a:t>When resources are used on a more constant basis, they require less management</a:t>
            </a:r>
          </a:p>
          <a:p>
            <a:pPr lvl="1"/>
            <a:r>
              <a:rPr lang="en-US" sz="2400" dirty="0">
                <a:latin typeface="Calibri Light" panose="020F0302020204030204" pitchFamily="34" charset="0"/>
                <a:cs typeface="Calibri Light" panose="020F0302020204030204" pitchFamily="34" charset="0"/>
              </a:rPr>
              <a:t>May enable project managers to use a just-in-time inventory type of policy for using subcontractors or other expensive resources</a:t>
            </a:r>
          </a:p>
          <a:p>
            <a:pPr lvl="1"/>
            <a:r>
              <a:rPr lang="en-US" sz="2400" dirty="0">
                <a:latin typeface="Calibri Light" panose="020F0302020204030204" pitchFamily="34" charset="0"/>
                <a:cs typeface="Calibri Light" panose="020F0302020204030204" pitchFamily="34" charset="0"/>
              </a:rPr>
              <a:t>Results in fewer problems for project personnel and accounting department</a:t>
            </a:r>
          </a:p>
          <a:p>
            <a:pPr lvl="1"/>
            <a:r>
              <a:rPr lang="en-US" sz="2400" dirty="0">
                <a:latin typeface="Calibri Light" panose="020F0302020204030204" pitchFamily="34" charset="0"/>
                <a:cs typeface="Calibri Light" panose="020F0302020204030204" pitchFamily="34" charset="0"/>
              </a:rPr>
              <a:t>Often improves morale</a:t>
            </a:r>
          </a:p>
          <a:p>
            <a:pPr lvl="1"/>
            <a:endParaRPr lang="en-US" dirty="0"/>
          </a:p>
        </p:txBody>
      </p:sp>
      <p:sp>
        <p:nvSpPr>
          <p:cNvPr id="501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US" dirty="0">
                <a:solidFill>
                  <a:srgbClr val="FFFF00"/>
                </a:solidFill>
                <a:highlight>
                  <a:srgbClr val="5B53FF"/>
                </a:highlight>
              </a:rPr>
              <a:t>Resource Leveling (2 of 2)</a:t>
            </a:r>
          </a:p>
        </p:txBody>
      </p:sp>
      <p:pic>
        <p:nvPicPr>
          <p:cNvPr id="2" name="Picture 1" descr="Image illustrates an example of resource leveling.&#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1447800"/>
            <a:ext cx="5144757" cy="4466844"/>
          </a:xfrm>
          <a:prstGeom prst="rect">
            <a:avLst/>
          </a:prstGeom>
        </p:spPr>
      </p:pic>
      <p:sp>
        <p:nvSpPr>
          <p:cNvPr id="501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450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Project Team (1 of 2)</a:t>
            </a:r>
          </a:p>
        </p:txBody>
      </p:sp>
      <p:sp>
        <p:nvSpPr>
          <p:cNvPr id="53251" name="Rectangle 3"/>
          <p:cNvSpPr>
            <a:spLocks noGrp="1" noChangeArrowheads="1"/>
          </p:cNvSpPr>
          <p:nvPr>
            <p:ph idx="1"/>
          </p:nvPr>
        </p:nvSpPr>
        <p:spPr/>
        <p:txBody>
          <a:bodyPr/>
          <a:lstStyle/>
          <a:p>
            <a:r>
              <a:rPr lang="en-US" dirty="0"/>
              <a:t>The main goal of team development is to help people work together more effectively to improve project performance </a:t>
            </a:r>
          </a:p>
          <a:p>
            <a:pPr lvl="1"/>
            <a:r>
              <a:rPr lang="en-US" dirty="0"/>
              <a:t>It takes teamwork to successfully complete most projects</a:t>
            </a:r>
          </a:p>
          <a:p>
            <a:r>
              <a:rPr lang="en-US" dirty="0">
                <a:solidFill>
                  <a:srgbClr val="FFFF00"/>
                </a:solidFill>
                <a:highlight>
                  <a:srgbClr val="5B53FF"/>
                </a:highlight>
              </a:rPr>
              <a:t>Tuckman model describes five stages of team development</a:t>
            </a:r>
          </a:p>
          <a:p>
            <a:pPr marL="685800" lvl="1" indent="-342900">
              <a:buFont typeface="+mj-lt"/>
              <a:buAutoNum type="arabicPeriod"/>
            </a:pPr>
            <a:r>
              <a:rPr lang="en-US" dirty="0">
                <a:solidFill>
                  <a:srgbClr val="FF0000"/>
                </a:solidFill>
              </a:rPr>
              <a:t>Forming</a:t>
            </a:r>
          </a:p>
          <a:p>
            <a:pPr marL="685800" lvl="1" indent="-342900">
              <a:buFont typeface="+mj-lt"/>
              <a:buAutoNum type="arabicPeriod"/>
            </a:pPr>
            <a:r>
              <a:rPr lang="en-US" dirty="0">
                <a:solidFill>
                  <a:srgbClr val="FF0000"/>
                </a:solidFill>
              </a:rPr>
              <a:t>Storming</a:t>
            </a:r>
          </a:p>
          <a:p>
            <a:pPr marL="685800" lvl="1" indent="-342900">
              <a:buFont typeface="+mj-lt"/>
              <a:buAutoNum type="arabicPeriod"/>
            </a:pPr>
            <a:r>
              <a:rPr lang="en-US" dirty="0">
                <a:solidFill>
                  <a:srgbClr val="FF0000"/>
                </a:solidFill>
              </a:rPr>
              <a:t>Norming</a:t>
            </a:r>
          </a:p>
          <a:p>
            <a:pPr marL="685800" lvl="1" indent="-342900">
              <a:buFont typeface="+mj-lt"/>
              <a:buAutoNum type="arabicPeriod"/>
            </a:pPr>
            <a:r>
              <a:rPr lang="en-US" dirty="0">
                <a:solidFill>
                  <a:srgbClr val="FF0000"/>
                </a:solidFill>
              </a:rPr>
              <a:t>Performing</a:t>
            </a:r>
          </a:p>
          <a:p>
            <a:pPr marL="685800" lvl="1" indent="-342900">
              <a:buFont typeface="+mj-lt"/>
              <a:buAutoNum type="arabicPeriod"/>
            </a:pPr>
            <a:r>
              <a:rPr lang="en-US" dirty="0">
                <a:solidFill>
                  <a:srgbClr val="FF0000"/>
                </a:solidFill>
              </a:rPr>
              <a:t>Adjourning</a:t>
            </a:r>
          </a:p>
          <a:p>
            <a:pPr lvl="1"/>
            <a:endParaRPr lang="en-US" dirty="0"/>
          </a:p>
        </p:txBody>
      </p:sp>
      <p:sp>
        <p:nvSpPr>
          <p:cNvPr id="532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dirty="0">
                <a:solidFill>
                  <a:srgbClr val="FFFF00"/>
                </a:solidFill>
                <a:highlight>
                  <a:srgbClr val="5B53FF"/>
                </a:highlight>
              </a:rPr>
              <a:t>Developing the Project Team (2 of 2)</a:t>
            </a:r>
          </a:p>
        </p:txBody>
      </p:sp>
      <p:sp>
        <p:nvSpPr>
          <p:cNvPr id="55299" name="Rectangle 3"/>
          <p:cNvSpPr>
            <a:spLocks noGrp="1" noChangeArrowheads="1"/>
          </p:cNvSpPr>
          <p:nvPr>
            <p:ph idx="1"/>
          </p:nvPr>
        </p:nvSpPr>
        <p:spPr/>
        <p:txBody>
          <a:bodyPr/>
          <a:lstStyle/>
          <a:p>
            <a:r>
              <a:rPr lang="en-US" dirty="0">
                <a:solidFill>
                  <a:srgbClr val="C00000"/>
                </a:solidFill>
              </a:rPr>
              <a:t>Training </a:t>
            </a:r>
          </a:p>
          <a:p>
            <a:pPr lvl="1"/>
            <a:r>
              <a:rPr lang="en-US" dirty="0"/>
              <a:t>Project managers often recommend that people take specific training courses to improve individual and team development</a:t>
            </a:r>
          </a:p>
          <a:p>
            <a:r>
              <a:rPr lang="en-US" dirty="0">
                <a:solidFill>
                  <a:srgbClr val="C00000"/>
                </a:solidFill>
              </a:rPr>
              <a:t>Team-building activities </a:t>
            </a:r>
          </a:p>
          <a:p>
            <a:pPr lvl="1"/>
            <a:r>
              <a:rPr lang="en-US" dirty="0"/>
              <a:t>Physical challenges</a:t>
            </a:r>
          </a:p>
          <a:p>
            <a:pPr lvl="1"/>
            <a:r>
              <a:rPr lang="en-US" dirty="0"/>
              <a:t>Psychological preference indicator tools</a:t>
            </a:r>
          </a:p>
          <a:p>
            <a:endParaRPr lang="en-US" dirty="0"/>
          </a:p>
          <a:p>
            <a:endParaRPr lang="en-US" dirty="0"/>
          </a:p>
        </p:txBody>
      </p:sp>
      <p:sp>
        <p:nvSpPr>
          <p:cNvPr id="5530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dirty="0">
                <a:solidFill>
                  <a:srgbClr val="FFFF00"/>
                </a:solidFill>
                <a:highlight>
                  <a:srgbClr val="5B53FF"/>
                </a:highlight>
              </a:rPr>
              <a:t>The Social Styles Profile</a:t>
            </a:r>
          </a:p>
        </p:txBody>
      </p:sp>
      <p:sp>
        <p:nvSpPr>
          <p:cNvPr id="57347" name="Rectangle 3"/>
          <p:cNvSpPr>
            <a:spLocks noGrp="1" noChangeArrowheads="1"/>
          </p:cNvSpPr>
          <p:nvPr>
            <p:ph idx="1"/>
          </p:nvPr>
        </p:nvSpPr>
        <p:spPr>
          <a:xfrm>
            <a:off x="628650" y="1825625"/>
            <a:ext cx="3409950" cy="4351338"/>
          </a:xfrm>
        </p:spPr>
        <p:txBody>
          <a:bodyPr/>
          <a:lstStyle/>
          <a:p>
            <a:r>
              <a:rPr lang="en-US" dirty="0"/>
              <a:t>People are perceived as behaving primarily in one of four zones, based on their assertiveness and responsiveness</a:t>
            </a:r>
          </a:p>
          <a:p>
            <a:pPr lvl="1"/>
            <a:r>
              <a:rPr lang="en-US" dirty="0"/>
              <a:t>Drivers</a:t>
            </a:r>
          </a:p>
          <a:p>
            <a:pPr lvl="1"/>
            <a:r>
              <a:rPr lang="en-US" dirty="0"/>
              <a:t>Expressives</a:t>
            </a:r>
          </a:p>
          <a:p>
            <a:pPr lvl="1"/>
            <a:r>
              <a:rPr lang="en-US" dirty="0"/>
              <a:t>Analyticals</a:t>
            </a:r>
          </a:p>
          <a:p>
            <a:pPr lvl="1"/>
            <a:r>
              <a:rPr lang="en-US" dirty="0"/>
              <a:t>Amiables</a:t>
            </a:r>
          </a:p>
        </p:txBody>
      </p:sp>
      <p:pic>
        <p:nvPicPr>
          <p:cNvPr id="3" name="Picture 2" descr="Image illustrates the relationship between social styles and determina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3594" y="1690689"/>
            <a:ext cx="3491756" cy="3693432"/>
          </a:xfrm>
          <a:prstGeom prst="rect">
            <a:avLst/>
          </a:prstGeom>
        </p:spPr>
      </p:pic>
      <p:sp>
        <p:nvSpPr>
          <p:cNvPr id="5734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ctr"/>
            <a:r>
              <a:rPr lang="en-US" dirty="0">
                <a:solidFill>
                  <a:srgbClr val="FFFF00"/>
                </a:solidFill>
                <a:highlight>
                  <a:srgbClr val="5B53FF"/>
                </a:highlight>
              </a:rPr>
              <a:t>DISC Profile</a:t>
            </a:r>
          </a:p>
        </p:txBody>
      </p:sp>
      <p:sp>
        <p:nvSpPr>
          <p:cNvPr id="59395" name="Content Placeholder 4"/>
          <p:cNvSpPr>
            <a:spLocks noGrp="1"/>
          </p:cNvSpPr>
          <p:nvPr>
            <p:ph idx="1"/>
          </p:nvPr>
        </p:nvSpPr>
        <p:spPr>
          <a:xfrm>
            <a:off x="628650" y="1825625"/>
            <a:ext cx="2724150" cy="4351338"/>
          </a:xfrm>
        </p:spPr>
        <p:txBody>
          <a:bodyPr/>
          <a:lstStyle/>
          <a:p>
            <a:r>
              <a:rPr lang="en-US" dirty="0"/>
              <a:t>Four-dimensional model of normal behavior</a:t>
            </a:r>
          </a:p>
          <a:p>
            <a:pPr lvl="1"/>
            <a:r>
              <a:rPr lang="en-US" dirty="0"/>
              <a:t>Dominance</a:t>
            </a:r>
          </a:p>
          <a:p>
            <a:pPr lvl="1"/>
            <a:r>
              <a:rPr lang="en-US" dirty="0"/>
              <a:t>Influence</a:t>
            </a:r>
          </a:p>
          <a:p>
            <a:pPr lvl="1"/>
            <a:r>
              <a:rPr lang="en-US" dirty="0"/>
              <a:t>Steadiness</a:t>
            </a:r>
          </a:p>
          <a:p>
            <a:pPr lvl="1"/>
            <a:r>
              <a:rPr lang="en-US" dirty="0"/>
              <a:t>Compliance</a:t>
            </a:r>
          </a:p>
          <a:p>
            <a:pPr marL="0" indent="0">
              <a:buNone/>
            </a:pPr>
            <a:endParaRPr lang="en-US" dirty="0"/>
          </a:p>
        </p:txBody>
      </p:sp>
      <p:pic>
        <p:nvPicPr>
          <p:cNvPr id="3" name="Picture 2" descr="Image illustrates the four dimensions of the DISC Profile mode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1694318"/>
            <a:ext cx="4291584" cy="2825496"/>
          </a:xfrm>
          <a:prstGeom prst="rect">
            <a:avLst/>
          </a:prstGeom>
        </p:spPr>
      </p:pic>
      <p:sp>
        <p:nvSpPr>
          <p:cNvPr id="59396" name="Footer Placeholder 2"/>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en-US" dirty="0">
                <a:solidFill>
                  <a:srgbClr val="FFFF00"/>
                </a:solidFill>
                <a:highlight>
                  <a:srgbClr val="5B53FF"/>
                </a:highlight>
              </a:rPr>
              <a:t>Reward and Recognition Systems</a:t>
            </a:r>
          </a:p>
        </p:txBody>
      </p:sp>
      <p:sp>
        <p:nvSpPr>
          <p:cNvPr id="61443" name="Rectangle 3"/>
          <p:cNvSpPr>
            <a:spLocks noGrp="1" noChangeArrowheads="1"/>
          </p:cNvSpPr>
          <p:nvPr>
            <p:ph idx="1"/>
          </p:nvPr>
        </p:nvSpPr>
        <p:spPr/>
        <p:txBody>
          <a:bodyPr/>
          <a:lstStyle/>
          <a:p>
            <a:r>
              <a:rPr lang="en-US" dirty="0">
                <a:solidFill>
                  <a:srgbClr val="FFFF00"/>
                </a:solidFill>
                <a:highlight>
                  <a:srgbClr val="5B53FF"/>
                </a:highlight>
              </a:rPr>
              <a:t>Team-based reward and recognition systems can promote teamwork</a:t>
            </a:r>
          </a:p>
          <a:p>
            <a:pPr lvl="1"/>
            <a:r>
              <a:rPr lang="en-US" dirty="0"/>
              <a:t>Focus on rewarding teams for achieving specific goals</a:t>
            </a:r>
          </a:p>
          <a:p>
            <a:pPr lvl="2"/>
            <a:r>
              <a:rPr lang="en-US" dirty="0"/>
              <a:t>If management rewards teamwork, they will promote or reinforce the philosophy that people work more effectively in teams</a:t>
            </a:r>
          </a:p>
          <a:p>
            <a:r>
              <a:rPr lang="en-US" dirty="0">
                <a:solidFill>
                  <a:srgbClr val="FFFF00"/>
                </a:solidFill>
                <a:highlight>
                  <a:srgbClr val="5B53FF"/>
                </a:highlight>
              </a:rPr>
              <a:t>Project managers must continually assess their team’s performance</a:t>
            </a:r>
          </a:p>
          <a:p>
            <a:pPr lvl="1"/>
            <a:r>
              <a:rPr lang="en-US" dirty="0"/>
              <a:t>When they find areas in which individuals or the entire team can improve, it’s their job to find the best way to develop their people and improve performance</a:t>
            </a:r>
          </a:p>
        </p:txBody>
      </p:sp>
      <p:sp>
        <p:nvSpPr>
          <p:cNvPr id="6144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en-US" dirty="0">
                <a:solidFill>
                  <a:srgbClr val="FFFF00"/>
                </a:solidFill>
                <a:highlight>
                  <a:srgbClr val="5B53FF"/>
                </a:highlight>
              </a:rPr>
              <a:t>Managing the Project Team</a:t>
            </a:r>
          </a:p>
        </p:txBody>
      </p:sp>
      <p:sp>
        <p:nvSpPr>
          <p:cNvPr id="62467" name="Rectangle 3"/>
          <p:cNvSpPr>
            <a:spLocks noGrp="1" noChangeArrowheads="1"/>
          </p:cNvSpPr>
          <p:nvPr>
            <p:ph idx="1"/>
          </p:nvPr>
        </p:nvSpPr>
        <p:spPr/>
        <p:txBody>
          <a:bodyPr>
            <a:normAutofit/>
          </a:bodyPr>
          <a:lstStyle/>
          <a:p>
            <a:r>
              <a:rPr lang="en-US" sz="2400" dirty="0"/>
              <a:t>Project managers must lead their teams in performing various project activities</a:t>
            </a:r>
          </a:p>
          <a:p>
            <a:r>
              <a:rPr lang="en-US" sz="2400" dirty="0"/>
              <a:t>After assessing team performance and related information, the project manager must make several decisions </a:t>
            </a:r>
          </a:p>
          <a:p>
            <a:pPr lvl="1"/>
            <a:r>
              <a:rPr lang="en-US" sz="2000" dirty="0"/>
              <a:t>Changes to  be requested </a:t>
            </a:r>
          </a:p>
          <a:p>
            <a:pPr lvl="1"/>
            <a:r>
              <a:rPr lang="en-US" sz="2000" dirty="0"/>
              <a:t>Corrective or preventive actions </a:t>
            </a:r>
          </a:p>
          <a:p>
            <a:pPr lvl="1"/>
            <a:r>
              <a:rPr lang="en-US" sz="2000" dirty="0"/>
              <a:t>Updates needed</a:t>
            </a:r>
          </a:p>
        </p:txBody>
      </p:sp>
      <p:sp>
        <p:nvSpPr>
          <p:cNvPr id="624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365126"/>
            <a:ext cx="8534400" cy="1325563"/>
          </a:xfrm>
        </p:spPr>
        <p:txBody>
          <a:bodyPr/>
          <a:lstStyle/>
          <a:p>
            <a:r>
              <a:rPr lang="en-US" dirty="0">
                <a:solidFill>
                  <a:srgbClr val="FFFF00"/>
                </a:solidFill>
                <a:highlight>
                  <a:srgbClr val="5B53FF"/>
                </a:highlight>
              </a:rPr>
              <a:t>Tools and Techniques for Managing Project Teams (1 of 4) </a:t>
            </a:r>
          </a:p>
        </p:txBody>
      </p:sp>
      <p:sp>
        <p:nvSpPr>
          <p:cNvPr id="63491" name="Rectangle 3"/>
          <p:cNvSpPr>
            <a:spLocks noGrp="1" noChangeArrowheads="1"/>
          </p:cNvSpPr>
          <p:nvPr>
            <p:ph idx="1"/>
          </p:nvPr>
        </p:nvSpPr>
        <p:spPr/>
        <p:txBody>
          <a:bodyPr>
            <a:normAutofit/>
          </a:bodyPr>
          <a:lstStyle/>
          <a:p>
            <a:r>
              <a:rPr lang="en-US" sz="2400" dirty="0"/>
              <a:t>Several tools and techniques are available to assist in managing project teams</a:t>
            </a:r>
          </a:p>
          <a:p>
            <a:pPr lvl="1"/>
            <a:r>
              <a:rPr lang="en-US" sz="2000" dirty="0"/>
              <a:t>Interpersonal and team skills</a:t>
            </a:r>
          </a:p>
          <a:p>
            <a:pPr lvl="1"/>
            <a:r>
              <a:rPr lang="en-US" sz="2000" dirty="0"/>
              <a:t>Project management information systems</a:t>
            </a:r>
          </a:p>
          <a:p>
            <a:pPr lvl="1"/>
            <a:r>
              <a:rPr lang="en-US" sz="2000" dirty="0"/>
              <a:t>Conflict management</a:t>
            </a:r>
          </a:p>
        </p:txBody>
      </p:sp>
      <p:sp>
        <p:nvSpPr>
          <p:cNvPr id="634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The Importance of Resource Management</a:t>
            </a:r>
          </a:p>
        </p:txBody>
      </p:sp>
      <p:sp>
        <p:nvSpPr>
          <p:cNvPr id="11267" name="Rectangle 3"/>
          <p:cNvSpPr>
            <a:spLocks noGrp="1" noChangeArrowheads="1"/>
          </p:cNvSpPr>
          <p:nvPr>
            <p:ph idx="1"/>
          </p:nvPr>
        </p:nvSpPr>
        <p:spPr>
          <a:xfrm>
            <a:off x="457200" y="1027907"/>
            <a:ext cx="7886700" cy="4351338"/>
          </a:xfrm>
        </p:spPr>
        <p:txBody>
          <a:bodyPr>
            <a:normAutofit/>
          </a:bodyPr>
          <a:lstStyle/>
          <a:p>
            <a:r>
              <a:rPr lang="en-US" sz="2800" dirty="0">
                <a:solidFill>
                  <a:srgbClr val="C00000"/>
                </a:solidFill>
                <a:latin typeface="Calibri Light" panose="020F0302020204030204" pitchFamily="34" charset="0"/>
                <a:cs typeface="Calibri Light" panose="020F0302020204030204" pitchFamily="34" charset="0"/>
              </a:rPr>
              <a:t>People determine the success and failure of organizations and projects</a:t>
            </a:r>
          </a:p>
          <a:p>
            <a:pPr lvl="1"/>
            <a:r>
              <a:rPr lang="en-US" sz="2400" dirty="0">
                <a:latin typeface="Calibri Light" panose="020F0302020204030204" pitchFamily="34" charset="0"/>
                <a:cs typeface="Calibri Light" panose="020F0302020204030204" pitchFamily="34" charset="0"/>
              </a:rPr>
              <a:t>Most project managers agree that managing human resources effectively is one of the toughest challenges they face</a:t>
            </a:r>
          </a:p>
          <a:p>
            <a:pPr lvl="1"/>
            <a:r>
              <a:rPr lang="en-US" sz="2400" dirty="0">
                <a:latin typeface="Calibri Light" panose="020F0302020204030204" pitchFamily="34" charset="0"/>
                <a:cs typeface="Calibri Light" panose="020F0302020204030204" pitchFamily="34" charset="0"/>
              </a:rPr>
              <a:t>Managing people is a vital component of project resource management</a:t>
            </a:r>
          </a:p>
        </p:txBody>
      </p:sp>
      <p:sp>
        <p:nvSpPr>
          <p:cNvPr id="112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65126"/>
            <a:ext cx="8534400" cy="1325563"/>
          </a:xfrm>
        </p:spPr>
        <p:txBody>
          <a:bodyPr/>
          <a:lstStyle/>
          <a:p>
            <a:pPr algn="ctr"/>
            <a:r>
              <a:rPr lang="en-US" dirty="0">
                <a:solidFill>
                  <a:srgbClr val="FFFF00"/>
                </a:solidFill>
                <a:highlight>
                  <a:srgbClr val="5B53FF"/>
                </a:highlight>
              </a:rPr>
              <a:t>Tools and Techniques for Managing Project Teams (2 of 4)</a:t>
            </a:r>
          </a:p>
        </p:txBody>
      </p:sp>
      <p:sp>
        <p:nvSpPr>
          <p:cNvPr id="36867" name="Rectangle 3"/>
          <p:cNvSpPr>
            <a:spLocks noGrp="1" noChangeArrowheads="1"/>
          </p:cNvSpPr>
          <p:nvPr>
            <p:ph idx="1"/>
          </p:nvPr>
        </p:nvSpPr>
        <p:spPr/>
        <p:txBody>
          <a:bodyPr/>
          <a:lstStyle/>
          <a:p>
            <a:r>
              <a:rPr lang="en-US" dirty="0">
                <a:solidFill>
                  <a:srgbClr val="FFFF00"/>
                </a:solidFill>
                <a:highlight>
                  <a:srgbClr val="5B53FF"/>
                </a:highlight>
              </a:rPr>
              <a:t>Conflict handling modes</a:t>
            </a:r>
          </a:p>
          <a:p>
            <a:pPr lvl="1"/>
            <a:r>
              <a:rPr lang="en-US" sz="2400" dirty="0">
                <a:solidFill>
                  <a:srgbClr val="C00000"/>
                </a:solidFill>
              </a:rPr>
              <a:t>Confrontation: </a:t>
            </a:r>
            <a:r>
              <a:rPr lang="en-US" sz="2400" dirty="0"/>
              <a:t>directly face a conflict using a problem-solving approach</a:t>
            </a:r>
          </a:p>
          <a:p>
            <a:pPr lvl="1"/>
            <a:r>
              <a:rPr lang="en-US" sz="2400" dirty="0">
                <a:solidFill>
                  <a:srgbClr val="C00000"/>
                </a:solidFill>
              </a:rPr>
              <a:t>Compromise: </a:t>
            </a:r>
            <a:r>
              <a:rPr lang="en-US" sz="2400" dirty="0"/>
              <a:t>use a give-and-take approach</a:t>
            </a:r>
          </a:p>
          <a:p>
            <a:pPr lvl="1"/>
            <a:r>
              <a:rPr lang="en-US" sz="2400" dirty="0">
                <a:solidFill>
                  <a:srgbClr val="C00000"/>
                </a:solidFill>
              </a:rPr>
              <a:t>Smoothing: </a:t>
            </a:r>
            <a:r>
              <a:rPr lang="en-US" sz="2400" dirty="0"/>
              <a:t>de-emphasize areas of difference and emphasize areas of agreement</a:t>
            </a:r>
          </a:p>
          <a:p>
            <a:pPr lvl="1"/>
            <a:r>
              <a:rPr lang="en-US" sz="2400" dirty="0">
                <a:solidFill>
                  <a:srgbClr val="C00000"/>
                </a:solidFill>
              </a:rPr>
              <a:t>Forcing: </a:t>
            </a:r>
            <a:r>
              <a:rPr lang="en-US" sz="2400" dirty="0"/>
              <a:t>win-lose approach</a:t>
            </a:r>
          </a:p>
          <a:p>
            <a:pPr lvl="1"/>
            <a:r>
              <a:rPr lang="en-US" sz="2400" dirty="0">
                <a:solidFill>
                  <a:srgbClr val="C00000"/>
                </a:solidFill>
              </a:rPr>
              <a:t>Withdrawal: </a:t>
            </a:r>
            <a:r>
              <a:rPr lang="en-US" sz="2400" dirty="0"/>
              <a:t>retreat or withdraw from an actual or potential disagreement</a:t>
            </a:r>
          </a:p>
          <a:p>
            <a:pPr lvl="1"/>
            <a:r>
              <a:rPr lang="en-US" sz="2400" dirty="0">
                <a:solidFill>
                  <a:srgbClr val="C00000"/>
                </a:solidFill>
              </a:rPr>
              <a:t>Collaborating: </a:t>
            </a:r>
            <a:r>
              <a:rPr lang="en-US" sz="2400" dirty="0"/>
              <a:t>decision makers incorporate different  viewpoints and insights to develop consensus and commitment  </a:t>
            </a:r>
          </a:p>
          <a:p>
            <a:pPr lvl="1"/>
            <a:endParaRPr lang="en-US" dirty="0"/>
          </a:p>
        </p:txBody>
      </p:sp>
      <p:sp>
        <p:nvSpPr>
          <p:cNvPr id="368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405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65126"/>
            <a:ext cx="8610600" cy="1325563"/>
          </a:xfrm>
        </p:spPr>
        <p:txBody>
          <a:bodyPr/>
          <a:lstStyle/>
          <a:p>
            <a:pPr algn="ctr"/>
            <a:r>
              <a:rPr lang="en-US" dirty="0">
                <a:solidFill>
                  <a:srgbClr val="FFFF00"/>
                </a:solidFill>
                <a:highlight>
                  <a:srgbClr val="5B53FF"/>
                </a:highlight>
              </a:rPr>
              <a:t>Tools and Techniques for Managing Project Teams (3 of 4)</a:t>
            </a:r>
            <a:br>
              <a:rPr lang="en-US" dirty="0">
                <a:solidFill>
                  <a:srgbClr val="FFFF00"/>
                </a:solidFill>
                <a:highlight>
                  <a:srgbClr val="5B53FF"/>
                </a:highlight>
              </a:rPr>
            </a:br>
            <a:r>
              <a:rPr lang="en-US" dirty="0">
                <a:solidFill>
                  <a:srgbClr val="FFFF00"/>
                </a:solidFill>
                <a:highlight>
                  <a:srgbClr val="5B53FF"/>
                </a:highlight>
              </a:rPr>
              <a:t>Compromising vs. </a:t>
            </a:r>
            <a:r>
              <a:rPr lang="en-US">
                <a:solidFill>
                  <a:srgbClr val="FFFF00"/>
                </a:solidFill>
                <a:highlight>
                  <a:srgbClr val="5B53FF"/>
                </a:highlight>
              </a:rPr>
              <a:t>Non-Compromising</a:t>
            </a:r>
            <a:endParaRPr lang="en-US" dirty="0">
              <a:solidFill>
                <a:srgbClr val="FFFF00"/>
              </a:solidFill>
              <a:highlight>
                <a:srgbClr val="5B53FF"/>
              </a:highlight>
            </a:endParaRPr>
          </a:p>
        </p:txBody>
      </p:sp>
      <p:pic>
        <p:nvPicPr>
          <p:cNvPr id="2" name="Picture 1" descr="Image illustrates strategies for handling conflicts according to relationship and task importanc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1690689"/>
            <a:ext cx="5473893" cy="3983736"/>
          </a:xfrm>
          <a:prstGeom prst="rect">
            <a:avLst/>
          </a:prstGeom>
        </p:spPr>
      </p:pic>
      <p:sp>
        <p:nvSpPr>
          <p:cNvPr id="36869"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82529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65126"/>
            <a:ext cx="8686800" cy="1325563"/>
          </a:xfrm>
        </p:spPr>
        <p:txBody>
          <a:bodyPr/>
          <a:lstStyle/>
          <a:p>
            <a:pPr algn="ctr"/>
            <a:r>
              <a:rPr lang="en-US" dirty="0">
                <a:solidFill>
                  <a:srgbClr val="FFFF00"/>
                </a:solidFill>
                <a:highlight>
                  <a:srgbClr val="5B53FF"/>
                </a:highlight>
              </a:rPr>
              <a:t>Tools and Techniques for Managing Project Teams (4 of 4)</a:t>
            </a:r>
          </a:p>
        </p:txBody>
      </p:sp>
      <p:sp>
        <p:nvSpPr>
          <p:cNvPr id="37891" name="Rectangle 3"/>
          <p:cNvSpPr>
            <a:spLocks noGrp="1" noChangeArrowheads="1"/>
          </p:cNvSpPr>
          <p:nvPr>
            <p:ph idx="1"/>
          </p:nvPr>
        </p:nvSpPr>
        <p:spPr/>
        <p:txBody>
          <a:bodyPr/>
          <a:lstStyle/>
          <a:p>
            <a:r>
              <a:rPr lang="en-US" dirty="0"/>
              <a:t>Conflict can be good</a:t>
            </a:r>
          </a:p>
          <a:p>
            <a:pPr lvl="1"/>
            <a:r>
              <a:rPr lang="en-US" dirty="0"/>
              <a:t>Conflict often produces important results, such as new ideas, better alternatives, and motivation to work harder and more collaboratively</a:t>
            </a:r>
          </a:p>
          <a:p>
            <a:pPr lvl="1"/>
            <a:r>
              <a:rPr lang="en-US" dirty="0"/>
              <a:t>Groupthink: conformance to the values or ethical standards of a group; can develop if there are no conflicting viewpoints</a:t>
            </a:r>
          </a:p>
          <a:p>
            <a:pPr lvl="1"/>
            <a:r>
              <a:rPr lang="en-US" dirty="0"/>
              <a:t>Research suggests that task-related conflict often improves team performance, but emotional conflict often depresses team performance</a:t>
            </a:r>
          </a:p>
        </p:txBody>
      </p:sp>
      <p:sp>
        <p:nvSpPr>
          <p:cNvPr id="378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299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algn="ctr"/>
            <a:r>
              <a:rPr lang="en-US" dirty="0">
                <a:solidFill>
                  <a:srgbClr val="FFFF00"/>
                </a:solidFill>
                <a:highlight>
                  <a:srgbClr val="5B53FF"/>
                </a:highlight>
              </a:rPr>
              <a:t>General Advice on Managing Teams (1 of 2)</a:t>
            </a:r>
          </a:p>
        </p:txBody>
      </p:sp>
      <p:sp>
        <p:nvSpPr>
          <p:cNvPr id="3" name="Content Placeholder 2"/>
          <p:cNvSpPr>
            <a:spLocks noGrp="1"/>
          </p:cNvSpPr>
          <p:nvPr>
            <p:ph idx="1"/>
          </p:nvPr>
        </p:nvSpPr>
        <p:spPr>
          <a:xfrm>
            <a:off x="304800" y="1027907"/>
            <a:ext cx="8058150" cy="5036219"/>
          </a:xfrm>
        </p:spPr>
        <p:txBody>
          <a:bodyPr>
            <a:normAutofit fontScale="85000" lnSpcReduction="20000"/>
          </a:bodyPr>
          <a:lstStyle/>
          <a:p>
            <a:r>
              <a:rPr lang="en-US" sz="2800" dirty="0">
                <a:solidFill>
                  <a:srgbClr val="FFFF00"/>
                </a:solidFill>
                <a:highlight>
                  <a:srgbClr val="5B53FF"/>
                </a:highlight>
                <a:latin typeface="Calibri Light" panose="020F0302020204030204" pitchFamily="34" charset="0"/>
                <a:cs typeface="Calibri Light" panose="020F0302020204030204" pitchFamily="34" charset="0"/>
              </a:rPr>
              <a:t>Five dysfunctions of teams </a:t>
            </a:r>
          </a:p>
          <a:p>
            <a:pPr lvl="1"/>
            <a:r>
              <a:rPr lang="en-US" sz="2200" dirty="0">
                <a:latin typeface="Calibri Light" panose="020F0302020204030204" pitchFamily="34" charset="0"/>
                <a:cs typeface="Calibri Light" panose="020F0302020204030204" pitchFamily="34" charset="0"/>
              </a:rPr>
              <a:t>Absence of trust</a:t>
            </a:r>
          </a:p>
          <a:p>
            <a:pPr lvl="1"/>
            <a:r>
              <a:rPr lang="en-US" sz="2200" dirty="0">
                <a:latin typeface="Calibri Light" panose="020F0302020204030204" pitchFamily="34" charset="0"/>
                <a:cs typeface="Calibri Light" panose="020F0302020204030204" pitchFamily="34" charset="0"/>
              </a:rPr>
              <a:t>Fear of conflict</a:t>
            </a:r>
          </a:p>
          <a:p>
            <a:pPr lvl="1"/>
            <a:r>
              <a:rPr lang="en-US" sz="2200" dirty="0">
                <a:latin typeface="Calibri Light" panose="020F0302020204030204" pitchFamily="34" charset="0"/>
                <a:cs typeface="Calibri Light" panose="020F0302020204030204" pitchFamily="34" charset="0"/>
              </a:rPr>
              <a:t>Lack of commitment</a:t>
            </a:r>
          </a:p>
          <a:p>
            <a:pPr lvl="1"/>
            <a:r>
              <a:rPr lang="en-US" sz="2200" dirty="0">
                <a:latin typeface="Calibri Light" panose="020F0302020204030204" pitchFamily="34" charset="0"/>
                <a:cs typeface="Calibri Light" panose="020F0302020204030204" pitchFamily="34" charset="0"/>
              </a:rPr>
              <a:t>Avoidance of accountability</a:t>
            </a:r>
          </a:p>
          <a:p>
            <a:pPr lvl="1"/>
            <a:r>
              <a:rPr lang="en-US" sz="2200" dirty="0">
                <a:latin typeface="Calibri Light" panose="020F0302020204030204" pitchFamily="34" charset="0"/>
                <a:cs typeface="Calibri Light" panose="020F0302020204030204" pitchFamily="34" charset="0"/>
              </a:rPr>
              <a:t>Inattention to results</a:t>
            </a:r>
          </a:p>
          <a:p>
            <a:pPr lvl="1"/>
            <a:endParaRPr lang="en-US" sz="2200" dirty="0">
              <a:latin typeface="Calibri Light" panose="020F0302020204030204" pitchFamily="34" charset="0"/>
              <a:cs typeface="Calibri Light" panose="020F0302020204030204" pitchFamily="34" charset="0"/>
            </a:endParaRPr>
          </a:p>
          <a:p>
            <a:r>
              <a:rPr lang="en-US" sz="2600" dirty="0">
                <a:solidFill>
                  <a:srgbClr val="FFFF00"/>
                </a:solidFill>
                <a:highlight>
                  <a:srgbClr val="5B53FF"/>
                </a:highlight>
                <a:latin typeface="Calibri Light" panose="020F0302020204030204" pitchFamily="34" charset="0"/>
                <a:cs typeface="Calibri Light" panose="020F0302020204030204" pitchFamily="34" charset="0"/>
              </a:rPr>
              <a:t>General advice </a:t>
            </a:r>
          </a:p>
          <a:p>
            <a:pPr lvl="1"/>
            <a:r>
              <a:rPr lang="en-US" sz="2200" dirty="0">
                <a:latin typeface="Calibri Light" panose="020F0302020204030204" pitchFamily="34" charset="0"/>
                <a:cs typeface="Calibri Light" panose="020F0302020204030204" pitchFamily="34" charset="0"/>
              </a:rPr>
              <a:t>Be patient and kind with your team</a:t>
            </a:r>
          </a:p>
          <a:p>
            <a:pPr lvl="1"/>
            <a:r>
              <a:rPr lang="en-US" sz="2200" dirty="0">
                <a:latin typeface="Calibri Light" panose="020F0302020204030204" pitchFamily="34" charset="0"/>
                <a:cs typeface="Calibri Light" panose="020F0302020204030204" pitchFamily="34" charset="0"/>
              </a:rPr>
              <a:t>Fix the problem instead of blaming people </a:t>
            </a:r>
          </a:p>
          <a:p>
            <a:pPr lvl="1"/>
            <a:r>
              <a:rPr lang="en-US" sz="2200" dirty="0">
                <a:latin typeface="Calibri Light" panose="020F0302020204030204" pitchFamily="34" charset="0"/>
                <a:cs typeface="Calibri Light" panose="020F0302020204030204" pitchFamily="34" charset="0"/>
              </a:rPr>
              <a:t>Establish regular, effective meetings</a:t>
            </a:r>
          </a:p>
          <a:p>
            <a:pPr lvl="1"/>
            <a:r>
              <a:rPr lang="en-US" sz="2200" dirty="0">
                <a:latin typeface="Calibri Light" panose="020F0302020204030204" pitchFamily="34" charset="0"/>
                <a:cs typeface="Calibri Light" panose="020F0302020204030204" pitchFamily="34" charset="0"/>
              </a:rPr>
              <a:t>Allow time for teams to go through the basic team-building stages </a:t>
            </a:r>
          </a:p>
          <a:p>
            <a:pPr lvl="1"/>
            <a:r>
              <a:rPr lang="en-US" sz="2200" dirty="0">
                <a:latin typeface="Calibri Light" panose="020F0302020204030204" pitchFamily="34" charset="0"/>
                <a:cs typeface="Calibri Light" panose="020F0302020204030204" pitchFamily="34" charset="0"/>
              </a:rPr>
              <a:t>Limit the size of work teams to three to seven members</a:t>
            </a:r>
          </a:p>
          <a:p>
            <a:pPr lvl="1"/>
            <a:r>
              <a:rPr lang="en-US" sz="2200" dirty="0">
                <a:latin typeface="Calibri Light" panose="020F0302020204030204" pitchFamily="34" charset="0"/>
                <a:cs typeface="Calibri Light" panose="020F0302020204030204" pitchFamily="34" charset="0"/>
              </a:rPr>
              <a:t>Plan some social activities to help project team members and other stakeholders get to know each other better </a:t>
            </a:r>
          </a:p>
          <a:p>
            <a:pPr lvl="1"/>
            <a:r>
              <a:rPr lang="en-US" sz="2200" dirty="0">
                <a:latin typeface="Calibri Light" panose="020F0302020204030204" pitchFamily="34" charset="0"/>
                <a:cs typeface="Calibri Light" panose="020F0302020204030204" pitchFamily="34" charset="0"/>
              </a:rPr>
              <a:t>Stress team identity</a:t>
            </a:r>
          </a:p>
          <a:p>
            <a:pPr lvl="1"/>
            <a:r>
              <a:rPr lang="en-US" sz="2200" dirty="0">
                <a:latin typeface="Calibri Light" panose="020F0302020204030204" pitchFamily="34" charset="0"/>
                <a:cs typeface="Calibri Light" panose="020F0302020204030204" pitchFamily="34" charset="0"/>
              </a:rPr>
              <a:t>Nurture team members and encourage them to help each other</a:t>
            </a:r>
          </a:p>
          <a:p>
            <a:pPr lvl="1"/>
            <a:r>
              <a:rPr lang="en-US" sz="2200" dirty="0">
                <a:latin typeface="Calibri Light" panose="020F0302020204030204" pitchFamily="34" charset="0"/>
                <a:cs typeface="Calibri Light" panose="020F0302020204030204" pitchFamily="34" charset="0"/>
              </a:rPr>
              <a:t>Acknowledge individual and group accomplishments</a:t>
            </a:r>
          </a:p>
          <a:p>
            <a:pPr lvl="1"/>
            <a:r>
              <a:rPr lang="en-US" sz="2200" dirty="0">
                <a:latin typeface="Calibri Light" panose="020F0302020204030204" pitchFamily="34" charset="0"/>
                <a:cs typeface="Calibri Light" panose="020F0302020204030204" pitchFamily="34" charset="0"/>
              </a:rPr>
              <a:t>Take additional actions to work with virtual team members</a:t>
            </a:r>
          </a:p>
          <a:p>
            <a:pPr lvl="1"/>
            <a:endParaRPr lang="en-US" dirty="0"/>
          </a:p>
        </p:txBody>
      </p:sp>
      <p:sp>
        <p:nvSpPr>
          <p:cNvPr id="65540"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highlight>
                  <a:srgbClr val="5B53FF"/>
                </a:highlight>
              </a:rPr>
              <a:t>Controlling Resources</a:t>
            </a:r>
          </a:p>
        </p:txBody>
      </p:sp>
      <p:sp>
        <p:nvSpPr>
          <p:cNvPr id="3" name="Content Placeholder 2"/>
          <p:cNvSpPr>
            <a:spLocks noGrp="1"/>
          </p:cNvSpPr>
          <p:nvPr>
            <p:ph idx="1"/>
          </p:nvPr>
        </p:nvSpPr>
        <p:spPr/>
        <p:txBody>
          <a:bodyPr/>
          <a:lstStyle/>
          <a:p>
            <a:r>
              <a:rPr lang="en-US" dirty="0"/>
              <a:t>Ensuring physical resources assigned to the project are available as planned</a:t>
            </a:r>
          </a:p>
          <a:p>
            <a:pPr lvl="1"/>
            <a:r>
              <a:rPr lang="en-US" dirty="0"/>
              <a:t>Also involves monitoring the planned versus actual resources utilization and taking corrective actions as needed</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7186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en-US" dirty="0">
                <a:solidFill>
                  <a:srgbClr val="FFFF00"/>
                </a:solidFill>
                <a:highlight>
                  <a:srgbClr val="5B53FF"/>
                </a:highlight>
              </a:rPr>
              <a:t>Using Software to Assist in Resource Management</a:t>
            </a:r>
          </a:p>
        </p:txBody>
      </p:sp>
      <p:sp>
        <p:nvSpPr>
          <p:cNvPr id="67587" name="Rectangle 3"/>
          <p:cNvSpPr>
            <a:spLocks noGrp="1" noChangeArrowheads="1"/>
          </p:cNvSpPr>
          <p:nvPr>
            <p:ph idx="1"/>
          </p:nvPr>
        </p:nvSpPr>
        <p:spPr/>
        <p:txBody>
          <a:bodyPr/>
          <a:lstStyle/>
          <a:p>
            <a:r>
              <a:rPr lang="en-US" dirty="0">
                <a:highlight>
                  <a:srgbClr val="00FF00"/>
                </a:highlight>
              </a:rPr>
              <a:t>Software can help in producing a simple responsibility assignment matrix or resource histograms </a:t>
            </a:r>
          </a:p>
          <a:p>
            <a:r>
              <a:rPr lang="en-US" dirty="0"/>
              <a:t>Software includes several features related to human resource management </a:t>
            </a:r>
          </a:p>
          <a:p>
            <a:pPr lvl="1"/>
            <a:r>
              <a:rPr lang="en-US" dirty="0"/>
              <a:t>Assigning and tracking resources</a:t>
            </a:r>
          </a:p>
          <a:p>
            <a:pPr lvl="1"/>
            <a:r>
              <a:rPr lang="en-US" dirty="0"/>
              <a:t>Leveling resources</a:t>
            </a:r>
          </a:p>
          <a:p>
            <a:pPr lvl="1"/>
            <a:r>
              <a:rPr lang="en-US" dirty="0"/>
              <a:t>Resource usage reports</a:t>
            </a:r>
          </a:p>
          <a:p>
            <a:pPr lvl="1"/>
            <a:r>
              <a:rPr lang="en-US" dirty="0"/>
              <a:t>Overallocated resource reports</a:t>
            </a:r>
          </a:p>
          <a:p>
            <a:pPr lvl="1"/>
            <a:r>
              <a:rPr lang="en-US" dirty="0"/>
              <a:t>To-do lists</a:t>
            </a:r>
          </a:p>
        </p:txBody>
      </p:sp>
      <p:sp>
        <p:nvSpPr>
          <p:cNvPr id="675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a:t>Teams are important on all types of projects, as is collaboration, problem solving, and knowledge sharing</a:t>
            </a:r>
          </a:p>
          <a:p>
            <a:pPr lvl="1"/>
            <a:r>
              <a:rPr lang="en-US" dirty="0"/>
              <a:t>On agile projects, team members are usually fully dedicated to a single team</a:t>
            </a:r>
          </a:p>
          <a:p>
            <a:pPr lvl="2"/>
            <a:r>
              <a:rPr lang="en-US" dirty="0"/>
              <a:t>Relationships are based on trust, and collaboration is continuously improved using regular feedback</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409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Chapter Summary</a:t>
            </a:r>
          </a:p>
        </p:txBody>
      </p:sp>
      <p:sp>
        <p:nvSpPr>
          <p:cNvPr id="69635" name="Rectangle 3"/>
          <p:cNvSpPr>
            <a:spLocks noGrp="1" noChangeArrowheads="1"/>
          </p:cNvSpPr>
          <p:nvPr>
            <p:ph idx="1"/>
          </p:nvPr>
        </p:nvSpPr>
        <p:spPr/>
        <p:txBody>
          <a:bodyPr/>
          <a:lstStyle/>
          <a:p>
            <a:r>
              <a:rPr lang="en-US" dirty="0"/>
              <a:t>Project resource management includes the processes required to make the most effective use of the people involved with a project</a:t>
            </a:r>
          </a:p>
          <a:p>
            <a:pPr lvl="1"/>
            <a:r>
              <a:rPr lang="en-US" dirty="0"/>
              <a:t>Planning resources</a:t>
            </a:r>
          </a:p>
          <a:p>
            <a:pPr lvl="1"/>
            <a:r>
              <a:rPr lang="en-US" dirty="0"/>
              <a:t>Estimating activity resources</a:t>
            </a:r>
          </a:p>
          <a:p>
            <a:pPr lvl="1"/>
            <a:r>
              <a:rPr lang="en-US" dirty="0"/>
              <a:t>Acquiring resources</a:t>
            </a:r>
          </a:p>
          <a:p>
            <a:pPr lvl="1"/>
            <a:r>
              <a:rPr lang="en-US" dirty="0"/>
              <a:t>Developing the team</a:t>
            </a:r>
          </a:p>
          <a:p>
            <a:pPr lvl="1"/>
            <a:r>
              <a:rPr lang="en-US" dirty="0"/>
              <a:t>Managing the team</a:t>
            </a:r>
          </a:p>
          <a:p>
            <a:pPr lvl="1"/>
            <a:r>
              <a:rPr lang="en-US" dirty="0"/>
              <a:t>Controlling resources</a:t>
            </a:r>
          </a:p>
        </p:txBody>
      </p:sp>
      <p:sp>
        <p:nvSpPr>
          <p:cNvPr id="6963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Implications for the Future of IT Human Resource Management</a:t>
            </a:r>
          </a:p>
        </p:txBody>
      </p:sp>
      <p:sp>
        <p:nvSpPr>
          <p:cNvPr id="15363" name="Content Placeholder 2"/>
          <p:cNvSpPr>
            <a:spLocks noGrp="1"/>
          </p:cNvSpPr>
          <p:nvPr>
            <p:ph idx="1"/>
          </p:nvPr>
        </p:nvSpPr>
        <p:spPr>
          <a:xfrm>
            <a:off x="533400" y="1447800"/>
            <a:ext cx="7981950" cy="4729163"/>
          </a:xfrm>
        </p:spPr>
        <p:txBody>
          <a:bodyPr>
            <a:normAutofit/>
          </a:bodyPr>
          <a:lstStyle/>
          <a:p>
            <a:r>
              <a:rPr lang="en-US" sz="2800" dirty="0">
                <a:latin typeface="Calibri Light" panose="020F0302020204030204" pitchFamily="34" charset="0"/>
                <a:cs typeface="Calibri Light" panose="020F0302020204030204" pitchFamily="34" charset="0"/>
              </a:rPr>
              <a:t>Proactive organizations are addressing human resource needs</a:t>
            </a:r>
          </a:p>
          <a:p>
            <a:pPr lvl="1"/>
            <a:r>
              <a:rPr lang="en-US" sz="2400" dirty="0">
                <a:latin typeface="Calibri Light" panose="020F0302020204030204" pitchFamily="34" charset="0"/>
                <a:cs typeface="Calibri Light" panose="020F0302020204030204" pitchFamily="34" charset="0"/>
              </a:rPr>
              <a:t>Improving benefits</a:t>
            </a:r>
          </a:p>
          <a:p>
            <a:pPr lvl="1"/>
            <a:r>
              <a:rPr lang="en-US" sz="2400" dirty="0">
                <a:latin typeface="Calibri Light" panose="020F0302020204030204" pitchFamily="34" charset="0"/>
                <a:cs typeface="Calibri Light" panose="020F0302020204030204" pitchFamily="34" charset="0"/>
              </a:rPr>
              <a:t>Redefining work hours and incentives</a:t>
            </a:r>
          </a:p>
          <a:p>
            <a:pPr lvl="1"/>
            <a:r>
              <a:rPr lang="en-US" sz="2400" dirty="0">
                <a:latin typeface="Calibri Light" panose="020F0302020204030204" pitchFamily="34" charset="0"/>
                <a:cs typeface="Calibri Light" panose="020F0302020204030204" pitchFamily="34" charset="0"/>
              </a:rPr>
              <a:t>Finding future workers</a:t>
            </a:r>
          </a:p>
        </p:txBody>
      </p:sp>
      <p:sp>
        <p:nvSpPr>
          <p:cNvPr id="1536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rgbClr val="FF0000"/>
                </a:solidFill>
                <a:highlight>
                  <a:srgbClr val="FFFF00"/>
                </a:highlight>
              </a:rPr>
              <a:t>What is Project Resource Management? (1 of 2)</a:t>
            </a:r>
          </a:p>
        </p:txBody>
      </p:sp>
      <p:sp>
        <p:nvSpPr>
          <p:cNvPr id="18435" name="Rectangle 3"/>
          <p:cNvSpPr>
            <a:spLocks noGrp="1" noChangeArrowheads="1"/>
          </p:cNvSpPr>
          <p:nvPr>
            <p:ph idx="1"/>
          </p:nvPr>
        </p:nvSpPr>
        <p:spPr>
          <a:xfrm>
            <a:off x="457200" y="762000"/>
            <a:ext cx="8058150" cy="5414963"/>
          </a:xfrm>
        </p:spPr>
        <p:txBody>
          <a:bodyPr/>
          <a:lstStyle/>
          <a:p>
            <a:r>
              <a:rPr lang="en-US" dirty="0"/>
              <a:t>Making the most effective use of the human and physical resources involved with a project</a:t>
            </a:r>
          </a:p>
          <a:p>
            <a:pPr marL="685800" lvl="1" indent="-342900">
              <a:buClr>
                <a:srgbClr val="FF0000"/>
              </a:buClr>
              <a:buSzPct val="121000"/>
              <a:buFont typeface="+mj-lt"/>
              <a:buAutoNum type="arabicPeriod"/>
            </a:pPr>
            <a:r>
              <a:rPr lang="en-US" sz="2400" dirty="0">
                <a:solidFill>
                  <a:srgbClr val="FFFF00"/>
                </a:solidFill>
                <a:highlight>
                  <a:srgbClr val="5B53FF"/>
                </a:highlight>
              </a:rPr>
              <a:t>Planning resource management</a:t>
            </a:r>
          </a:p>
          <a:p>
            <a:pPr lvl="2">
              <a:buClr>
                <a:srgbClr val="FF0000"/>
              </a:buClr>
              <a:buSzPct val="121000"/>
            </a:pPr>
            <a:r>
              <a:rPr lang="en-US" sz="1800" dirty="0">
                <a:solidFill>
                  <a:srgbClr val="002060"/>
                </a:solidFill>
                <a:latin typeface="Calibri Light" charset="0"/>
                <a:ea typeface="Calibri Light" charset="0"/>
                <a:cs typeface="Calibri Light" charset="0"/>
              </a:rPr>
              <a:t>identifying and documenting project roles, responsibilities, and reporting relationships  (</a:t>
            </a:r>
            <a:r>
              <a:rPr lang="en-US" sz="1800" b="1" u="sng" dirty="0">
                <a:solidFill>
                  <a:srgbClr val="002060"/>
                </a:solidFill>
                <a:latin typeface="Calibri Light" charset="0"/>
                <a:ea typeface="Calibri Light" charset="0"/>
                <a:cs typeface="Calibri Light" charset="0"/>
              </a:rPr>
              <a:t>Human Resource Plan</a:t>
            </a:r>
            <a:r>
              <a:rPr lang="en-US" sz="1800" b="1" u="sng" dirty="0">
                <a:solidFill>
                  <a:srgbClr val="FF0000"/>
                </a:solidFill>
                <a:latin typeface="Calibri Light" charset="0"/>
                <a:ea typeface="Calibri Light" charset="0"/>
                <a:cs typeface="Calibri Light" charset="0"/>
              </a:rPr>
              <a:t>)</a:t>
            </a:r>
          </a:p>
          <a:p>
            <a:pPr marL="685800" lvl="1" indent="-342900">
              <a:buClr>
                <a:srgbClr val="FF0000"/>
              </a:buClr>
              <a:buSzPct val="121000"/>
              <a:buFont typeface="+mj-lt"/>
              <a:buAutoNum type="arabicPeriod"/>
            </a:pPr>
            <a:r>
              <a:rPr lang="en-US" sz="2400" dirty="0">
                <a:solidFill>
                  <a:srgbClr val="FFFF00"/>
                </a:solidFill>
                <a:highlight>
                  <a:srgbClr val="5B53FF"/>
                </a:highlight>
              </a:rPr>
              <a:t>Estimating activity resources</a:t>
            </a:r>
          </a:p>
          <a:p>
            <a:pPr lvl="2">
              <a:buClr>
                <a:srgbClr val="FF0000"/>
              </a:buClr>
              <a:buSzPct val="121000"/>
            </a:pPr>
            <a:r>
              <a:rPr lang="en-US" sz="2100" b="1" u="sng" dirty="0">
                <a:solidFill>
                  <a:srgbClr val="002060"/>
                </a:solidFill>
                <a:latin typeface="Calibri Light" charset="0"/>
                <a:ea typeface="Calibri Light" charset="0"/>
                <a:cs typeface="Calibri Light" charset="0"/>
              </a:rPr>
              <a:t>Staff Assignment, resource , project </a:t>
            </a:r>
            <a:r>
              <a:rPr lang="en-US" sz="2100" b="1" u="sng" dirty="0" err="1">
                <a:solidFill>
                  <a:srgbClr val="002060"/>
                </a:solidFill>
                <a:latin typeface="Calibri Light" charset="0"/>
                <a:ea typeface="Calibri Light" charset="0"/>
                <a:cs typeface="Calibri Light" charset="0"/>
              </a:rPr>
              <a:t>manag</a:t>
            </a:r>
            <a:r>
              <a:rPr lang="en-US" sz="2100" b="1" u="sng" dirty="0">
                <a:solidFill>
                  <a:srgbClr val="002060"/>
                </a:solidFill>
                <a:latin typeface="Calibri Light" charset="0"/>
                <a:ea typeface="Calibri Light" charset="0"/>
                <a:cs typeface="Calibri Light" charset="0"/>
              </a:rPr>
              <a:t>. plan updates</a:t>
            </a:r>
            <a:endParaRPr lang="en-US" sz="2100" dirty="0">
              <a:solidFill>
                <a:srgbClr val="002060"/>
              </a:solidFill>
            </a:endParaRPr>
          </a:p>
          <a:p>
            <a:pPr marL="685800" lvl="1" indent="-342900">
              <a:buClr>
                <a:srgbClr val="FF0000"/>
              </a:buClr>
              <a:buSzPct val="121000"/>
              <a:buFont typeface="+mj-lt"/>
              <a:buAutoNum type="arabicPeriod"/>
            </a:pPr>
            <a:r>
              <a:rPr lang="en-US" sz="2000" dirty="0">
                <a:solidFill>
                  <a:srgbClr val="FFFF00"/>
                </a:solidFill>
                <a:highlight>
                  <a:srgbClr val="5B53FF"/>
                </a:highlight>
              </a:rPr>
              <a:t>Acquiring resources</a:t>
            </a:r>
          </a:p>
          <a:p>
            <a:pPr marL="685800" lvl="2" indent="0">
              <a:buClr>
                <a:srgbClr val="FF0000"/>
              </a:buClr>
              <a:buSzPct val="121000"/>
              <a:buNone/>
            </a:pPr>
            <a:r>
              <a:rPr lang="en-US" sz="2100" dirty="0">
                <a:solidFill>
                  <a:srgbClr val="002060"/>
                </a:solidFill>
                <a:latin typeface="Calibri Light" charset="0"/>
                <a:ea typeface="Calibri Light" charset="0"/>
                <a:cs typeface="Calibri Light" charset="0"/>
              </a:rPr>
              <a:t>getting the needed personnel assigned to and working on the project </a:t>
            </a:r>
            <a:r>
              <a:rPr lang="en-US" b="1" u="sng" dirty="0">
                <a:solidFill>
                  <a:srgbClr val="002060"/>
                </a:solidFill>
                <a:latin typeface="Calibri Light" charset="0"/>
                <a:ea typeface="Calibri Light" charset="0"/>
                <a:cs typeface="Calibri Light" charset="0"/>
              </a:rPr>
              <a:t>(Staff Assignment, resource calendars, project </a:t>
            </a:r>
            <a:r>
              <a:rPr lang="en-US" b="1" u="sng" dirty="0" err="1">
                <a:solidFill>
                  <a:srgbClr val="002060"/>
                </a:solidFill>
                <a:latin typeface="Calibri Light" charset="0"/>
                <a:ea typeface="Calibri Light" charset="0"/>
                <a:cs typeface="Calibri Light" charset="0"/>
              </a:rPr>
              <a:t>manag</a:t>
            </a:r>
            <a:r>
              <a:rPr lang="en-US" b="1" u="sng" dirty="0">
                <a:solidFill>
                  <a:srgbClr val="002060"/>
                </a:solidFill>
                <a:latin typeface="Calibri Light" charset="0"/>
                <a:ea typeface="Calibri Light" charset="0"/>
                <a:cs typeface="Calibri Light" charset="0"/>
              </a:rPr>
              <a:t>. plan updates</a:t>
            </a:r>
            <a:endParaRPr lang="en-US" sz="2100" dirty="0">
              <a:solidFill>
                <a:srgbClr val="002060"/>
              </a:solidFill>
            </a:endParaRPr>
          </a:p>
          <a:p>
            <a:pPr marL="685800" lvl="1" indent="-342900">
              <a:buClr>
                <a:srgbClr val="FF0000"/>
              </a:buClr>
              <a:buSzPct val="121000"/>
              <a:buFont typeface="+mj-lt"/>
              <a:buAutoNum type="arabicPeriod"/>
            </a:pPr>
            <a:r>
              <a:rPr lang="en-US" sz="2000" dirty="0">
                <a:solidFill>
                  <a:srgbClr val="FFFF00"/>
                </a:solidFill>
                <a:highlight>
                  <a:srgbClr val="5B53FF"/>
                </a:highlight>
              </a:rPr>
              <a:t>Developing the project team</a:t>
            </a:r>
          </a:p>
          <a:p>
            <a:pPr lvl="2">
              <a:buClr>
                <a:srgbClr val="FF0000"/>
              </a:buClr>
              <a:buSzPct val="121000"/>
            </a:pPr>
            <a:r>
              <a:rPr lang="en-US" sz="2000" b="1" u="sng" dirty="0">
                <a:solidFill>
                  <a:srgbClr val="002060"/>
                </a:solidFill>
                <a:latin typeface="Calibri Light" charset="0"/>
                <a:ea typeface="Calibri Light" charset="0"/>
                <a:cs typeface="Calibri Light" charset="0"/>
              </a:rPr>
              <a:t>(Staff Assignment, resource calendars, project </a:t>
            </a:r>
            <a:r>
              <a:rPr lang="en-US" sz="2000" b="1" u="sng" dirty="0" err="1">
                <a:solidFill>
                  <a:srgbClr val="002060"/>
                </a:solidFill>
                <a:latin typeface="Calibri Light" charset="0"/>
                <a:ea typeface="Calibri Light" charset="0"/>
                <a:cs typeface="Calibri Light" charset="0"/>
              </a:rPr>
              <a:t>manag</a:t>
            </a:r>
            <a:r>
              <a:rPr lang="en-US" sz="2000" b="1" u="sng" dirty="0">
                <a:solidFill>
                  <a:srgbClr val="002060"/>
                </a:solidFill>
                <a:latin typeface="Calibri Light" charset="0"/>
                <a:ea typeface="Calibri Light" charset="0"/>
                <a:cs typeface="Calibri Light" charset="0"/>
              </a:rPr>
              <a:t>. plan updates</a:t>
            </a:r>
            <a:endParaRPr lang="en-US" sz="2000" dirty="0">
              <a:solidFill>
                <a:srgbClr val="002060"/>
              </a:solidFill>
            </a:endParaRPr>
          </a:p>
          <a:p>
            <a:pPr marL="685800" lvl="1" indent="-342900">
              <a:buClr>
                <a:srgbClr val="FF0000"/>
              </a:buClr>
              <a:buSzPct val="121000"/>
              <a:buFont typeface="+mj-lt"/>
              <a:buAutoNum type="arabicPeriod"/>
            </a:pPr>
            <a:r>
              <a:rPr lang="en-US" sz="2000" dirty="0">
                <a:solidFill>
                  <a:srgbClr val="FFFF00"/>
                </a:solidFill>
                <a:highlight>
                  <a:srgbClr val="5B53FF"/>
                </a:highlight>
              </a:rPr>
              <a:t>Managing the project team</a:t>
            </a:r>
          </a:p>
          <a:p>
            <a:pPr marL="685800" lvl="1" indent="-342900">
              <a:buClr>
                <a:srgbClr val="FF0000"/>
              </a:buClr>
              <a:buSzPct val="121000"/>
              <a:buFont typeface="+mj-lt"/>
              <a:buAutoNum type="arabicPeriod"/>
            </a:pPr>
            <a:r>
              <a:rPr lang="en-US" sz="2000" dirty="0">
                <a:solidFill>
                  <a:srgbClr val="FFFF00"/>
                </a:solidFill>
                <a:highlight>
                  <a:srgbClr val="5B53FF"/>
                </a:highlight>
              </a:rPr>
              <a:t>Controlling resources</a:t>
            </a:r>
          </a:p>
          <a:p>
            <a:pPr lvl="2">
              <a:buClr>
                <a:srgbClr val="FF0000"/>
              </a:buClr>
              <a:buSzPct val="117000"/>
            </a:pPr>
            <a:r>
              <a:rPr lang="en-US" dirty="0">
                <a:solidFill>
                  <a:srgbClr val="002060"/>
                </a:solidFill>
                <a:latin typeface="Calibri Light" charset="0"/>
                <a:ea typeface="Calibri Light" charset="0"/>
                <a:cs typeface="Calibri Light" charset="0"/>
              </a:rPr>
              <a:t>tracking team member performance, motivating team members, providing timely feedback, resolving issues and conflicts, and coordinating changes to help enhance project performance </a:t>
            </a:r>
            <a:r>
              <a:rPr lang="en-US" b="1" u="sng" dirty="0">
                <a:solidFill>
                  <a:srgbClr val="002060"/>
                </a:solidFill>
                <a:latin typeface="Calibri Light" charset="0"/>
                <a:ea typeface="Calibri Light" charset="0"/>
                <a:cs typeface="Calibri Light" charset="0"/>
              </a:rPr>
              <a:t>(Change requests, </a:t>
            </a:r>
            <a:r>
              <a:rPr lang="en-US" b="1" u="sng" dirty="0" err="1">
                <a:solidFill>
                  <a:srgbClr val="002060"/>
                </a:solidFill>
                <a:latin typeface="Calibri Light" charset="0"/>
                <a:ea typeface="Calibri Light" charset="0"/>
                <a:cs typeface="Calibri Light" charset="0"/>
              </a:rPr>
              <a:t>proj</a:t>
            </a:r>
            <a:r>
              <a:rPr lang="en-US" b="1" u="sng" dirty="0">
                <a:solidFill>
                  <a:srgbClr val="002060"/>
                </a:solidFill>
                <a:latin typeface="Calibri Light" charset="0"/>
                <a:ea typeface="Calibri Light" charset="0"/>
                <a:cs typeface="Calibri Light" charset="0"/>
              </a:rPr>
              <a:t>. </a:t>
            </a:r>
            <a:r>
              <a:rPr lang="en-US" b="1" u="sng" dirty="0" err="1">
                <a:solidFill>
                  <a:srgbClr val="002060"/>
                </a:solidFill>
                <a:latin typeface="Calibri Light" charset="0"/>
                <a:ea typeface="Calibri Light" charset="0"/>
                <a:cs typeface="Calibri Light" charset="0"/>
              </a:rPr>
              <a:t>manag</a:t>
            </a:r>
            <a:r>
              <a:rPr lang="en-US" b="1" u="sng" dirty="0">
                <a:solidFill>
                  <a:srgbClr val="002060"/>
                </a:solidFill>
                <a:latin typeface="Calibri Light" charset="0"/>
                <a:ea typeface="Calibri Light" charset="0"/>
                <a:cs typeface="Calibri Light" charset="0"/>
              </a:rPr>
              <a:t>. Plan updates, </a:t>
            </a:r>
            <a:r>
              <a:rPr lang="en-US" b="1" u="sng" dirty="0" err="1">
                <a:solidFill>
                  <a:srgbClr val="002060"/>
                </a:solidFill>
                <a:latin typeface="Calibri Light" charset="0"/>
                <a:ea typeface="Calibri Light" charset="0"/>
                <a:cs typeface="Calibri Light" charset="0"/>
              </a:rPr>
              <a:t>proj</a:t>
            </a:r>
            <a:r>
              <a:rPr lang="en-US" b="1" u="sng" dirty="0">
                <a:solidFill>
                  <a:srgbClr val="002060"/>
                </a:solidFill>
                <a:latin typeface="Calibri Light" charset="0"/>
                <a:ea typeface="Calibri Light" charset="0"/>
                <a:cs typeface="Calibri Light" charset="0"/>
              </a:rPr>
              <a:t>. doc. Updates, env. factor updates, </a:t>
            </a:r>
            <a:r>
              <a:rPr lang="en-US" b="1" u="sng" dirty="0" err="1">
                <a:solidFill>
                  <a:srgbClr val="002060"/>
                </a:solidFill>
                <a:latin typeface="Calibri Light" charset="0"/>
                <a:ea typeface="Calibri Light" charset="0"/>
                <a:cs typeface="Calibri Light" charset="0"/>
              </a:rPr>
              <a:t>oraganization</a:t>
            </a:r>
            <a:r>
              <a:rPr lang="en-US" b="1" u="sng" dirty="0">
                <a:solidFill>
                  <a:srgbClr val="002060"/>
                </a:solidFill>
                <a:latin typeface="Calibri Light" charset="0"/>
                <a:ea typeface="Calibri Light" charset="0"/>
                <a:cs typeface="Calibri Light" charset="0"/>
              </a:rPr>
              <a:t> Assets updates)</a:t>
            </a:r>
            <a:endParaRPr lang="en-US" dirty="0">
              <a:solidFill>
                <a:srgbClr val="002060"/>
              </a:solidFill>
            </a:endParaRPr>
          </a:p>
        </p:txBody>
      </p:sp>
      <p:sp>
        <p:nvSpPr>
          <p:cNvPr id="18437" name="Footer Placeholder 6"/>
          <p:cNvSpPr>
            <a:spLocks noGrp="1"/>
          </p:cNvSpPr>
          <p:nvPr>
            <p:ph type="ftr" sz="quarter" idx="11"/>
          </p:nvPr>
        </p:nvSpPr>
        <p:spPr/>
        <p:txBody>
          <a:bodyPr/>
          <a:lstStyle/>
          <a:p>
            <a:r>
              <a:rPr lang="en-US" dirty="0">
                <a:latin typeface="Times New Roman" panose="02020603050405020304" pitchFamily="18" charset="0"/>
              </a:rPr>
              <a:t>.</a:t>
            </a:r>
          </a:p>
        </p:txBody>
      </p:sp>
    </p:spTree>
    <p:extLst>
      <p:ext uri="{BB962C8B-B14F-4D97-AF65-F5344CB8AC3E}">
        <p14:creationId xmlns:p14="http://schemas.microsoft.com/office/powerpoint/2010/main" val="115697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What is Project Resource Management? (2 of 2)</a:t>
            </a:r>
          </a:p>
        </p:txBody>
      </p:sp>
      <p:pic>
        <p:nvPicPr>
          <p:cNvPr id="2" name="Picture 1" descr="Image summarizes the inputs, tools and techniques, and outputs of project resource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2280" y="995250"/>
            <a:ext cx="3819439" cy="5036790"/>
          </a:xfrm>
          <a:prstGeom prst="rect">
            <a:avLst/>
          </a:prstGeom>
        </p:spPr>
      </p:pic>
      <p:sp>
        <p:nvSpPr>
          <p:cNvPr id="1843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Keys to Managing and Leading People</a:t>
            </a:r>
          </a:p>
        </p:txBody>
      </p:sp>
      <p:sp>
        <p:nvSpPr>
          <p:cNvPr id="20483" name="Rectangle 3"/>
          <p:cNvSpPr>
            <a:spLocks noGrp="1" noChangeArrowheads="1"/>
          </p:cNvSpPr>
          <p:nvPr>
            <p:ph idx="1"/>
          </p:nvPr>
        </p:nvSpPr>
        <p:spPr/>
        <p:txBody>
          <a:bodyPr>
            <a:normAutofit/>
          </a:bodyPr>
          <a:lstStyle/>
          <a:p>
            <a:r>
              <a:rPr lang="en-US" sz="2800" dirty="0">
                <a:solidFill>
                  <a:srgbClr val="C00000"/>
                </a:solidFill>
                <a:latin typeface="Calibri Light" panose="020F0302020204030204" pitchFamily="34" charset="0"/>
                <a:cs typeface="Calibri Light" panose="020F0302020204030204" pitchFamily="34" charset="0"/>
              </a:rPr>
              <a:t>Psychologists and management theorists have devoted much research and thought to the field leading people at work</a:t>
            </a:r>
          </a:p>
          <a:p>
            <a:pPr lvl="1"/>
            <a:r>
              <a:rPr lang="en-US" sz="2400" dirty="0">
                <a:latin typeface="Calibri Light" panose="020F0302020204030204" pitchFamily="34" charset="0"/>
                <a:cs typeface="Calibri Light" panose="020F0302020204030204" pitchFamily="34" charset="0"/>
              </a:rPr>
              <a:t>Motivation theories</a:t>
            </a:r>
          </a:p>
          <a:p>
            <a:pPr lvl="1"/>
            <a:r>
              <a:rPr lang="en-US" sz="2400" dirty="0">
                <a:latin typeface="Calibri Light" panose="020F0302020204030204" pitchFamily="34" charset="0"/>
                <a:cs typeface="Calibri Light" panose="020F0302020204030204" pitchFamily="34" charset="0"/>
              </a:rPr>
              <a:t>Influence and power</a:t>
            </a:r>
          </a:p>
          <a:p>
            <a:pPr lvl="1"/>
            <a:r>
              <a:rPr lang="en-US" sz="2400" dirty="0">
                <a:latin typeface="Calibri Light" panose="020F0302020204030204" pitchFamily="34" charset="0"/>
                <a:cs typeface="Calibri Light" panose="020F0302020204030204" pitchFamily="34" charset="0"/>
              </a:rPr>
              <a:t>Effectiveness</a:t>
            </a:r>
          </a:p>
          <a:p>
            <a:pPr lvl="1"/>
            <a:r>
              <a:rPr lang="en-US" sz="2400" dirty="0">
                <a:latin typeface="Calibri Light" panose="020F0302020204030204" pitchFamily="34" charset="0"/>
                <a:cs typeface="Calibri Light" panose="020F0302020204030204" pitchFamily="34" charset="0"/>
              </a:rPr>
              <a:t>Emotional intelligence</a:t>
            </a:r>
          </a:p>
          <a:p>
            <a:pPr lvl="1"/>
            <a:r>
              <a:rPr lang="en-US" sz="2400" dirty="0">
                <a:latin typeface="Calibri Light" panose="020F0302020204030204" pitchFamily="34" charset="0"/>
                <a:cs typeface="Calibri Light" panose="020F0302020204030204" pitchFamily="34" charset="0"/>
              </a:rPr>
              <a:t>Leadership</a:t>
            </a:r>
          </a:p>
        </p:txBody>
      </p:sp>
      <p:sp>
        <p:nvSpPr>
          <p:cNvPr id="204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6504" y="336356"/>
            <a:ext cx="7886700" cy="1325563"/>
          </a:xfrm>
        </p:spPr>
        <p:txBody>
          <a:bodyPr/>
          <a:lstStyle/>
          <a:p>
            <a:pPr algn="ctr"/>
            <a:r>
              <a:rPr lang="en-US" dirty="0">
                <a:solidFill>
                  <a:srgbClr val="C00000"/>
                </a:solidFill>
                <a:highlight>
                  <a:srgbClr val="00FF00"/>
                </a:highlight>
              </a:rPr>
              <a:t>Motivation Theories</a:t>
            </a:r>
          </a:p>
        </p:txBody>
      </p:sp>
      <p:sp>
        <p:nvSpPr>
          <p:cNvPr id="21507" name="Rectangle 3"/>
          <p:cNvSpPr>
            <a:spLocks noGrp="1" noChangeArrowheads="1"/>
          </p:cNvSpPr>
          <p:nvPr>
            <p:ph idx="1"/>
          </p:nvPr>
        </p:nvSpPr>
        <p:spPr>
          <a:xfrm>
            <a:off x="626504" y="1066800"/>
            <a:ext cx="7888846" cy="5110163"/>
          </a:xfrm>
        </p:spPr>
        <p:txBody>
          <a:bodyPr>
            <a:normAutofit/>
          </a:bodyPr>
          <a:lstStyle/>
          <a:p>
            <a:r>
              <a:rPr lang="en-US" sz="2800" dirty="0">
                <a:highlight>
                  <a:srgbClr val="00FF00"/>
                </a:highlight>
                <a:latin typeface="Calibri Light" panose="020F0302020204030204" pitchFamily="34" charset="0"/>
                <a:cs typeface="Calibri Light" panose="020F0302020204030204" pitchFamily="34" charset="0"/>
              </a:rPr>
              <a:t>Intrinsic motivation causes people to participate in an activity for their own enjoyment</a:t>
            </a:r>
          </a:p>
          <a:p>
            <a:pPr lvl="1"/>
            <a:r>
              <a:rPr lang="en-US" sz="2400" dirty="0">
                <a:latin typeface="Calibri Light" panose="020F0302020204030204" pitchFamily="34" charset="0"/>
                <a:cs typeface="Calibri Light" panose="020F0302020204030204" pitchFamily="34" charset="0"/>
              </a:rPr>
              <a:t>Example: some people love to read, write, or play an instrument because it makes them feel good</a:t>
            </a:r>
          </a:p>
          <a:p>
            <a:r>
              <a:rPr lang="en-US" sz="2800" dirty="0">
                <a:highlight>
                  <a:srgbClr val="FFFF00"/>
                </a:highlight>
                <a:latin typeface="Calibri Light" panose="020F0302020204030204" pitchFamily="34" charset="0"/>
                <a:cs typeface="Calibri Light" panose="020F0302020204030204" pitchFamily="34" charset="0"/>
              </a:rPr>
              <a:t>Extrinsic motivation causes people to do something for a reward or to avoid a penalty</a:t>
            </a:r>
          </a:p>
          <a:p>
            <a:pPr lvl="1"/>
            <a:r>
              <a:rPr lang="en-US" sz="2400" dirty="0">
                <a:latin typeface="Calibri Light" panose="020F0302020204030204" pitchFamily="34" charset="0"/>
                <a:cs typeface="Calibri Light" panose="020F0302020204030204" pitchFamily="34" charset="0"/>
              </a:rPr>
              <a:t>Example: some young children would prefer not to play an instrument, but they do because they receive a reward or avoid a punishment for doing so</a:t>
            </a:r>
          </a:p>
        </p:txBody>
      </p:sp>
      <p:sp>
        <p:nvSpPr>
          <p:cNvPr id="2150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4868</Words>
  <Application>Microsoft Macintosh PowerPoint</Application>
  <PresentationFormat>On-screen Show (4:3)</PresentationFormat>
  <Paragraphs>357</Paragraphs>
  <Slides>47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 Rounded MT Bold</vt:lpstr>
      <vt:lpstr>Calibri Light</vt:lpstr>
      <vt:lpstr>Open Sans</vt:lpstr>
      <vt:lpstr>Open Sans Regular</vt:lpstr>
      <vt:lpstr>Summer Font</vt:lpstr>
      <vt:lpstr>Times New Roman</vt:lpstr>
      <vt:lpstr>Wingdings</vt:lpstr>
      <vt:lpstr>Brand_PPT_Template_SIMPLIFIED_SD</vt:lpstr>
      <vt:lpstr>Chapter 9: Project Resource Management</vt:lpstr>
      <vt:lpstr>Learning Objectives (1 of 2)</vt:lpstr>
      <vt:lpstr>Learning Objectives (2 of 2)</vt:lpstr>
      <vt:lpstr>The Importance of Resource Management</vt:lpstr>
      <vt:lpstr>Implications for the Future of IT Human Resource Management</vt:lpstr>
      <vt:lpstr>What is Project Resource Management? (1 of 2)</vt:lpstr>
      <vt:lpstr>What is Project Resource Management? (2 of 2)</vt:lpstr>
      <vt:lpstr>Keys to Managing and Leading People</vt:lpstr>
      <vt:lpstr>Motivation Theories</vt:lpstr>
      <vt:lpstr>Maslow’s Hierarchy of Needs (1 of 2)</vt:lpstr>
      <vt:lpstr>Maslow’s Hierarchy of Needs (2 of 2)</vt:lpstr>
      <vt:lpstr>Herzberg’s Motivational-Hygiene Theory (1 of 2)</vt:lpstr>
      <vt:lpstr>Herzberg’s Motivational-Hygiene Theory (2 of 2)</vt:lpstr>
      <vt:lpstr>Influence and Power (1 of 3)</vt:lpstr>
      <vt:lpstr>Influence and Power (2 of 3) Ways to Influence that Help and Hurt Projects </vt:lpstr>
      <vt:lpstr>Influence and Power (3 of 3)</vt:lpstr>
      <vt:lpstr>Emotional Intelligence</vt:lpstr>
      <vt:lpstr>Leadership</vt:lpstr>
      <vt:lpstr>What is Project Resource Management? (1 of 2)</vt:lpstr>
      <vt:lpstr>Developing the Resource Management Plan and Team Charter (1 of 6)</vt:lpstr>
      <vt:lpstr>Developing the Resource Management Plan and Team Charter (3 of 6)</vt:lpstr>
      <vt:lpstr>Developing the Resource Management Plan and Team Charter (2 of 6)</vt:lpstr>
      <vt:lpstr>Developing the Resource Management Plan and Team Charter (4 of 6)</vt:lpstr>
      <vt:lpstr>Developing the Resource Management Plan and Team Charter (5 of 6)</vt:lpstr>
      <vt:lpstr>Developing the Resource Management Plan and Team Charter (6 of 6)</vt:lpstr>
      <vt:lpstr>Estimating Activity Resources</vt:lpstr>
      <vt:lpstr>Acquiring Resources</vt:lpstr>
      <vt:lpstr>Resource Assignment</vt:lpstr>
      <vt:lpstr>Resource Loading (1 of 2)</vt:lpstr>
      <vt:lpstr>Resource Loading (2 of 2)</vt:lpstr>
      <vt:lpstr>Resource Leveling (1 of 2)</vt:lpstr>
      <vt:lpstr>Resource Leveling (2 of 2)</vt:lpstr>
      <vt:lpstr>Developing the Project Team (1 of 2)</vt:lpstr>
      <vt:lpstr>Developing the Project Team (2 of 2)</vt:lpstr>
      <vt:lpstr>The Social Styles Profile</vt:lpstr>
      <vt:lpstr>DISC Profile</vt:lpstr>
      <vt:lpstr>Reward and Recognition Systems</vt:lpstr>
      <vt:lpstr>Managing the Project Team</vt:lpstr>
      <vt:lpstr>Tools and Techniques for Managing Project Teams (1 of 4) </vt:lpstr>
      <vt:lpstr>Tools and Techniques for Managing Project Teams (2 of 4)</vt:lpstr>
      <vt:lpstr>Tools and Techniques for Managing Project Teams (3 of 4) Compromising vs. Non-Compromising</vt:lpstr>
      <vt:lpstr>Tools and Techniques for Managing Project Teams (4 of 4)</vt:lpstr>
      <vt:lpstr>General Advice on Managing Teams (1 of 2)</vt:lpstr>
      <vt:lpstr>Controlling Resources</vt:lpstr>
      <vt:lpstr>Using Software to Assist in Resource Management</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2018-05-26T21:37:03Z</dcterms:created>
  <dcterms:modified xsi:type="dcterms:W3CDTF">2021-05-20T15:04:31Z</dcterms:modified>
</cp:coreProperties>
</file>