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8" r:id="rId1"/>
  </p:sldMasterIdLst>
  <p:notesMasterIdLst>
    <p:notesMasterId r:id="rId56"/>
  </p:notesMasterIdLst>
  <p:handoutMasterIdLst>
    <p:handoutMasterId r:id="rId57"/>
  </p:handoutMasterIdLst>
  <p:sldIdLst>
    <p:sldId id="257" r:id="rId2"/>
    <p:sldId id="333" r:id="rId3"/>
    <p:sldId id="288" r:id="rId4"/>
    <p:sldId id="292" r:id="rId5"/>
    <p:sldId id="293" r:id="rId6"/>
    <p:sldId id="282" r:id="rId7"/>
    <p:sldId id="258" r:id="rId8"/>
    <p:sldId id="259" r:id="rId9"/>
    <p:sldId id="260" r:id="rId10"/>
    <p:sldId id="334" r:id="rId11"/>
    <p:sldId id="335" r:id="rId12"/>
    <p:sldId id="361" r:id="rId13"/>
    <p:sldId id="313" r:id="rId14"/>
    <p:sldId id="262" r:id="rId15"/>
    <p:sldId id="362" r:id="rId16"/>
    <p:sldId id="315" r:id="rId17"/>
    <p:sldId id="265" r:id="rId18"/>
    <p:sldId id="266" r:id="rId19"/>
    <p:sldId id="267" r:id="rId20"/>
    <p:sldId id="268" r:id="rId21"/>
    <p:sldId id="336" r:id="rId22"/>
    <p:sldId id="312" r:id="rId23"/>
    <p:sldId id="338" r:id="rId24"/>
    <p:sldId id="318" r:id="rId25"/>
    <p:sldId id="350" r:id="rId26"/>
    <p:sldId id="302" r:id="rId27"/>
    <p:sldId id="319" r:id="rId28"/>
    <p:sldId id="354" r:id="rId29"/>
    <p:sldId id="339" r:id="rId30"/>
    <p:sldId id="340" r:id="rId31"/>
    <p:sldId id="341" r:id="rId32"/>
    <p:sldId id="355" r:id="rId33"/>
    <p:sldId id="342" r:id="rId34"/>
    <p:sldId id="356" r:id="rId35"/>
    <p:sldId id="344" r:id="rId36"/>
    <p:sldId id="360" r:id="rId37"/>
    <p:sldId id="322" r:id="rId38"/>
    <p:sldId id="358" r:id="rId39"/>
    <p:sldId id="345" r:id="rId40"/>
    <p:sldId id="346" r:id="rId41"/>
    <p:sldId id="347" r:id="rId42"/>
    <p:sldId id="349" r:id="rId43"/>
    <p:sldId id="295" r:id="rId44"/>
    <p:sldId id="270" r:id="rId45"/>
    <p:sldId id="351" r:id="rId46"/>
    <p:sldId id="348" r:id="rId47"/>
    <p:sldId id="353" r:id="rId48"/>
    <p:sldId id="277" r:id="rId49"/>
    <p:sldId id="359" r:id="rId50"/>
    <p:sldId id="278" r:id="rId51"/>
    <p:sldId id="279" r:id="rId52"/>
    <p:sldId id="298" r:id="rId53"/>
    <p:sldId id="281" r:id="rId54"/>
    <p:sldId id="332" r:id="rId55"/>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Times New Roman" pitchFamily="18" charset="0"/>
        <a:ea typeface="+mn-ea"/>
        <a:cs typeface="+mn-cs"/>
      </a:defRPr>
    </a:lvl1pPr>
    <a:lvl2pPr marL="457200" algn="l" rtl="0" fontAlgn="base">
      <a:spcBef>
        <a:spcPct val="0"/>
      </a:spcBef>
      <a:spcAft>
        <a:spcPct val="0"/>
      </a:spcAft>
      <a:defRPr sz="2200" kern="1200">
        <a:solidFill>
          <a:schemeClr val="tx1"/>
        </a:solidFill>
        <a:latin typeface="Times New Roman" pitchFamily="18" charset="0"/>
        <a:ea typeface="+mn-ea"/>
        <a:cs typeface="+mn-cs"/>
      </a:defRPr>
    </a:lvl2pPr>
    <a:lvl3pPr marL="914400" algn="l" rtl="0" fontAlgn="base">
      <a:spcBef>
        <a:spcPct val="0"/>
      </a:spcBef>
      <a:spcAft>
        <a:spcPct val="0"/>
      </a:spcAft>
      <a:defRPr sz="2200" kern="1200">
        <a:solidFill>
          <a:schemeClr val="tx1"/>
        </a:solidFill>
        <a:latin typeface="Times New Roman" pitchFamily="18" charset="0"/>
        <a:ea typeface="+mn-ea"/>
        <a:cs typeface="+mn-cs"/>
      </a:defRPr>
    </a:lvl3pPr>
    <a:lvl4pPr marL="1371600" algn="l" rtl="0" fontAlgn="base">
      <a:spcBef>
        <a:spcPct val="0"/>
      </a:spcBef>
      <a:spcAft>
        <a:spcPct val="0"/>
      </a:spcAft>
      <a:defRPr sz="2200" kern="1200">
        <a:solidFill>
          <a:schemeClr val="tx1"/>
        </a:solidFill>
        <a:latin typeface="Times New Roman" pitchFamily="18" charset="0"/>
        <a:ea typeface="+mn-ea"/>
        <a:cs typeface="+mn-cs"/>
      </a:defRPr>
    </a:lvl4pPr>
    <a:lvl5pPr marL="1828800" algn="l" rtl="0" fontAlgn="base">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2" clrIdx="0"/>
  <p:cmAuthor id="1" name="Rafael Ignacio Bonilla Armijos" initials="RIBA" lastIdx="2" clrIdx="1"/>
  <p:cmAuthor id="2" name="Stulga, Michele L" initials="SML" lastIdx="19"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0DFF"/>
    <a:srgbClr val="5B53FF"/>
    <a:srgbClr val="66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86395" autoAdjust="0"/>
  </p:normalViewPr>
  <p:slideViewPr>
    <p:cSldViewPr>
      <p:cViewPr varScale="1">
        <p:scale>
          <a:sx n="106" d="100"/>
          <a:sy n="106" d="100"/>
        </p:scale>
        <p:origin x="18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4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4C7AC561-FEF4-4564-B1BB-B4891A40ACD7}" type="slidenum">
              <a:rPr lang="en-US"/>
              <a:pPr>
                <a:defRPr/>
              </a:pPr>
              <a:t>‹#›</a:t>
            </a:fld>
            <a:endParaRPr lang="en-US" dirty="0"/>
          </a:p>
        </p:txBody>
      </p:sp>
    </p:spTree>
    <p:extLst>
      <p:ext uri="{BB962C8B-B14F-4D97-AF65-F5344CB8AC3E}">
        <p14:creationId xmlns:p14="http://schemas.microsoft.com/office/powerpoint/2010/main" val="2562974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D4FD6BFF-8DB4-463C-8B03-99A14BC43E25}" type="slidenum">
              <a:rPr lang="en-US"/>
              <a:pPr>
                <a:defRPr/>
              </a:pPr>
              <a:t>‹#›</a:t>
            </a:fld>
            <a:endParaRPr lang="en-US" dirty="0"/>
          </a:p>
        </p:txBody>
      </p:sp>
    </p:spTree>
    <p:extLst>
      <p:ext uri="{BB962C8B-B14F-4D97-AF65-F5344CB8AC3E}">
        <p14:creationId xmlns:p14="http://schemas.microsoft.com/office/powerpoint/2010/main" val="1374656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a:p>
        </p:txBody>
      </p:sp>
    </p:spTree>
    <p:extLst>
      <p:ext uri="{BB962C8B-B14F-4D97-AF65-F5344CB8AC3E}">
        <p14:creationId xmlns:p14="http://schemas.microsoft.com/office/powerpoint/2010/main" val="1162350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a:t>
            </a:fld>
            <a:endParaRPr lang="en-US" dirty="0"/>
          </a:p>
        </p:txBody>
      </p:sp>
    </p:spTree>
    <p:extLst>
      <p:ext uri="{BB962C8B-B14F-4D97-AF65-F5344CB8AC3E}">
        <p14:creationId xmlns:p14="http://schemas.microsoft.com/office/powerpoint/2010/main" val="2495228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14</a:t>
            </a:fld>
            <a:endParaRPr lang="en-US" dirty="0"/>
          </a:p>
        </p:txBody>
      </p:sp>
    </p:spTree>
    <p:extLst>
      <p:ext uri="{BB962C8B-B14F-4D97-AF65-F5344CB8AC3E}">
        <p14:creationId xmlns:p14="http://schemas.microsoft.com/office/powerpoint/2010/main" val="415714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17</a:t>
            </a:fld>
            <a:endParaRPr lang="en-US" dirty="0"/>
          </a:p>
        </p:txBody>
      </p:sp>
    </p:spTree>
    <p:extLst>
      <p:ext uri="{BB962C8B-B14F-4D97-AF65-F5344CB8AC3E}">
        <p14:creationId xmlns:p14="http://schemas.microsoft.com/office/powerpoint/2010/main" val="1517158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30</a:t>
            </a:fld>
            <a:endParaRPr lang="en-US" dirty="0"/>
          </a:p>
        </p:txBody>
      </p:sp>
    </p:spTree>
    <p:extLst>
      <p:ext uri="{BB962C8B-B14F-4D97-AF65-F5344CB8AC3E}">
        <p14:creationId xmlns:p14="http://schemas.microsoft.com/office/powerpoint/2010/main" val="3093273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shows that the costs of Core IT projects are nondiscretionary, which means that the company has no choice in whether to fund them.</a:t>
            </a:r>
          </a:p>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33</a:t>
            </a:fld>
            <a:endParaRPr lang="en-US" dirty="0"/>
          </a:p>
        </p:txBody>
      </p:sp>
    </p:spTree>
    <p:extLst>
      <p:ext uri="{BB962C8B-B14F-4D97-AF65-F5344CB8AC3E}">
        <p14:creationId xmlns:p14="http://schemas.microsoft.com/office/powerpoint/2010/main" val="1751493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44</a:t>
            </a:fld>
            <a:endParaRPr lang="en-US" dirty="0"/>
          </a:p>
        </p:txBody>
      </p:sp>
    </p:spTree>
    <p:extLst>
      <p:ext uri="{BB962C8B-B14F-4D97-AF65-F5344CB8AC3E}">
        <p14:creationId xmlns:p14="http://schemas.microsoft.com/office/powerpoint/2010/main" val="189905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46</a:t>
            </a:fld>
            <a:endParaRPr lang="en-US" dirty="0"/>
          </a:p>
        </p:txBody>
      </p:sp>
    </p:spTree>
    <p:extLst>
      <p:ext uri="{BB962C8B-B14F-4D97-AF65-F5344CB8AC3E}">
        <p14:creationId xmlns:p14="http://schemas.microsoft.com/office/powerpoint/2010/main" val="3962433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51</a:t>
            </a:fld>
            <a:endParaRPr lang="en-US" dirty="0"/>
          </a:p>
        </p:txBody>
      </p:sp>
    </p:spTree>
    <p:extLst>
      <p:ext uri="{BB962C8B-B14F-4D97-AF65-F5344CB8AC3E}">
        <p14:creationId xmlns:p14="http://schemas.microsoft.com/office/powerpoint/2010/main" val="151509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777246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a:t>Date Here</a:t>
            </a:r>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0281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5305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449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t>‹#›</a:t>
            </a:fld>
            <a:endParaRPr lang="en-US"/>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519433586"/>
      </p:ext>
    </p:extLst>
  </p:cSld>
  <p:clrMapOvr>
    <a:masterClrMapping/>
  </p:clrMapOvr>
  <p:extLst>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t>‹#›</a:t>
            </a:fld>
            <a:endParaRPr lang="en-US"/>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825816293"/>
      </p:ext>
    </p:extLst>
  </p:cSld>
  <p:clrMapOvr>
    <a:masterClrMapping/>
  </p:clrMapOvr>
  <p:extLst>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a:defRPr/>
            </a:pPr>
            <a:fld id="{2F11DC2A-2F4E-4F79-A3F5-88DB509F96F8}" type="slidenum">
              <a:rPr lang="en-US" smtClean="0"/>
              <a:pPr>
                <a:defRPr/>
              </a:pPr>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98748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a:defRPr/>
            </a:pPr>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fld id="{786E95EF-C699-41F4-A9B7-78276692A070}" type="slidenum">
              <a:rPr lang="en-US" smtClean="0"/>
              <a:t>‹#›</a:t>
            </a:fld>
            <a:endParaRPr lang="en-US"/>
          </a:p>
        </p:txBody>
      </p:sp>
    </p:spTree>
    <p:extLst>
      <p:ext uri="{BB962C8B-B14F-4D97-AF65-F5344CB8AC3E}">
        <p14:creationId xmlns:p14="http://schemas.microsoft.com/office/powerpoint/2010/main" val="977412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86480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a:defRPr/>
            </a:pPr>
            <a:r>
              <a:rPr lang="en-US" dirty="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68433952"/>
      </p:ext>
    </p:extLst>
  </p:cSld>
  <p:clrMap bg1="lt1" tx1="dk1" bg2="lt2" tx2="dk2" accent1="accent1" accent2="accent2" accent3="accent3" accent4="accent4" accent5="accent5" accent6="accent6" hlink="hlink" folHlink="folHlink"/>
  <p:sldLayoutIdLst>
    <p:sldLayoutId id="2147483767"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hyperlink" Target="http://www.pmi.org/"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a:t>Chapter 1:</a:t>
            </a:r>
            <a:br>
              <a:rPr lang="en-US" dirty="0"/>
            </a:br>
            <a:r>
              <a:rPr lang="en-US" dirty="0"/>
              <a:t>Introduction to Project Management</a:t>
            </a:r>
          </a:p>
        </p:txBody>
      </p:sp>
      <p:sp>
        <p:nvSpPr>
          <p:cNvPr id="4" name="Subtitle 3">
            <a:extLst>
              <a:ext uri="{FF2B5EF4-FFF2-40B4-BE49-F238E27FC236}">
                <a16:creationId xmlns:a16="http://schemas.microsoft.com/office/drawing/2014/main" id="{2B7206C4-20D6-1E4B-A9BF-F06AB8FA9727}"/>
              </a:ext>
            </a:extLst>
          </p:cNvPr>
          <p:cNvSpPr>
            <a:spLocks noGrp="1"/>
          </p:cNvSpPr>
          <p:nvPr>
            <p:ph type="subTitle" idx="1"/>
          </p:nvPr>
        </p:nvSpPr>
        <p:spPr>
          <a:xfrm>
            <a:off x="698500" y="3886200"/>
            <a:ext cx="7747000" cy="621709"/>
          </a:xfrm>
        </p:spPr>
        <p:txBody>
          <a:bodyPr>
            <a:normAutofit/>
          </a:bodyPr>
          <a:lstStyle/>
          <a:p>
            <a:r>
              <a:rPr lang="en-US" b="1" dirty="0">
                <a:solidFill>
                  <a:schemeClr val="tx2"/>
                </a:solidFill>
                <a:effectLst>
                  <a:outerShdw blurRad="38100" dist="38100" dir="2700000" algn="tl">
                    <a:srgbClr val="FFFFFF"/>
                  </a:outerShdw>
                </a:effectLst>
                <a:latin typeface="Arial Rounded MT Bold" pitchFamily="34" charset="0"/>
              </a:rPr>
              <a:t>Information Technology Project Management, Ninth Edition</a:t>
            </a:r>
          </a:p>
          <a:p>
            <a:r>
              <a:rPr lang="en-US" dirty="0"/>
              <a:t>Note: See the text itself for full citations</a:t>
            </a:r>
            <a:endParaRPr lang="en-US" b="1" dirty="0">
              <a:solidFill>
                <a:schemeClr val="tx2"/>
              </a:solidFill>
              <a:effectLst>
                <a:outerShdw blurRad="38100" dist="38100" dir="2700000" algn="tl">
                  <a:srgbClr val="FFFFFF"/>
                </a:outerShdw>
              </a:effectLst>
              <a:latin typeface="Arial Rounded MT Bold" pitchFamily="34" charset="0"/>
            </a:endParaRPr>
          </a:p>
        </p:txBody>
      </p:sp>
      <p:sp>
        <p:nvSpPr>
          <p:cNvPr id="2" name="Footer Placeholder 1"/>
          <p:cNvSpPr>
            <a:spLocks noGrp="1"/>
          </p:cNvSpPr>
          <p:nvPr>
            <p:ph type="ftr" sz="quarter" idx="11"/>
          </p:nvPr>
        </p:nvSpPr>
        <p:spPr/>
        <p:txBody>
          <a:bodyPr/>
          <a:lstStyle/>
          <a:p>
            <a:pPr>
              <a:defRPr/>
            </a:pPr>
            <a:r>
              <a:rPr lang="en-US" dirty="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Examples of IT Projects (2 of 2)</a:t>
            </a:r>
            <a:endParaRPr lang="en-US" dirty="0"/>
          </a:p>
        </p:txBody>
      </p:sp>
      <p:sp>
        <p:nvSpPr>
          <p:cNvPr id="3" name="Content Placeholder 2"/>
          <p:cNvSpPr>
            <a:spLocks noGrp="1"/>
          </p:cNvSpPr>
          <p:nvPr>
            <p:ph idx="1"/>
          </p:nvPr>
        </p:nvSpPr>
        <p:spPr/>
        <p:txBody>
          <a:bodyPr/>
          <a:lstStyle/>
          <a:p>
            <a:r>
              <a:rPr lang="en-US"/>
              <a:t>Top Strategic Technologies for 2018 (Gartner)</a:t>
            </a:r>
          </a:p>
          <a:p>
            <a:pPr lvl="1"/>
            <a:r>
              <a:rPr lang="en-US"/>
              <a:t>Artificial Intelligence (AI) Foundation</a:t>
            </a:r>
          </a:p>
          <a:p>
            <a:pPr lvl="1"/>
            <a:r>
              <a:rPr lang="en-US"/>
              <a:t>Intelligent Things</a:t>
            </a:r>
          </a:p>
          <a:p>
            <a:pPr lvl="1"/>
            <a:r>
              <a:rPr lang="en-US"/>
              <a:t>Cloud to the Edge</a:t>
            </a:r>
          </a:p>
          <a:p>
            <a:pPr lvl="1"/>
            <a:r>
              <a:rPr lang="en-US"/>
              <a:t>Immersive Experience</a:t>
            </a:r>
            <a:endParaRPr lang="en-US" dirty="0"/>
          </a:p>
        </p:txBody>
      </p:sp>
      <p:sp>
        <p:nvSpPr>
          <p:cNvPr id="17413" name="Footer Placeholder 7"/>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7"/>
          <p:cNvSpPr>
            <a:spLocks noGrp="1"/>
          </p:cNvSpPr>
          <p:nvPr>
            <p:ph type="title"/>
          </p:nvPr>
        </p:nvSpPr>
        <p:spPr/>
        <p:txBody>
          <a:bodyPr/>
          <a:lstStyle/>
          <a:p>
            <a:r>
              <a:rPr lang="en-US"/>
              <a:t>Media Snapshot</a:t>
            </a:r>
            <a:endParaRPr lang="en-US" dirty="0"/>
          </a:p>
        </p:txBody>
      </p:sp>
      <p:sp>
        <p:nvSpPr>
          <p:cNvPr id="18436" name="Content Placeholder 8"/>
          <p:cNvSpPr>
            <a:spLocks noGrp="1"/>
          </p:cNvSpPr>
          <p:nvPr>
            <p:ph idx="1"/>
          </p:nvPr>
        </p:nvSpPr>
        <p:spPr/>
        <p:txBody>
          <a:bodyPr/>
          <a:lstStyle/>
          <a:p>
            <a:r>
              <a:rPr lang="en-US" dirty="0"/>
              <a:t>Gartner predicted that by 2014, there would be more than 70 billion mobile application downloads every year, but it was almost double</a:t>
            </a:r>
          </a:p>
          <a:p>
            <a:endParaRPr lang="en-US" dirty="0"/>
          </a:p>
          <a:p>
            <a:r>
              <a:rPr lang="en-US" dirty="0"/>
              <a:t>Facebook is by far the most downloaded app, and the most popular category of all apps continues to be games (2.89 billions in 2021)</a:t>
            </a:r>
          </a:p>
          <a:p>
            <a:endParaRPr lang="en-US" dirty="0"/>
          </a:p>
          <a:p>
            <a:r>
              <a:rPr lang="en-US" dirty="0">
                <a:highlight>
                  <a:srgbClr val="FFFF00"/>
                </a:highlight>
              </a:rPr>
              <a:t>As of March 2017, Android users could download 2.8 million different apps, and Apple users could download 2.2 million</a:t>
            </a:r>
          </a:p>
          <a:p>
            <a:endParaRPr lang="en-US" dirty="0">
              <a:highlight>
                <a:srgbClr val="FFFF00"/>
              </a:highlight>
            </a:endParaRPr>
          </a:p>
          <a:p>
            <a:r>
              <a:rPr lang="en-US" dirty="0">
                <a:highlight>
                  <a:srgbClr val="FFFF00"/>
                </a:highlight>
              </a:rPr>
              <a:t>(Android </a:t>
            </a:r>
            <a:r>
              <a:rPr lang="en-US" dirty="0"/>
              <a:t>2.5 billion in 2021)</a:t>
            </a:r>
            <a:endParaRPr lang="en-US" dirty="0">
              <a:highlight>
                <a:srgbClr val="FFFF00"/>
              </a:highlight>
            </a:endParaRPr>
          </a:p>
        </p:txBody>
      </p:sp>
      <p:sp>
        <p:nvSpPr>
          <p:cNvPr id="18435" name="Footer Placeholder 4"/>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5"/>
          <p:cNvSpPr>
            <a:spLocks noGrp="1"/>
          </p:cNvSpPr>
          <p:nvPr>
            <p:ph type="title"/>
          </p:nvPr>
        </p:nvSpPr>
        <p:spPr>
          <a:xfrm>
            <a:off x="381000" y="365126"/>
            <a:ext cx="8134350" cy="1325563"/>
          </a:xfrm>
        </p:spPr>
        <p:txBody>
          <a:bodyPr/>
          <a:lstStyle/>
          <a:p>
            <a:r>
              <a:rPr lang="en-US" dirty="0">
                <a:solidFill>
                  <a:schemeClr val="accent4"/>
                </a:solidFill>
              </a:rPr>
              <a:t>3. Learning Objectives (1 of 2)</a:t>
            </a:r>
          </a:p>
        </p:txBody>
      </p:sp>
      <p:sp>
        <p:nvSpPr>
          <p:cNvPr id="9219" name="Content Placeholder 6"/>
          <p:cNvSpPr>
            <a:spLocks noGrp="1"/>
          </p:cNvSpPr>
          <p:nvPr>
            <p:ph idx="1"/>
          </p:nvPr>
        </p:nvSpPr>
        <p:spPr>
          <a:xfrm>
            <a:off x="381000" y="1219200"/>
            <a:ext cx="8134350" cy="4957763"/>
          </a:xfrm>
        </p:spPr>
        <p:txBody>
          <a:bodyPr/>
          <a:lstStyle/>
          <a:p>
            <a:r>
              <a:rPr lang="en-US" dirty="0"/>
              <a:t>Articulate the growing need for better project management, especially for information technology (IT) projects</a:t>
            </a:r>
          </a:p>
          <a:p>
            <a:r>
              <a:rPr lang="en-US" dirty="0"/>
              <a:t>Explain what a project is:</a:t>
            </a:r>
          </a:p>
          <a:p>
            <a:pPr marL="800100" lvl="1" indent="-457200">
              <a:buClr>
                <a:srgbClr val="FF0000"/>
              </a:buClr>
              <a:buSzPct val="92000"/>
              <a:buFont typeface="+mj-lt"/>
              <a:buAutoNum type="arabicPeriod"/>
            </a:pPr>
            <a:r>
              <a:rPr lang="en-US" sz="2000" dirty="0"/>
              <a:t>provide examples of IT projects</a:t>
            </a:r>
          </a:p>
          <a:p>
            <a:pPr marL="800100" lvl="1" indent="-457200">
              <a:buClr>
                <a:srgbClr val="FF0000"/>
              </a:buClr>
              <a:buSzPct val="92000"/>
              <a:buFont typeface="+mj-lt"/>
              <a:buAutoNum type="arabicPeriod"/>
            </a:pPr>
            <a:r>
              <a:rPr lang="en-US" sz="2000" dirty="0">
                <a:highlight>
                  <a:srgbClr val="FFFF00"/>
                </a:highlight>
              </a:rPr>
              <a:t>list various attributes of projects, and</a:t>
            </a:r>
          </a:p>
          <a:p>
            <a:pPr marL="800100" lvl="1" indent="-457200">
              <a:buClr>
                <a:srgbClr val="FF0000"/>
              </a:buClr>
              <a:buSzPct val="92000"/>
              <a:buFont typeface="+mj-lt"/>
              <a:buAutoNum type="arabicPeriod"/>
            </a:pPr>
            <a:r>
              <a:rPr lang="en-US" sz="2000" dirty="0">
                <a:highlight>
                  <a:srgbClr val="FFFF00"/>
                </a:highlight>
              </a:rPr>
              <a:t>describe constraints of project management</a:t>
            </a:r>
          </a:p>
          <a:p>
            <a:pPr lvl="1">
              <a:buClr>
                <a:srgbClr val="FF0000"/>
              </a:buClr>
              <a:buSzPct val="92000"/>
              <a:buFont typeface="Wingdings" pitchFamily="2" charset="2"/>
              <a:buChar char="q"/>
            </a:pPr>
            <a:endParaRPr lang="en-US" sz="2000" dirty="0"/>
          </a:p>
          <a:p>
            <a:pPr>
              <a:buFont typeface="Wingdings" pitchFamily="2" charset="2"/>
              <a:buChar char="§"/>
            </a:pPr>
            <a:r>
              <a:rPr lang="en-US" dirty="0"/>
              <a:t>Define project management discuss key elements of the project management framework, </a:t>
            </a:r>
          </a:p>
          <a:p>
            <a:pPr lvl="1">
              <a:buFont typeface="Wingdings" pitchFamily="2" charset="2"/>
              <a:buChar char="§"/>
            </a:pPr>
            <a:endParaRPr lang="en-US" dirty="0"/>
          </a:p>
          <a:p>
            <a:pPr marL="685800" lvl="1" indent="-342900">
              <a:buClr>
                <a:srgbClr val="FF0000"/>
              </a:buClr>
              <a:buFont typeface="+mj-lt"/>
              <a:buAutoNum type="arabicPeriod"/>
            </a:pPr>
            <a:r>
              <a:rPr lang="en-US" dirty="0"/>
              <a:t>including project stakeholders,</a:t>
            </a:r>
          </a:p>
          <a:p>
            <a:pPr marL="685800" lvl="1" indent="-342900">
              <a:buClr>
                <a:srgbClr val="FF0000"/>
              </a:buClr>
              <a:buFont typeface="+mj-lt"/>
              <a:buAutoNum type="arabicPeriod"/>
            </a:pPr>
            <a:r>
              <a:rPr lang="en-US" dirty="0"/>
              <a:t> the project management knowledge areas,</a:t>
            </a:r>
          </a:p>
          <a:p>
            <a:pPr marL="685800" lvl="1" indent="-342900">
              <a:buClr>
                <a:srgbClr val="FF0000"/>
              </a:buClr>
              <a:buFont typeface="+mj-lt"/>
              <a:buAutoNum type="arabicPeriod"/>
            </a:pPr>
            <a:r>
              <a:rPr lang="en-US" dirty="0"/>
              <a:t> common tools and techniques,</a:t>
            </a:r>
          </a:p>
          <a:p>
            <a:pPr marL="685800" lvl="1" indent="-342900">
              <a:buClr>
                <a:srgbClr val="FF0000"/>
              </a:buClr>
              <a:buFont typeface="+mj-lt"/>
              <a:buAutoNum type="arabicPeriod"/>
            </a:pPr>
            <a:r>
              <a:rPr lang="en-US" dirty="0"/>
              <a:t> and project success</a:t>
            </a:r>
          </a:p>
        </p:txBody>
      </p:sp>
      <p:sp>
        <p:nvSpPr>
          <p:cNvPr id="9220" name="Footer Placeholder 7"/>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0642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solidFill>
                  <a:srgbClr val="C00000"/>
                </a:solidFill>
              </a:rPr>
              <a:t>2. Project Attributes</a:t>
            </a:r>
          </a:p>
        </p:txBody>
      </p:sp>
      <p:sp>
        <p:nvSpPr>
          <p:cNvPr id="19459" name="Rectangle 3"/>
          <p:cNvSpPr>
            <a:spLocks noGrp="1" noChangeArrowheads="1"/>
          </p:cNvSpPr>
          <p:nvPr>
            <p:ph idx="1"/>
          </p:nvPr>
        </p:nvSpPr>
        <p:spPr>
          <a:xfrm>
            <a:off x="381000" y="990600"/>
            <a:ext cx="8134350" cy="5186363"/>
          </a:xfrm>
        </p:spPr>
        <p:txBody>
          <a:bodyPr>
            <a:normAutofit/>
          </a:bodyPr>
          <a:lstStyle/>
          <a:p>
            <a:r>
              <a:rPr lang="en-US" sz="2800" dirty="0">
                <a:solidFill>
                  <a:srgbClr val="130DFF"/>
                </a:solidFill>
              </a:rPr>
              <a:t>A project </a:t>
            </a:r>
          </a:p>
          <a:p>
            <a:pPr lvl="1"/>
            <a:r>
              <a:rPr lang="en-US" sz="2400" dirty="0">
                <a:solidFill>
                  <a:srgbClr val="130DFF"/>
                </a:solidFill>
              </a:rPr>
              <a:t>has a unique purpose</a:t>
            </a:r>
          </a:p>
          <a:p>
            <a:pPr lvl="1"/>
            <a:r>
              <a:rPr lang="en-US" sz="2400" dirty="0">
                <a:solidFill>
                  <a:srgbClr val="130DFF"/>
                </a:solidFill>
              </a:rPr>
              <a:t>is temporary</a:t>
            </a:r>
          </a:p>
          <a:p>
            <a:pPr lvl="1"/>
            <a:r>
              <a:rPr lang="en-US" sz="2400" dirty="0">
                <a:solidFill>
                  <a:srgbClr val="130DFF"/>
                </a:solidFill>
              </a:rPr>
              <a:t>drives change and enable value creation</a:t>
            </a:r>
          </a:p>
          <a:p>
            <a:pPr lvl="1"/>
            <a:r>
              <a:rPr lang="en-US" sz="2400" dirty="0">
                <a:solidFill>
                  <a:srgbClr val="130DFF"/>
                </a:solidFill>
              </a:rPr>
              <a:t>is developed using progressive elaboration</a:t>
            </a:r>
          </a:p>
          <a:p>
            <a:pPr lvl="1"/>
            <a:r>
              <a:rPr lang="en-US" sz="2400" dirty="0">
                <a:solidFill>
                  <a:srgbClr val="130DFF"/>
                </a:solidFill>
              </a:rPr>
              <a:t>requires resources, often from various areas</a:t>
            </a:r>
          </a:p>
          <a:p>
            <a:pPr lvl="1"/>
            <a:r>
              <a:rPr lang="en-US" sz="2400" dirty="0">
                <a:solidFill>
                  <a:srgbClr val="130DFF"/>
                </a:solidFill>
              </a:rPr>
              <a:t>should have a primary customer or sponsor</a:t>
            </a:r>
          </a:p>
          <a:p>
            <a:pPr lvl="2"/>
            <a:r>
              <a:rPr lang="en-US" sz="1800" dirty="0">
                <a:solidFill>
                  <a:srgbClr val="130DFF"/>
                </a:solidFill>
              </a:rPr>
              <a:t>The project sponsor usually provides the direction and funding for the project</a:t>
            </a:r>
          </a:p>
          <a:p>
            <a:pPr lvl="1"/>
            <a:r>
              <a:rPr lang="en-US" sz="2400" dirty="0">
                <a:solidFill>
                  <a:srgbClr val="130DFF"/>
                </a:solidFill>
              </a:rPr>
              <a:t>involves uncertainty</a:t>
            </a:r>
          </a:p>
          <a:p>
            <a:r>
              <a:rPr lang="en-US" sz="2800" dirty="0">
                <a:solidFill>
                  <a:srgbClr val="130DFF"/>
                </a:solidFill>
              </a:rPr>
              <a:t>Project managers work with project sponsors, team, and other people involved in a project to achieve project goals</a:t>
            </a:r>
          </a:p>
        </p:txBody>
      </p:sp>
      <p:sp>
        <p:nvSpPr>
          <p:cNvPr id="19460"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solidFill>
                  <a:srgbClr val="C00000"/>
                </a:solidFill>
              </a:rPr>
              <a:t>3. Project Constraints</a:t>
            </a:r>
          </a:p>
        </p:txBody>
      </p:sp>
      <p:sp>
        <p:nvSpPr>
          <p:cNvPr id="21510" name="Footer Placeholder 7"/>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29" name="Content Placeholder 28" descr="Image illustrates the three dimensions of the triple constraint. Each area—scope, time, and cost—has a target at the beginning of the project.&#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67000" y="1036864"/>
            <a:ext cx="3810000" cy="503464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5"/>
          <p:cNvSpPr>
            <a:spLocks noGrp="1"/>
          </p:cNvSpPr>
          <p:nvPr>
            <p:ph type="title"/>
          </p:nvPr>
        </p:nvSpPr>
        <p:spPr/>
        <p:txBody>
          <a:bodyPr/>
          <a:lstStyle/>
          <a:p>
            <a:r>
              <a:rPr lang="en-US" dirty="0"/>
              <a:t>Learning Objectives (1 of 2)</a:t>
            </a:r>
          </a:p>
        </p:txBody>
      </p:sp>
      <p:sp>
        <p:nvSpPr>
          <p:cNvPr id="9219" name="Content Placeholder 6"/>
          <p:cNvSpPr>
            <a:spLocks noGrp="1"/>
          </p:cNvSpPr>
          <p:nvPr>
            <p:ph idx="1"/>
          </p:nvPr>
        </p:nvSpPr>
        <p:spPr>
          <a:xfrm>
            <a:off x="381000" y="1219200"/>
            <a:ext cx="8134350" cy="4957763"/>
          </a:xfrm>
        </p:spPr>
        <p:txBody>
          <a:bodyPr/>
          <a:lstStyle/>
          <a:p>
            <a:r>
              <a:rPr lang="en-US" dirty="0"/>
              <a:t>Articulate the growing need for better project management, especially for information technology (IT) projects</a:t>
            </a:r>
          </a:p>
          <a:p>
            <a:r>
              <a:rPr lang="en-US" dirty="0"/>
              <a:t>Explain what a project is:</a:t>
            </a:r>
          </a:p>
          <a:p>
            <a:pPr marL="800100" lvl="1" indent="-457200">
              <a:buClr>
                <a:srgbClr val="FF0000"/>
              </a:buClr>
              <a:buSzPct val="92000"/>
              <a:buFont typeface="+mj-lt"/>
              <a:buAutoNum type="arabicPeriod"/>
            </a:pPr>
            <a:r>
              <a:rPr lang="en-US" sz="2000" dirty="0"/>
              <a:t>provide examples of IT projects</a:t>
            </a:r>
          </a:p>
          <a:p>
            <a:pPr marL="800100" lvl="1" indent="-457200">
              <a:buClr>
                <a:srgbClr val="FF0000"/>
              </a:buClr>
              <a:buSzPct val="92000"/>
              <a:buFont typeface="+mj-lt"/>
              <a:buAutoNum type="arabicPeriod"/>
            </a:pPr>
            <a:r>
              <a:rPr lang="en-US" sz="2000" dirty="0"/>
              <a:t>list various attributes of projects, and</a:t>
            </a:r>
          </a:p>
          <a:p>
            <a:pPr marL="800100" lvl="1" indent="-457200">
              <a:buClr>
                <a:srgbClr val="FF0000"/>
              </a:buClr>
              <a:buSzPct val="92000"/>
              <a:buFont typeface="+mj-lt"/>
              <a:buAutoNum type="arabicPeriod"/>
            </a:pPr>
            <a:r>
              <a:rPr lang="en-US" sz="2000" dirty="0"/>
              <a:t>describe constraints of project management</a:t>
            </a:r>
          </a:p>
          <a:p>
            <a:pPr lvl="1">
              <a:buClr>
                <a:srgbClr val="FF0000"/>
              </a:buClr>
              <a:buSzPct val="92000"/>
              <a:buFont typeface="Wingdings" pitchFamily="2" charset="2"/>
              <a:buChar char="q"/>
            </a:pPr>
            <a:endParaRPr lang="en-US" sz="2000" dirty="0"/>
          </a:p>
          <a:p>
            <a:pPr>
              <a:buFont typeface="Wingdings" pitchFamily="2" charset="2"/>
              <a:buChar char="§"/>
            </a:pPr>
            <a:r>
              <a:rPr lang="en-US" dirty="0">
                <a:highlight>
                  <a:srgbClr val="00FF00"/>
                </a:highlight>
              </a:rPr>
              <a:t>Define project management discuss key elements of the project management framework, </a:t>
            </a:r>
          </a:p>
          <a:p>
            <a:pPr lvl="1">
              <a:buFont typeface="Wingdings" pitchFamily="2" charset="2"/>
              <a:buChar char="§"/>
            </a:pPr>
            <a:endParaRPr lang="en-US" dirty="0"/>
          </a:p>
          <a:p>
            <a:pPr marL="685800" lvl="1" indent="-342900">
              <a:buClr>
                <a:srgbClr val="FF0000"/>
              </a:buClr>
              <a:buFont typeface="+mj-lt"/>
              <a:buAutoNum type="arabicPeriod"/>
            </a:pPr>
            <a:r>
              <a:rPr lang="en-US" dirty="0"/>
              <a:t>project stakeholders,</a:t>
            </a:r>
          </a:p>
          <a:p>
            <a:pPr marL="685800" lvl="1" indent="-342900">
              <a:buClr>
                <a:srgbClr val="FF0000"/>
              </a:buClr>
              <a:buFont typeface="+mj-lt"/>
              <a:buAutoNum type="arabicPeriod"/>
            </a:pPr>
            <a:r>
              <a:rPr lang="en-US" dirty="0"/>
              <a:t>project management knowledge areas,</a:t>
            </a:r>
          </a:p>
          <a:p>
            <a:pPr marL="685800" lvl="1" indent="-342900">
              <a:buClr>
                <a:srgbClr val="FF0000"/>
              </a:buClr>
              <a:buFont typeface="+mj-lt"/>
              <a:buAutoNum type="arabicPeriod"/>
            </a:pPr>
            <a:r>
              <a:rPr lang="en-US" dirty="0"/>
              <a:t>common tools and techniques,</a:t>
            </a:r>
          </a:p>
          <a:p>
            <a:pPr marL="685800" lvl="1" indent="-342900">
              <a:buClr>
                <a:srgbClr val="FF0000"/>
              </a:buClr>
              <a:buFont typeface="+mj-lt"/>
              <a:buAutoNum type="arabicPeriod"/>
            </a:pPr>
            <a:r>
              <a:rPr lang="en-US" dirty="0"/>
              <a:t>project success</a:t>
            </a:r>
          </a:p>
        </p:txBody>
      </p:sp>
      <p:sp>
        <p:nvSpPr>
          <p:cNvPr id="9220" name="Footer Placeholder 7"/>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2970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solidFill>
                  <a:srgbClr val="C00000"/>
                </a:solidFill>
              </a:rPr>
              <a:t>What is Project Management? (1 of 2)</a:t>
            </a:r>
          </a:p>
        </p:txBody>
      </p:sp>
      <p:sp>
        <p:nvSpPr>
          <p:cNvPr id="22531" name="Rectangle 3"/>
          <p:cNvSpPr>
            <a:spLocks noGrp="1" noChangeArrowheads="1"/>
          </p:cNvSpPr>
          <p:nvPr>
            <p:ph idx="1"/>
          </p:nvPr>
        </p:nvSpPr>
        <p:spPr>
          <a:xfrm>
            <a:off x="628650" y="1447800"/>
            <a:ext cx="7886700" cy="4729163"/>
          </a:xfrm>
        </p:spPr>
        <p:txBody>
          <a:bodyPr/>
          <a:lstStyle/>
          <a:p>
            <a:r>
              <a:rPr lang="en-US" dirty="0">
                <a:solidFill>
                  <a:srgbClr val="130DFF"/>
                </a:solidFill>
              </a:rPr>
              <a:t>Project management is “the application of knowledge, skills, tools and techniques to project activities to meet project requirements” </a:t>
            </a:r>
          </a:p>
          <a:p>
            <a:endParaRPr lang="en-US" dirty="0">
              <a:solidFill>
                <a:srgbClr val="130DFF"/>
              </a:solidFill>
            </a:endParaRPr>
          </a:p>
          <a:p>
            <a:r>
              <a:rPr lang="en-US" dirty="0"/>
              <a:t>Project managers strive to meet </a:t>
            </a:r>
            <a:r>
              <a:rPr lang="en-US" dirty="0">
                <a:highlight>
                  <a:srgbClr val="FFFF00"/>
                </a:highlight>
              </a:rPr>
              <a:t>the triple constraint (project scope, time, and cost goals)</a:t>
            </a:r>
            <a:r>
              <a:rPr lang="en-US" dirty="0"/>
              <a:t> and also facilitate the entire </a:t>
            </a:r>
            <a:r>
              <a:rPr lang="en-US" dirty="0">
                <a:highlight>
                  <a:srgbClr val="FFFF00"/>
                </a:highlight>
              </a:rPr>
              <a:t>process to meet the needs and expectations of project stakeholders</a:t>
            </a:r>
          </a:p>
        </p:txBody>
      </p:sp>
      <p:sp>
        <p:nvSpPr>
          <p:cNvPr id="22532"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What is Project Management? (2 of 2)</a:t>
            </a:r>
            <a:endParaRPr lang="en-US" dirty="0"/>
          </a:p>
        </p:txBody>
      </p:sp>
      <p:pic>
        <p:nvPicPr>
          <p:cNvPr id="4" name="Content Placeholder 3" descr="Image shows framework to help you understand project management. Key elements of this framework include the project stakeholders, project management knowledge areas, project management tools and techniques, and the contribution of successful projects to the enterprise."/>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1481854"/>
            <a:ext cx="7467600" cy="3805696"/>
          </a:xfrm>
        </p:spPr>
      </p:pic>
      <p:sp>
        <p:nvSpPr>
          <p:cNvPr id="23555"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solidFill>
                  <a:srgbClr val="C00000"/>
                </a:solidFill>
              </a:rPr>
              <a:t>1. Project Stakeholders</a:t>
            </a:r>
          </a:p>
        </p:txBody>
      </p:sp>
      <p:sp>
        <p:nvSpPr>
          <p:cNvPr id="24579" name="Rectangle 3"/>
          <p:cNvSpPr>
            <a:spLocks noGrp="1" noChangeArrowheads="1"/>
          </p:cNvSpPr>
          <p:nvPr>
            <p:ph idx="1"/>
          </p:nvPr>
        </p:nvSpPr>
        <p:spPr/>
        <p:txBody>
          <a:bodyPr/>
          <a:lstStyle/>
          <a:p>
            <a:r>
              <a:rPr lang="en-US" dirty="0">
                <a:solidFill>
                  <a:srgbClr val="130DFF"/>
                </a:solidFill>
              </a:rPr>
              <a:t>Stakeholders are the people involved in or affected by project activities</a:t>
            </a:r>
          </a:p>
          <a:p>
            <a:r>
              <a:rPr lang="en-US" dirty="0">
                <a:solidFill>
                  <a:srgbClr val="130DFF"/>
                </a:solidFill>
              </a:rPr>
              <a:t>Stakeholders include</a:t>
            </a:r>
          </a:p>
          <a:p>
            <a:pPr lvl="1"/>
            <a:r>
              <a:rPr lang="en-US" dirty="0">
                <a:solidFill>
                  <a:srgbClr val="130DFF"/>
                </a:solidFill>
              </a:rPr>
              <a:t>the project sponsor</a:t>
            </a:r>
          </a:p>
          <a:p>
            <a:pPr lvl="1"/>
            <a:r>
              <a:rPr lang="en-US" dirty="0">
                <a:solidFill>
                  <a:srgbClr val="130DFF"/>
                </a:solidFill>
              </a:rPr>
              <a:t>banks and other financial institutions</a:t>
            </a:r>
          </a:p>
          <a:p>
            <a:pPr lvl="1"/>
            <a:r>
              <a:rPr lang="en-US" dirty="0">
                <a:solidFill>
                  <a:srgbClr val="130DFF"/>
                </a:solidFill>
              </a:rPr>
              <a:t>the project manager</a:t>
            </a:r>
          </a:p>
          <a:p>
            <a:pPr lvl="1"/>
            <a:r>
              <a:rPr lang="en-US" dirty="0">
                <a:solidFill>
                  <a:srgbClr val="130DFF"/>
                </a:solidFill>
              </a:rPr>
              <a:t>the project team</a:t>
            </a:r>
          </a:p>
          <a:p>
            <a:pPr lvl="1"/>
            <a:r>
              <a:rPr lang="en-US" dirty="0">
                <a:solidFill>
                  <a:srgbClr val="130DFF"/>
                </a:solidFill>
              </a:rPr>
              <a:t>support staff</a:t>
            </a:r>
          </a:p>
          <a:p>
            <a:pPr lvl="1"/>
            <a:r>
              <a:rPr lang="en-US" dirty="0">
                <a:solidFill>
                  <a:srgbClr val="130DFF"/>
                </a:solidFill>
              </a:rPr>
              <a:t>suppliers</a:t>
            </a:r>
          </a:p>
          <a:p>
            <a:pPr lvl="1"/>
            <a:r>
              <a:rPr lang="en-US" dirty="0">
                <a:solidFill>
                  <a:srgbClr val="130DFF"/>
                </a:solidFill>
              </a:rPr>
              <a:t>opponents to the project</a:t>
            </a:r>
          </a:p>
        </p:txBody>
      </p:sp>
      <p:sp>
        <p:nvSpPr>
          <p:cNvPr id="24580"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solidFill>
                  <a:srgbClr val="C00000"/>
                </a:solidFill>
              </a:rPr>
              <a:t> 2.  Project Management Knowledge Areas</a:t>
            </a:r>
          </a:p>
        </p:txBody>
      </p:sp>
      <p:sp>
        <p:nvSpPr>
          <p:cNvPr id="25603" name="Rectangle 3"/>
          <p:cNvSpPr>
            <a:spLocks noGrp="1" noChangeArrowheads="1"/>
          </p:cNvSpPr>
          <p:nvPr>
            <p:ph idx="1"/>
          </p:nvPr>
        </p:nvSpPr>
        <p:spPr/>
        <p:txBody>
          <a:bodyPr/>
          <a:lstStyle/>
          <a:p>
            <a:r>
              <a:rPr lang="en-US" dirty="0"/>
              <a:t>Knowledge areas describe the key competencies that project managers must develop</a:t>
            </a:r>
          </a:p>
          <a:p>
            <a:r>
              <a:rPr lang="en-US" dirty="0">
                <a:solidFill>
                  <a:srgbClr val="130DFF"/>
                </a:solidFill>
              </a:rPr>
              <a:t>Project managers must have knowledge and skills in all 10 knowledge areas (</a:t>
            </a:r>
            <a:r>
              <a:rPr lang="en-US" dirty="0">
                <a:solidFill>
                  <a:srgbClr val="130DFF"/>
                </a:solidFill>
                <a:highlight>
                  <a:srgbClr val="FFFF00"/>
                </a:highlight>
              </a:rPr>
              <a:t>scope, schedule, cost, quality, resource, communications, risk, procurement, stakeholder, and project integration management)</a:t>
            </a:r>
          </a:p>
          <a:p>
            <a:r>
              <a:rPr lang="en-US" dirty="0">
                <a:solidFill>
                  <a:srgbClr val="130DFF"/>
                </a:solidFill>
              </a:rPr>
              <a:t>This text includes an entire chapter on each knowledge area</a:t>
            </a:r>
          </a:p>
        </p:txBody>
      </p:sp>
      <p:sp>
        <p:nvSpPr>
          <p:cNvPr id="25604"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5"/>
          <p:cNvSpPr>
            <a:spLocks noGrp="1"/>
          </p:cNvSpPr>
          <p:nvPr>
            <p:ph type="title"/>
          </p:nvPr>
        </p:nvSpPr>
        <p:spPr/>
        <p:txBody>
          <a:bodyPr/>
          <a:lstStyle/>
          <a:p>
            <a:r>
              <a:rPr lang="en-US" dirty="0"/>
              <a:t>Learning Objectives (1 of 2)</a:t>
            </a:r>
          </a:p>
        </p:txBody>
      </p:sp>
      <p:sp>
        <p:nvSpPr>
          <p:cNvPr id="9219" name="Content Placeholder 6"/>
          <p:cNvSpPr>
            <a:spLocks noGrp="1"/>
          </p:cNvSpPr>
          <p:nvPr>
            <p:ph idx="1"/>
          </p:nvPr>
        </p:nvSpPr>
        <p:spPr>
          <a:xfrm>
            <a:off x="381000" y="1219200"/>
            <a:ext cx="8134350" cy="4957763"/>
          </a:xfrm>
        </p:spPr>
        <p:txBody>
          <a:bodyPr/>
          <a:lstStyle/>
          <a:p>
            <a:r>
              <a:rPr lang="en-US" dirty="0"/>
              <a:t>Articulate the growing need for better project management, especially for information technology (IT) projects</a:t>
            </a:r>
          </a:p>
          <a:p>
            <a:r>
              <a:rPr lang="en-US" dirty="0"/>
              <a:t>Explain what a project is:</a:t>
            </a:r>
          </a:p>
          <a:p>
            <a:pPr marL="800100" lvl="1" indent="-457200">
              <a:buClr>
                <a:srgbClr val="FF0000"/>
              </a:buClr>
              <a:buSzPct val="92000"/>
              <a:buFont typeface="+mj-lt"/>
              <a:buAutoNum type="arabicPeriod"/>
            </a:pPr>
            <a:r>
              <a:rPr lang="en-US" sz="2000" dirty="0"/>
              <a:t>provide examples of IT projects</a:t>
            </a:r>
          </a:p>
          <a:p>
            <a:pPr marL="800100" lvl="1" indent="-457200">
              <a:buClr>
                <a:srgbClr val="FF0000"/>
              </a:buClr>
              <a:buSzPct val="92000"/>
              <a:buFont typeface="+mj-lt"/>
              <a:buAutoNum type="arabicPeriod"/>
            </a:pPr>
            <a:r>
              <a:rPr lang="en-US" sz="2000" dirty="0"/>
              <a:t>list various attributes of projects, and</a:t>
            </a:r>
          </a:p>
          <a:p>
            <a:pPr marL="800100" lvl="1" indent="-457200">
              <a:buClr>
                <a:srgbClr val="FF0000"/>
              </a:buClr>
              <a:buSzPct val="92000"/>
              <a:buFont typeface="+mj-lt"/>
              <a:buAutoNum type="arabicPeriod"/>
            </a:pPr>
            <a:r>
              <a:rPr lang="en-US" sz="2000" dirty="0"/>
              <a:t>describe constraints of project management</a:t>
            </a:r>
          </a:p>
          <a:p>
            <a:pPr marL="800100" lvl="1" indent="-457200">
              <a:buClr>
                <a:srgbClr val="FF0000"/>
              </a:buClr>
              <a:buSzPct val="92000"/>
              <a:buFont typeface="+mj-lt"/>
              <a:buAutoNum type="arabicPeriod"/>
            </a:pPr>
            <a:endParaRPr lang="en-US" sz="2000" dirty="0"/>
          </a:p>
          <a:p>
            <a:pPr>
              <a:buFont typeface="Wingdings" pitchFamily="2" charset="2"/>
              <a:buChar char="§"/>
            </a:pPr>
            <a:r>
              <a:rPr lang="en-US" dirty="0"/>
              <a:t>Define project management discuss key elements of the project management framework, </a:t>
            </a:r>
          </a:p>
          <a:p>
            <a:pPr lvl="1">
              <a:buFont typeface="Wingdings" pitchFamily="2" charset="2"/>
              <a:buChar char="§"/>
            </a:pPr>
            <a:endParaRPr lang="en-US" dirty="0"/>
          </a:p>
          <a:p>
            <a:pPr marL="685800" lvl="1" indent="-342900">
              <a:buClr>
                <a:srgbClr val="FF0000"/>
              </a:buClr>
              <a:buFont typeface="+mj-lt"/>
              <a:buAutoNum type="arabicPeriod"/>
            </a:pPr>
            <a:r>
              <a:rPr lang="en-US" dirty="0"/>
              <a:t>including project stakeholders,</a:t>
            </a:r>
          </a:p>
          <a:p>
            <a:pPr marL="685800" lvl="1" indent="-342900">
              <a:buClr>
                <a:srgbClr val="FF0000"/>
              </a:buClr>
              <a:buFont typeface="+mj-lt"/>
              <a:buAutoNum type="arabicPeriod"/>
            </a:pPr>
            <a:r>
              <a:rPr lang="en-US" dirty="0"/>
              <a:t>project management knowledge areas,</a:t>
            </a:r>
          </a:p>
          <a:p>
            <a:pPr marL="685800" lvl="1" indent="-342900">
              <a:buClr>
                <a:srgbClr val="FF0000"/>
              </a:buClr>
              <a:buFont typeface="+mj-lt"/>
              <a:buAutoNum type="arabicPeriod"/>
            </a:pPr>
            <a:r>
              <a:rPr lang="en-US" dirty="0"/>
              <a:t>common tools and techniques,</a:t>
            </a:r>
          </a:p>
          <a:p>
            <a:pPr marL="685800" lvl="1" indent="-342900">
              <a:buClr>
                <a:srgbClr val="FF0000"/>
              </a:buClr>
              <a:buFont typeface="+mj-lt"/>
              <a:buAutoNum type="arabicPeriod"/>
            </a:pPr>
            <a:r>
              <a:rPr lang="en-US" dirty="0"/>
              <a:t> project success</a:t>
            </a:r>
          </a:p>
        </p:txBody>
      </p:sp>
      <p:sp>
        <p:nvSpPr>
          <p:cNvPr id="9220" name="Footer Placeholder 7"/>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365126"/>
            <a:ext cx="8839200" cy="1325563"/>
          </a:xfrm>
        </p:spPr>
        <p:txBody>
          <a:bodyPr/>
          <a:lstStyle/>
          <a:p>
            <a:r>
              <a:rPr lang="en-US" dirty="0">
                <a:solidFill>
                  <a:schemeClr val="accent4"/>
                </a:solidFill>
              </a:rPr>
              <a:t>3. Project Management Tools and Techniques (1 of 2)</a:t>
            </a:r>
          </a:p>
        </p:txBody>
      </p:sp>
      <p:sp>
        <p:nvSpPr>
          <p:cNvPr id="26627" name="Rectangle 3"/>
          <p:cNvSpPr>
            <a:spLocks noGrp="1" noChangeArrowheads="1"/>
          </p:cNvSpPr>
          <p:nvPr>
            <p:ph idx="1"/>
          </p:nvPr>
        </p:nvSpPr>
        <p:spPr>
          <a:xfrm>
            <a:off x="381000" y="1747935"/>
            <a:ext cx="7886700" cy="4351338"/>
          </a:xfrm>
        </p:spPr>
        <p:txBody>
          <a:bodyPr/>
          <a:lstStyle/>
          <a:p>
            <a:r>
              <a:rPr lang="en-US" dirty="0">
                <a:solidFill>
                  <a:srgbClr val="130DFF"/>
                </a:solidFill>
              </a:rPr>
              <a:t>Project management tools and techniques assist project managers and their teams in various aspects of project management</a:t>
            </a:r>
          </a:p>
          <a:p>
            <a:r>
              <a:rPr lang="en-US" dirty="0"/>
              <a:t>Some specific ones include</a:t>
            </a:r>
          </a:p>
          <a:p>
            <a:pPr lvl="1"/>
            <a:r>
              <a:rPr lang="en-US" dirty="0">
                <a:solidFill>
                  <a:srgbClr val="C00000"/>
                </a:solidFill>
              </a:rPr>
              <a:t>Project charter, scope statement, and WBS (scope)</a:t>
            </a:r>
          </a:p>
          <a:p>
            <a:pPr lvl="1"/>
            <a:r>
              <a:rPr lang="en-US" dirty="0">
                <a:solidFill>
                  <a:srgbClr val="C00000"/>
                </a:solidFill>
              </a:rPr>
              <a:t>Gantt charts, network diagrams, critical path analysis, critical chain scheduling (time)</a:t>
            </a:r>
          </a:p>
          <a:p>
            <a:pPr lvl="1"/>
            <a:r>
              <a:rPr lang="en-US" dirty="0">
                <a:solidFill>
                  <a:srgbClr val="C00000"/>
                </a:solidFill>
              </a:rPr>
              <a:t>Cost estimates and earned value management (cost)</a:t>
            </a:r>
          </a:p>
          <a:p>
            <a:pPr lvl="1"/>
            <a:r>
              <a:rPr lang="en-US" dirty="0"/>
              <a:t>See Table 1-1 for many more</a:t>
            </a:r>
          </a:p>
          <a:p>
            <a:pPr lvl="1"/>
            <a:endParaRPr lang="en-US" dirty="0"/>
          </a:p>
        </p:txBody>
      </p:sp>
      <p:sp>
        <p:nvSpPr>
          <p:cNvPr id="26628"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p:cNvSpPr>
            <a:spLocks noGrp="1"/>
          </p:cNvSpPr>
          <p:nvPr>
            <p:ph type="title"/>
          </p:nvPr>
        </p:nvSpPr>
        <p:spPr>
          <a:xfrm>
            <a:off x="628650" y="365126"/>
            <a:ext cx="8515350" cy="1325563"/>
          </a:xfrm>
        </p:spPr>
        <p:txBody>
          <a:bodyPr/>
          <a:lstStyle/>
          <a:p>
            <a:r>
              <a:rPr lang="en-US" dirty="0">
                <a:solidFill>
                  <a:schemeClr val="accent4"/>
                </a:solidFill>
              </a:rPr>
              <a:t>3. Project Management Tools and Techniques (2 of 2)</a:t>
            </a:r>
            <a:endParaRPr lang="en-US" dirty="0"/>
          </a:p>
        </p:txBody>
      </p:sp>
      <p:sp>
        <p:nvSpPr>
          <p:cNvPr id="4" name="Content Placeholder 3"/>
          <p:cNvSpPr>
            <a:spLocks noGrp="1"/>
          </p:cNvSpPr>
          <p:nvPr>
            <p:ph idx="1"/>
          </p:nvPr>
        </p:nvSpPr>
        <p:spPr/>
        <p:txBody>
          <a:bodyPr/>
          <a:lstStyle/>
          <a:p>
            <a:r>
              <a:rPr lang="en-US" dirty="0"/>
              <a:t>PMBOK®  Guide: lists tools and techniques based on their purpose:</a:t>
            </a:r>
          </a:p>
          <a:p>
            <a:pPr lvl="1"/>
            <a:r>
              <a:rPr lang="en-US" dirty="0"/>
              <a:t>Data gathering</a:t>
            </a:r>
          </a:p>
          <a:p>
            <a:pPr lvl="1"/>
            <a:r>
              <a:rPr lang="en-US" dirty="0"/>
              <a:t>Data analysis</a:t>
            </a:r>
          </a:p>
          <a:p>
            <a:pPr lvl="1"/>
            <a:r>
              <a:rPr lang="en-US" dirty="0"/>
              <a:t>Data representation</a:t>
            </a:r>
          </a:p>
          <a:p>
            <a:pPr lvl="1"/>
            <a:r>
              <a:rPr lang="en-US" dirty="0"/>
              <a:t>Decision making</a:t>
            </a:r>
          </a:p>
          <a:p>
            <a:pPr lvl="1"/>
            <a:r>
              <a:rPr lang="en-US" dirty="0"/>
              <a:t>Communication</a:t>
            </a:r>
          </a:p>
          <a:p>
            <a:pPr lvl="1"/>
            <a:r>
              <a:rPr lang="en-US" dirty="0"/>
              <a:t>Interpersonal and team skills</a:t>
            </a:r>
          </a:p>
        </p:txBody>
      </p:sp>
      <p:sp>
        <p:nvSpPr>
          <p:cNvPr id="27651" name="Footer Placeholder 2"/>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0C3C42-0505-7E4A-A9A7-496298ECE6B4}"/>
              </a:ext>
            </a:extLst>
          </p:cNvPr>
          <p:cNvSpPr>
            <a:spLocks noGrp="1"/>
          </p:cNvSpPr>
          <p:nvPr>
            <p:ph type="title"/>
          </p:nvPr>
        </p:nvSpPr>
        <p:spPr/>
        <p:txBody>
          <a:bodyPr/>
          <a:lstStyle/>
          <a:p>
            <a:r>
              <a:rPr lang="en-US"/>
              <a:t>What Went Right?</a:t>
            </a:r>
            <a:endParaRPr lang="en-US" dirty="0"/>
          </a:p>
        </p:txBody>
      </p:sp>
      <p:sp>
        <p:nvSpPr>
          <p:cNvPr id="8" name="Content Placeholder 7">
            <a:extLst>
              <a:ext uri="{FF2B5EF4-FFF2-40B4-BE49-F238E27FC236}">
                <a16:creationId xmlns:a16="http://schemas.microsoft.com/office/drawing/2014/main" id="{CEEC736B-2835-4C4C-94A5-993BE45994A1}"/>
              </a:ext>
            </a:extLst>
          </p:cNvPr>
          <p:cNvSpPr>
            <a:spLocks noGrp="1"/>
          </p:cNvSpPr>
          <p:nvPr>
            <p:ph idx="1"/>
          </p:nvPr>
        </p:nvSpPr>
        <p:spPr/>
        <p:txBody>
          <a:bodyPr/>
          <a:lstStyle/>
          <a:p>
            <a:r>
              <a:rPr lang="en-US" dirty="0"/>
              <a:t>The Standish Group’s CHAOS studies show improvements in the statistics for IT projects:</a:t>
            </a:r>
          </a:p>
          <a:p>
            <a:pPr lvl="1"/>
            <a:r>
              <a:rPr lang="en-US" dirty="0">
                <a:solidFill>
                  <a:srgbClr val="130DFF"/>
                </a:solidFill>
              </a:rPr>
              <a:t>The number of successful projects was 29% in 2015</a:t>
            </a:r>
          </a:p>
          <a:p>
            <a:pPr lvl="1"/>
            <a:r>
              <a:rPr lang="en-US" dirty="0">
                <a:solidFill>
                  <a:srgbClr val="130DFF"/>
                </a:solidFill>
              </a:rPr>
              <a:t>62% of small projects were successful, 6% of large, 9% of medium, and 21% of moderate size</a:t>
            </a:r>
          </a:p>
          <a:p>
            <a:pPr lvl="1"/>
            <a:r>
              <a:rPr lang="en-US" dirty="0">
                <a:solidFill>
                  <a:srgbClr val="130DFF"/>
                </a:solidFill>
              </a:rPr>
              <a:t>39% of all agile projects were successful compared to 11% of waterfall projects</a:t>
            </a:r>
          </a:p>
          <a:p>
            <a:endParaRPr lang="en-US" dirty="0">
              <a:solidFill>
                <a:srgbClr val="130DFF"/>
              </a:solidFill>
            </a:endParaRPr>
          </a:p>
          <a:p>
            <a:endParaRPr lang="en-US" dirty="0"/>
          </a:p>
        </p:txBody>
      </p:sp>
      <p:sp>
        <p:nvSpPr>
          <p:cNvPr id="28677"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solidFill>
                  <a:schemeClr val="accent4"/>
                </a:solidFill>
              </a:rPr>
              <a:t>4. Project Success (1 of 4)</a:t>
            </a:r>
          </a:p>
        </p:txBody>
      </p:sp>
      <p:sp>
        <p:nvSpPr>
          <p:cNvPr id="30724" name="Content Placeholder 3"/>
          <p:cNvSpPr>
            <a:spLocks noGrp="1"/>
          </p:cNvSpPr>
          <p:nvPr>
            <p:ph idx="1"/>
          </p:nvPr>
        </p:nvSpPr>
        <p:spPr/>
        <p:txBody>
          <a:bodyPr/>
          <a:lstStyle/>
          <a:p>
            <a:r>
              <a:rPr lang="en-US" dirty="0"/>
              <a:t>There are several ways to define project success:</a:t>
            </a:r>
          </a:p>
          <a:p>
            <a:pPr lvl="1"/>
            <a:r>
              <a:rPr lang="en-US" dirty="0">
                <a:solidFill>
                  <a:srgbClr val="130DFF"/>
                </a:solidFill>
              </a:rPr>
              <a:t>The project met scope, time, and cost goals</a:t>
            </a:r>
          </a:p>
          <a:p>
            <a:pPr lvl="1"/>
            <a:r>
              <a:rPr lang="en-US" dirty="0">
                <a:solidFill>
                  <a:srgbClr val="130DFF"/>
                </a:solidFill>
              </a:rPr>
              <a:t>The project satisfied the customer/sponsor</a:t>
            </a:r>
          </a:p>
          <a:p>
            <a:pPr lvl="1"/>
            <a:r>
              <a:rPr lang="en-US" dirty="0">
                <a:solidFill>
                  <a:srgbClr val="130DFF"/>
                </a:solidFill>
              </a:rPr>
              <a:t>The results of the project met its main objective, such as making or saving a certain amount of money, providing a good return on investment, or simply making the sponsors happy</a:t>
            </a:r>
          </a:p>
        </p:txBody>
      </p:sp>
      <p:sp>
        <p:nvSpPr>
          <p:cNvPr id="30723" name="Footer Placeholder 2"/>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4" name="Rectangle 4"/>
          <p:cNvSpPr>
            <a:spLocks noGrp="1" noChangeArrowheads="1"/>
          </p:cNvSpPr>
          <p:nvPr>
            <p:ph type="title"/>
          </p:nvPr>
        </p:nvSpPr>
        <p:spPr/>
        <p:txBody>
          <a:bodyPr/>
          <a:lstStyle/>
          <a:p>
            <a:r>
              <a:rPr lang="en-US" dirty="0">
                <a:solidFill>
                  <a:schemeClr val="accent4"/>
                </a:solidFill>
              </a:rPr>
              <a:t>4. Project Success (2 of 4)</a:t>
            </a:r>
          </a:p>
        </p:txBody>
      </p:sp>
      <p:graphicFrame>
        <p:nvGraphicFramePr>
          <p:cNvPr id="2" name="Table 1"/>
          <p:cNvGraphicFramePr>
            <a:graphicFrameLocks noGrp="1"/>
          </p:cNvGraphicFramePr>
          <p:nvPr>
            <p:extLst>
              <p:ext uri="{D42A27DB-BD31-4B8C-83A1-F6EECF244321}">
                <p14:modId xmlns:p14="http://schemas.microsoft.com/office/powerpoint/2010/main" val="438962132"/>
              </p:ext>
            </p:extLst>
          </p:nvPr>
        </p:nvGraphicFramePr>
        <p:xfrm>
          <a:off x="1524000" y="1397000"/>
          <a:ext cx="6096000" cy="370840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370840">
                <a:tc>
                  <a:txBody>
                    <a:bodyPr/>
                    <a:lstStyle/>
                    <a:p>
                      <a:r>
                        <a:rPr lang="en-US" dirty="0"/>
                        <a:t>Factors of Success</a:t>
                      </a:r>
                    </a:p>
                  </a:txBody>
                  <a:tcPr/>
                </a:tc>
                <a:tc>
                  <a:txBody>
                    <a:bodyPr/>
                    <a:lstStyle/>
                    <a:p>
                      <a:r>
                        <a:rPr lang="en-US" dirty="0"/>
                        <a:t>Points</a:t>
                      </a:r>
                    </a:p>
                  </a:txBody>
                  <a:tcPr/>
                </a:tc>
                <a:extLst>
                  <a:ext uri="{0D108BD9-81ED-4DB2-BD59-A6C34878D82A}">
                    <a16:rowId xmlns:a16="http://schemas.microsoft.com/office/drawing/2014/main" val="10000"/>
                  </a:ext>
                </a:extLst>
              </a:tr>
              <a:tr h="370840">
                <a:tc>
                  <a:txBody>
                    <a:bodyPr/>
                    <a:lstStyle/>
                    <a:p>
                      <a:r>
                        <a:rPr lang="en-US" dirty="0"/>
                        <a:t>Executive sponsorship</a:t>
                      </a:r>
                    </a:p>
                  </a:txBody>
                  <a:tcPr/>
                </a:tc>
                <a:tc>
                  <a:txBody>
                    <a:bodyPr/>
                    <a:lstStyle/>
                    <a:p>
                      <a:r>
                        <a:rPr lang="en-US" dirty="0"/>
                        <a:t>15</a:t>
                      </a:r>
                    </a:p>
                  </a:txBody>
                  <a:tcPr/>
                </a:tc>
                <a:extLst>
                  <a:ext uri="{0D108BD9-81ED-4DB2-BD59-A6C34878D82A}">
                    <a16:rowId xmlns:a16="http://schemas.microsoft.com/office/drawing/2014/main" val="10001"/>
                  </a:ext>
                </a:extLst>
              </a:tr>
              <a:tr h="370840">
                <a:tc>
                  <a:txBody>
                    <a:bodyPr/>
                    <a:lstStyle/>
                    <a:p>
                      <a:r>
                        <a:rPr lang="en-US" dirty="0"/>
                        <a:t>Emotional maturity</a:t>
                      </a:r>
                    </a:p>
                  </a:txBody>
                  <a:tcPr/>
                </a:tc>
                <a:tc>
                  <a:txBody>
                    <a:bodyPr/>
                    <a:lstStyle/>
                    <a:p>
                      <a:r>
                        <a:rPr lang="en-US" dirty="0"/>
                        <a:t>15</a:t>
                      </a:r>
                    </a:p>
                  </a:txBody>
                  <a:tcPr/>
                </a:tc>
                <a:extLst>
                  <a:ext uri="{0D108BD9-81ED-4DB2-BD59-A6C34878D82A}">
                    <a16:rowId xmlns:a16="http://schemas.microsoft.com/office/drawing/2014/main" val="10002"/>
                  </a:ext>
                </a:extLst>
              </a:tr>
              <a:tr h="370840">
                <a:tc>
                  <a:txBody>
                    <a:bodyPr/>
                    <a:lstStyle/>
                    <a:p>
                      <a:r>
                        <a:rPr lang="en-US" dirty="0"/>
                        <a:t>User involvement</a:t>
                      </a:r>
                    </a:p>
                  </a:txBody>
                  <a:tcPr/>
                </a:tc>
                <a:tc>
                  <a:txBody>
                    <a:bodyPr/>
                    <a:lstStyle/>
                    <a:p>
                      <a:r>
                        <a:rPr lang="en-US" dirty="0"/>
                        <a:t>15</a:t>
                      </a:r>
                    </a:p>
                  </a:txBody>
                  <a:tcPr/>
                </a:tc>
                <a:extLst>
                  <a:ext uri="{0D108BD9-81ED-4DB2-BD59-A6C34878D82A}">
                    <a16:rowId xmlns:a16="http://schemas.microsoft.com/office/drawing/2014/main" val="10003"/>
                  </a:ext>
                </a:extLst>
              </a:tr>
              <a:tr h="370840">
                <a:tc>
                  <a:txBody>
                    <a:bodyPr/>
                    <a:lstStyle/>
                    <a:p>
                      <a:r>
                        <a:rPr lang="en-US" dirty="0"/>
                        <a:t>Optimization</a:t>
                      </a:r>
                    </a:p>
                  </a:txBody>
                  <a:tcPr/>
                </a:tc>
                <a:tc>
                  <a:txBody>
                    <a:bodyPr/>
                    <a:lstStyle/>
                    <a:p>
                      <a:r>
                        <a:rPr lang="en-US" dirty="0"/>
                        <a:t>15</a:t>
                      </a:r>
                    </a:p>
                  </a:txBody>
                  <a:tcPr/>
                </a:tc>
                <a:extLst>
                  <a:ext uri="{0D108BD9-81ED-4DB2-BD59-A6C34878D82A}">
                    <a16:rowId xmlns:a16="http://schemas.microsoft.com/office/drawing/2014/main" val="10004"/>
                  </a:ext>
                </a:extLst>
              </a:tr>
              <a:tr h="370840">
                <a:tc>
                  <a:txBody>
                    <a:bodyPr/>
                    <a:lstStyle/>
                    <a:p>
                      <a:r>
                        <a:rPr lang="en-US" dirty="0"/>
                        <a:t>Skilled</a:t>
                      </a:r>
                      <a:r>
                        <a:rPr lang="en-US" baseline="0" dirty="0"/>
                        <a:t> resources</a:t>
                      </a:r>
                      <a:endParaRPr lang="en-US" dirty="0"/>
                    </a:p>
                  </a:txBody>
                  <a:tcPr/>
                </a:tc>
                <a:tc>
                  <a:txBody>
                    <a:bodyPr/>
                    <a:lstStyle/>
                    <a:p>
                      <a:r>
                        <a:rPr lang="en-US" dirty="0"/>
                        <a:t>10</a:t>
                      </a:r>
                    </a:p>
                  </a:txBody>
                  <a:tcPr/>
                </a:tc>
                <a:extLst>
                  <a:ext uri="{0D108BD9-81ED-4DB2-BD59-A6C34878D82A}">
                    <a16:rowId xmlns:a16="http://schemas.microsoft.com/office/drawing/2014/main" val="10005"/>
                  </a:ext>
                </a:extLst>
              </a:tr>
              <a:tr h="370840">
                <a:tc>
                  <a:txBody>
                    <a:bodyPr/>
                    <a:lstStyle/>
                    <a:p>
                      <a:r>
                        <a:rPr lang="en-US" dirty="0"/>
                        <a:t>Agile processes</a:t>
                      </a:r>
                    </a:p>
                  </a:txBody>
                  <a:tcPr/>
                </a:tc>
                <a:tc>
                  <a:txBody>
                    <a:bodyPr/>
                    <a:lstStyle/>
                    <a:p>
                      <a:r>
                        <a:rPr lang="en-US" dirty="0"/>
                        <a:t>7</a:t>
                      </a:r>
                    </a:p>
                  </a:txBody>
                  <a:tcPr/>
                </a:tc>
                <a:extLst>
                  <a:ext uri="{0D108BD9-81ED-4DB2-BD59-A6C34878D82A}">
                    <a16:rowId xmlns:a16="http://schemas.microsoft.com/office/drawing/2014/main" val="10006"/>
                  </a:ext>
                </a:extLst>
              </a:tr>
              <a:tr h="370840">
                <a:tc>
                  <a:txBody>
                    <a:bodyPr/>
                    <a:lstStyle/>
                    <a:p>
                      <a:r>
                        <a:rPr lang="en-US" dirty="0"/>
                        <a:t>Modest execution</a:t>
                      </a:r>
                    </a:p>
                  </a:txBody>
                  <a:tcPr/>
                </a:tc>
                <a:tc>
                  <a:txBody>
                    <a:bodyPr/>
                    <a:lstStyle/>
                    <a:p>
                      <a:r>
                        <a:rPr lang="en-US" dirty="0"/>
                        <a:t>6</a:t>
                      </a:r>
                    </a:p>
                  </a:txBody>
                  <a:tcPr/>
                </a:tc>
                <a:extLst>
                  <a:ext uri="{0D108BD9-81ED-4DB2-BD59-A6C34878D82A}">
                    <a16:rowId xmlns:a16="http://schemas.microsoft.com/office/drawing/2014/main" val="10007"/>
                  </a:ext>
                </a:extLst>
              </a:tr>
              <a:tr h="370840">
                <a:tc>
                  <a:txBody>
                    <a:bodyPr/>
                    <a:lstStyle/>
                    <a:p>
                      <a:r>
                        <a:rPr lang="en-US" dirty="0"/>
                        <a:t>Project</a:t>
                      </a:r>
                      <a:r>
                        <a:rPr lang="en-US" baseline="0" dirty="0"/>
                        <a:t> management expertise</a:t>
                      </a:r>
                      <a:endParaRPr lang="en-US" dirty="0"/>
                    </a:p>
                  </a:txBody>
                  <a:tcPr/>
                </a:tc>
                <a:tc>
                  <a:txBody>
                    <a:bodyPr/>
                    <a:lstStyle/>
                    <a:p>
                      <a:r>
                        <a:rPr lang="en-US" dirty="0"/>
                        <a:t>5</a:t>
                      </a:r>
                    </a:p>
                  </a:txBody>
                  <a:tcPr/>
                </a:tc>
                <a:extLst>
                  <a:ext uri="{0D108BD9-81ED-4DB2-BD59-A6C34878D82A}">
                    <a16:rowId xmlns:a16="http://schemas.microsoft.com/office/drawing/2014/main" val="10008"/>
                  </a:ext>
                </a:extLst>
              </a:tr>
              <a:tr h="370840">
                <a:tc>
                  <a:txBody>
                    <a:bodyPr/>
                    <a:lstStyle/>
                    <a:p>
                      <a:r>
                        <a:rPr lang="en-US" dirty="0"/>
                        <a:t>Clear business objectives</a:t>
                      </a:r>
                    </a:p>
                  </a:txBody>
                  <a:tcPr/>
                </a:tc>
                <a:tc>
                  <a:txBody>
                    <a:bodyPr/>
                    <a:lstStyle/>
                    <a:p>
                      <a:r>
                        <a:rPr lang="en-US" dirty="0"/>
                        <a:t>4</a:t>
                      </a:r>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1447800" y="5181600"/>
            <a:ext cx="6019800" cy="30777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Source: The Standish Group, CHAOS Manifesto 2015 (2015)</a:t>
            </a:r>
          </a:p>
        </p:txBody>
      </p:sp>
      <p:sp>
        <p:nvSpPr>
          <p:cNvPr id="6" name="Content Placeholder 5">
            <a:extLst>
              <a:ext uri="{FF2B5EF4-FFF2-40B4-BE49-F238E27FC236}">
                <a16:creationId xmlns:a16="http://schemas.microsoft.com/office/drawing/2014/main" id="{FD883357-DA79-F346-9660-EFF88BD15243}"/>
              </a:ext>
            </a:extLst>
          </p:cNvPr>
          <p:cNvSpPr>
            <a:spLocks noGrp="1"/>
          </p:cNvSpPr>
          <p:nvPr>
            <p:ph idx="1"/>
          </p:nvPr>
        </p:nvSpPr>
        <p:spPr>
          <a:xfrm>
            <a:off x="1485900" y="5505054"/>
            <a:ext cx="5181600" cy="307975"/>
          </a:xfrm>
        </p:spPr>
        <p:txBody>
          <a:bodyPr/>
          <a:lstStyle/>
          <a:p>
            <a:pPr marL="0" indent="0">
              <a:buNone/>
            </a:pPr>
            <a:r>
              <a:rPr lang="en-US" dirty="0"/>
              <a:t>Table 1-2 What Helps Projects Succeed?</a:t>
            </a:r>
          </a:p>
        </p:txBody>
      </p:sp>
      <p:sp>
        <p:nvSpPr>
          <p:cNvPr id="31749" name="Footer Placeholder 2"/>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4. Project Success (3 of 4)</a:t>
            </a:r>
          </a:p>
        </p:txBody>
      </p:sp>
      <p:sp>
        <p:nvSpPr>
          <p:cNvPr id="2" name="Content Placeholder 1"/>
          <p:cNvSpPr>
            <a:spLocks noGrp="1"/>
          </p:cNvSpPr>
          <p:nvPr>
            <p:ph idx="1"/>
          </p:nvPr>
        </p:nvSpPr>
        <p:spPr/>
        <p:txBody>
          <a:bodyPr/>
          <a:lstStyle/>
          <a:p>
            <a:r>
              <a:rPr lang="en-US" dirty="0">
                <a:solidFill>
                  <a:srgbClr val="130DFF"/>
                </a:solidFill>
              </a:rPr>
              <a:t>Top three reasons why federal technology projects succeed</a:t>
            </a:r>
          </a:p>
          <a:p>
            <a:pPr lvl="1"/>
            <a:r>
              <a:rPr lang="en-US" dirty="0">
                <a:solidFill>
                  <a:srgbClr val="130DFF"/>
                </a:solidFill>
              </a:rPr>
              <a:t>Adequate funding</a:t>
            </a:r>
          </a:p>
          <a:p>
            <a:pPr lvl="1"/>
            <a:r>
              <a:rPr lang="en-US" dirty="0">
                <a:solidFill>
                  <a:srgbClr val="130DFF"/>
                </a:solidFill>
              </a:rPr>
              <a:t>Staff expertise</a:t>
            </a:r>
          </a:p>
          <a:p>
            <a:pPr lvl="1"/>
            <a:r>
              <a:rPr lang="en-US" dirty="0">
                <a:solidFill>
                  <a:srgbClr val="130DFF"/>
                </a:solidFill>
              </a:rPr>
              <a:t>Engagement from all stakeholders</a:t>
            </a:r>
          </a:p>
        </p:txBody>
      </p:sp>
      <p:sp>
        <p:nvSpPr>
          <p:cNvPr id="4" name="Footer Placeholder 3"/>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022364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solidFill>
                  <a:schemeClr val="accent4"/>
                </a:solidFill>
              </a:rPr>
              <a:t> 4. Project Success (4 of 4)</a:t>
            </a:r>
          </a:p>
        </p:txBody>
      </p:sp>
      <p:sp>
        <p:nvSpPr>
          <p:cNvPr id="6" name="Content Placeholder 5"/>
          <p:cNvSpPr>
            <a:spLocks noGrp="1"/>
          </p:cNvSpPr>
          <p:nvPr>
            <p:ph idx="1"/>
          </p:nvPr>
        </p:nvSpPr>
        <p:spPr/>
        <p:txBody>
          <a:bodyPr/>
          <a:lstStyle/>
          <a:p>
            <a:r>
              <a:rPr lang="en-US" dirty="0"/>
              <a:t>Research findings show that companies that excel in project delivery capability:</a:t>
            </a:r>
          </a:p>
          <a:p>
            <a:pPr lvl="1"/>
            <a:r>
              <a:rPr lang="en-US" dirty="0">
                <a:solidFill>
                  <a:srgbClr val="130DFF"/>
                </a:solidFill>
              </a:rPr>
              <a:t>Use an integrated toolbox </a:t>
            </a:r>
          </a:p>
          <a:p>
            <a:pPr lvl="1"/>
            <a:r>
              <a:rPr lang="en-US" dirty="0">
                <a:solidFill>
                  <a:srgbClr val="130DFF"/>
                </a:solidFill>
              </a:rPr>
              <a:t>Grow project leaders</a:t>
            </a:r>
          </a:p>
          <a:p>
            <a:pPr lvl="1"/>
            <a:r>
              <a:rPr lang="en-US" dirty="0">
                <a:solidFill>
                  <a:srgbClr val="130DFF"/>
                </a:solidFill>
              </a:rPr>
              <a:t>Develop a streamlined project delivery process</a:t>
            </a:r>
          </a:p>
          <a:p>
            <a:pPr lvl="1"/>
            <a:r>
              <a:rPr lang="en-US" dirty="0">
                <a:solidFill>
                  <a:srgbClr val="130DFF"/>
                </a:solidFill>
              </a:rPr>
              <a:t>Measure project health using metrics, like customer satisfaction or return on investment</a:t>
            </a:r>
          </a:p>
        </p:txBody>
      </p:sp>
      <p:sp>
        <p:nvSpPr>
          <p:cNvPr id="32772" name="Footer Placeholder 2"/>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solidFill>
                  <a:srgbClr val="C00000"/>
                </a:solidFill>
              </a:rPr>
              <a:t>Program and Project Portfolio Management</a:t>
            </a:r>
          </a:p>
        </p:txBody>
      </p:sp>
      <p:sp>
        <p:nvSpPr>
          <p:cNvPr id="89091" name="Rectangle 3"/>
          <p:cNvSpPr>
            <a:spLocks noGrp="1" noChangeArrowheads="1"/>
          </p:cNvSpPr>
          <p:nvPr>
            <p:ph idx="1"/>
          </p:nvPr>
        </p:nvSpPr>
        <p:spPr/>
        <p:txBody>
          <a:bodyPr/>
          <a:lstStyle/>
          <a:p>
            <a:r>
              <a:rPr lang="en-US" dirty="0"/>
              <a:t>About one-quarter of the world’s gross domestic product is spent on projects</a:t>
            </a:r>
          </a:p>
          <a:p>
            <a:r>
              <a:rPr lang="en-US" dirty="0"/>
              <a:t>Two important concepts that help projects meet enterprise goals:</a:t>
            </a:r>
          </a:p>
          <a:p>
            <a:pPr lvl="1"/>
            <a:r>
              <a:rPr lang="en-US" dirty="0">
                <a:solidFill>
                  <a:srgbClr val="130DFF"/>
                </a:solidFill>
              </a:rPr>
              <a:t>Use of programs</a:t>
            </a:r>
          </a:p>
          <a:p>
            <a:pPr lvl="1"/>
            <a:r>
              <a:rPr lang="en-US" dirty="0">
                <a:solidFill>
                  <a:srgbClr val="130DFF"/>
                </a:solidFill>
              </a:rPr>
              <a:t>Project portfolio management</a:t>
            </a:r>
          </a:p>
        </p:txBody>
      </p:sp>
      <p:sp>
        <p:nvSpPr>
          <p:cNvPr id="33796"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762000" y="304159"/>
            <a:ext cx="7886700" cy="1325563"/>
          </a:xfrm>
        </p:spPr>
        <p:txBody>
          <a:bodyPr/>
          <a:lstStyle/>
          <a:p>
            <a:r>
              <a:rPr lang="en-US" dirty="0">
                <a:solidFill>
                  <a:srgbClr val="C00000"/>
                </a:solidFill>
              </a:rPr>
              <a:t>Programs</a:t>
            </a:r>
          </a:p>
        </p:txBody>
      </p:sp>
      <p:sp>
        <p:nvSpPr>
          <p:cNvPr id="89091" name="Rectangle 3"/>
          <p:cNvSpPr>
            <a:spLocks noGrp="1" noChangeArrowheads="1"/>
          </p:cNvSpPr>
          <p:nvPr>
            <p:ph idx="1"/>
          </p:nvPr>
        </p:nvSpPr>
        <p:spPr/>
        <p:txBody>
          <a:bodyPr/>
          <a:lstStyle/>
          <a:p>
            <a:r>
              <a:rPr lang="en-US" dirty="0">
                <a:solidFill>
                  <a:srgbClr val="130DFF"/>
                </a:solidFill>
              </a:rPr>
              <a:t>A program is “a group of related projects managed in a coordinated manner to obtain benefits and control not available from managing them individually” (PMBOK® Guide)</a:t>
            </a:r>
          </a:p>
          <a:p>
            <a:r>
              <a:rPr lang="en-US" dirty="0">
                <a:solidFill>
                  <a:srgbClr val="130DFF"/>
                </a:solidFill>
              </a:rPr>
              <a:t> </a:t>
            </a:r>
            <a:r>
              <a:rPr lang="en-US" dirty="0"/>
              <a:t>Examples of common programs in the IT field include infrastructure, applications development, and user support</a:t>
            </a:r>
          </a:p>
          <a:p>
            <a:r>
              <a:rPr lang="en-US" dirty="0"/>
              <a:t>A program manager provides leadership and direction for the project managers heading the projects within the program</a:t>
            </a:r>
          </a:p>
        </p:txBody>
      </p:sp>
      <p:sp>
        <p:nvSpPr>
          <p:cNvPr id="33796"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57155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solidFill>
                  <a:srgbClr val="C00000"/>
                </a:solidFill>
              </a:rPr>
              <a:t>Project Portfolio Management (1 of 2)</a:t>
            </a:r>
          </a:p>
        </p:txBody>
      </p:sp>
      <p:sp>
        <p:nvSpPr>
          <p:cNvPr id="34820" name="Content Placeholder 3"/>
          <p:cNvSpPr>
            <a:spLocks noGrp="1"/>
          </p:cNvSpPr>
          <p:nvPr>
            <p:ph idx="1"/>
          </p:nvPr>
        </p:nvSpPr>
        <p:spPr>
          <a:xfrm>
            <a:off x="304800" y="762000"/>
            <a:ext cx="8210550" cy="5414963"/>
          </a:xfrm>
        </p:spPr>
        <p:txBody>
          <a:bodyPr>
            <a:normAutofit lnSpcReduction="10000"/>
          </a:bodyPr>
          <a:lstStyle/>
          <a:p>
            <a:endParaRPr lang="en-US" dirty="0">
              <a:solidFill>
                <a:srgbClr val="130DFF"/>
              </a:solidFill>
            </a:endParaRPr>
          </a:p>
          <a:p>
            <a:r>
              <a:rPr lang="en-US" dirty="0"/>
              <a:t>Project portfolio management (PPM) refers to a process used by project managers and project management organizations (PMOs) </a:t>
            </a:r>
            <a:r>
              <a:rPr lang="en-US" b="1" dirty="0"/>
              <a:t>to analyze the potential return on undertaking a project</a:t>
            </a:r>
            <a:endParaRPr lang="en-US" dirty="0">
              <a:solidFill>
                <a:srgbClr val="130DFF"/>
              </a:solidFill>
            </a:endParaRPr>
          </a:p>
          <a:p>
            <a:endParaRPr lang="en-US" dirty="0">
              <a:solidFill>
                <a:srgbClr val="130DFF"/>
              </a:solidFill>
            </a:endParaRPr>
          </a:p>
          <a:p>
            <a:r>
              <a:rPr lang="en-US" dirty="0"/>
              <a:t>Project and program management are about execution and delivery---doing projects right. </a:t>
            </a:r>
          </a:p>
          <a:p>
            <a:r>
              <a:rPr lang="en-US" dirty="0"/>
              <a:t>PPM focuses on doing the right projects at the right time by selecting and managing projects as a portfolio of investments. It requires completely different techniques and perspectives.</a:t>
            </a:r>
          </a:p>
          <a:p>
            <a:endParaRPr lang="en-US" dirty="0">
              <a:solidFill>
                <a:srgbClr val="130DFF"/>
              </a:solidFill>
            </a:endParaRPr>
          </a:p>
          <a:p>
            <a:r>
              <a:rPr lang="en-US" dirty="0">
                <a:solidFill>
                  <a:srgbClr val="130DFF"/>
                </a:solidFill>
              </a:rPr>
              <a:t>As part of project portfolio management, organizations group and manage projects and programs as a portfolio of investments that contribute to the entire enterprise’s success</a:t>
            </a:r>
          </a:p>
          <a:p>
            <a:r>
              <a:rPr lang="en-US" dirty="0">
                <a:solidFill>
                  <a:srgbClr val="130DFF"/>
                </a:solidFill>
              </a:rPr>
              <a:t>Portfolio managers help their organizations make wise investment decisions by helping to select and analyze projects from a strategic perspective</a:t>
            </a:r>
          </a:p>
          <a:p>
            <a:endParaRPr lang="en-US" dirty="0"/>
          </a:p>
          <a:p>
            <a:endParaRPr lang="en-US" dirty="0"/>
          </a:p>
        </p:txBody>
      </p:sp>
      <p:sp>
        <p:nvSpPr>
          <p:cNvPr id="34819" name="Footer Placeholder 2"/>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Learning Objectives (2 of 2)</a:t>
            </a:r>
            <a:endParaRPr lang="en-US" dirty="0"/>
          </a:p>
        </p:txBody>
      </p:sp>
      <p:sp>
        <p:nvSpPr>
          <p:cNvPr id="38915" name="Rectangle 3"/>
          <p:cNvSpPr>
            <a:spLocks noGrp="1" noChangeArrowheads="1"/>
          </p:cNvSpPr>
          <p:nvPr>
            <p:ph idx="1"/>
          </p:nvPr>
        </p:nvSpPr>
        <p:spPr>
          <a:xfrm>
            <a:off x="628650" y="1219200"/>
            <a:ext cx="7886700" cy="4957763"/>
          </a:xfrm>
        </p:spPr>
        <p:txBody>
          <a:bodyPr>
            <a:normAutofit/>
          </a:bodyPr>
          <a:lstStyle/>
          <a:p>
            <a:r>
              <a:rPr lang="en-US" sz="2400" dirty="0"/>
              <a:t>Discuss the relationship between:</a:t>
            </a:r>
          </a:p>
          <a:p>
            <a:pPr lvl="1">
              <a:buClr>
                <a:srgbClr val="FF0000"/>
              </a:buClr>
              <a:buSzPct val="99000"/>
              <a:buFont typeface="Wingdings" pitchFamily="2" charset="2"/>
              <a:buChar char="q"/>
            </a:pPr>
            <a:r>
              <a:rPr lang="en-US" sz="2000" dirty="0"/>
              <a:t> project, program, and portfolio management and the contributions each makes to enterprise success </a:t>
            </a:r>
          </a:p>
          <a:p>
            <a:r>
              <a:rPr lang="en-US" sz="2400" dirty="0"/>
              <a:t>Summarize the role of project managers by describing what </a:t>
            </a:r>
            <a:r>
              <a:rPr lang="en-US" sz="2400" dirty="0">
                <a:highlight>
                  <a:srgbClr val="FFFF00"/>
                </a:highlight>
              </a:rPr>
              <a:t>they do, what skills they need, the talent triangle, and career opportunities for IT project managers</a:t>
            </a:r>
          </a:p>
          <a:p>
            <a:r>
              <a:rPr lang="en-US" sz="2400" dirty="0"/>
              <a:t>Recall key aspects of the project management profession, including </a:t>
            </a:r>
            <a:r>
              <a:rPr lang="en-US" sz="2400" dirty="0">
                <a:highlight>
                  <a:srgbClr val="FFFF00"/>
                </a:highlight>
              </a:rPr>
              <a:t>important components</a:t>
            </a:r>
            <a:r>
              <a:rPr lang="en-US" sz="2400" dirty="0"/>
              <a:t> of its history, the role of professional organizations like the </a:t>
            </a:r>
            <a:r>
              <a:rPr lang="en-US" sz="2400" dirty="0">
                <a:highlight>
                  <a:srgbClr val="FFFF00"/>
                </a:highlight>
              </a:rPr>
              <a:t>Project Management Institute (PMI), </a:t>
            </a:r>
            <a:r>
              <a:rPr lang="en-US" sz="2400" dirty="0"/>
              <a:t>the importance of </a:t>
            </a:r>
            <a:r>
              <a:rPr lang="en-US" sz="2400" dirty="0">
                <a:highlight>
                  <a:srgbClr val="FFFF00"/>
                </a:highlight>
              </a:rPr>
              <a:t>certification and ethics, </a:t>
            </a:r>
            <a:r>
              <a:rPr lang="en-US" sz="2400" dirty="0"/>
              <a:t>and the advancement of project management software</a:t>
            </a:r>
          </a:p>
        </p:txBody>
      </p:sp>
      <p:sp>
        <p:nvSpPr>
          <p:cNvPr id="10244"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t>Project Portfolio Management (2 of 2)</a:t>
            </a:r>
            <a:endParaRPr lang="en-US" dirty="0"/>
          </a:p>
        </p:txBody>
      </p:sp>
      <p:pic>
        <p:nvPicPr>
          <p:cNvPr id="8" name="Content Placeholder 7" descr="Image illustrates the differences between project management and project portfolio management. The main distinction is a focus on meeting tactical or strategic goals.&#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47800" y="762000"/>
            <a:ext cx="6248400" cy="5315274"/>
          </a:xfrm>
        </p:spPr>
      </p:pic>
      <p:sp>
        <p:nvSpPr>
          <p:cNvPr id="35843" name="Footer Placeholder 2"/>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t>Best Practice</a:t>
            </a:r>
          </a:p>
        </p:txBody>
      </p:sp>
      <p:sp>
        <p:nvSpPr>
          <p:cNvPr id="4" name="Content Placeholder 3"/>
          <p:cNvSpPr>
            <a:spLocks noGrp="1"/>
          </p:cNvSpPr>
          <p:nvPr>
            <p:ph idx="1"/>
          </p:nvPr>
        </p:nvSpPr>
        <p:spPr>
          <a:xfrm>
            <a:off x="628650" y="838200"/>
            <a:ext cx="8743950" cy="4572001"/>
          </a:xfrm>
        </p:spPr>
        <p:txBody>
          <a:bodyPr>
            <a:normAutofit fontScale="55000" lnSpcReduction="20000"/>
          </a:bodyPr>
          <a:lstStyle/>
          <a:p>
            <a:pPr>
              <a:lnSpc>
                <a:spcPct val="110000"/>
              </a:lnSpc>
            </a:pPr>
            <a:endParaRPr lang="en-US" sz="3400" dirty="0"/>
          </a:p>
          <a:p>
            <a:pPr>
              <a:lnSpc>
                <a:spcPct val="110000"/>
              </a:lnSpc>
              <a:buClr>
                <a:srgbClr val="FF0000"/>
              </a:buClr>
              <a:buFont typeface="Wingdings" pitchFamily="2" charset="2"/>
              <a:buChar char="q"/>
            </a:pPr>
            <a:r>
              <a:rPr lang="en-US" sz="3400" dirty="0"/>
              <a:t>A best practice is “an optimal way recognized by industry to achieve a stated goal or objective”*</a:t>
            </a:r>
          </a:p>
          <a:p>
            <a:pPr>
              <a:lnSpc>
                <a:spcPct val="110000"/>
              </a:lnSpc>
              <a:buClr>
                <a:srgbClr val="FF0000"/>
              </a:buClr>
              <a:buFont typeface="Wingdings" pitchFamily="2" charset="2"/>
              <a:buChar char="q"/>
            </a:pPr>
            <a:r>
              <a:rPr lang="en-US" sz="3400" dirty="0"/>
              <a:t>Robert </a:t>
            </a:r>
            <a:r>
              <a:rPr lang="en-US" sz="3400" dirty="0" err="1"/>
              <a:t>Butrick</a:t>
            </a:r>
            <a:r>
              <a:rPr lang="en-US" sz="3400" dirty="0"/>
              <a:t> suggests that organizations need to follow basic principles of project management, including these two mentioned earlier in this chapter:</a:t>
            </a:r>
          </a:p>
          <a:p>
            <a:pPr marL="457200" lvl="1" indent="-457200">
              <a:lnSpc>
                <a:spcPct val="110000"/>
              </a:lnSpc>
              <a:spcBef>
                <a:spcPts val="750"/>
              </a:spcBef>
              <a:spcAft>
                <a:spcPts val="600"/>
              </a:spcAft>
              <a:buClr>
                <a:srgbClr val="FF0000"/>
              </a:buClr>
              <a:buFont typeface="Wingdings" pitchFamily="2" charset="2"/>
              <a:buChar char="q"/>
            </a:pPr>
            <a:r>
              <a:rPr lang="en-US" sz="3400" dirty="0"/>
              <a:t>Make sure your projects are driven by your strategy</a:t>
            </a:r>
            <a:r>
              <a:rPr lang="en-US" sz="2500" dirty="0"/>
              <a:t>. </a:t>
            </a:r>
            <a:endParaRPr lang="en-US" sz="3400" dirty="0"/>
          </a:p>
          <a:p>
            <a:pPr marL="457200" lvl="1" indent="-457200">
              <a:lnSpc>
                <a:spcPct val="110000"/>
              </a:lnSpc>
              <a:spcBef>
                <a:spcPts val="750"/>
              </a:spcBef>
              <a:spcAft>
                <a:spcPts val="600"/>
              </a:spcAft>
              <a:buClr>
                <a:srgbClr val="FF0000"/>
              </a:buClr>
              <a:buFont typeface="Wingdings" pitchFamily="2" charset="2"/>
              <a:buChar char="q"/>
            </a:pPr>
            <a:r>
              <a:rPr lang="en-US" sz="3400" dirty="0"/>
              <a:t>Be able to demonstrate how each project you undertake fits your business strategy, and screen out unwanted projects as soon as possible</a:t>
            </a:r>
          </a:p>
          <a:p>
            <a:pPr marL="457200" lvl="1" indent="-457200">
              <a:lnSpc>
                <a:spcPct val="110000"/>
              </a:lnSpc>
              <a:spcBef>
                <a:spcPts val="750"/>
              </a:spcBef>
              <a:spcAft>
                <a:spcPts val="600"/>
              </a:spcAft>
              <a:buClr>
                <a:srgbClr val="FF0000"/>
              </a:buClr>
              <a:buFont typeface="Wingdings" pitchFamily="2" charset="2"/>
              <a:buChar char="q"/>
            </a:pPr>
            <a:r>
              <a:rPr lang="en-US" sz="3400" dirty="0"/>
              <a:t>Engage your stakeholders. Ignoring stakeholders often leads to project failure. Be sure to engage stakeholders at all stages of a project, and encourage teamwork and commitment at all times</a:t>
            </a:r>
          </a:p>
          <a:p>
            <a:pPr marL="457200" lvl="1" indent="-457200">
              <a:lnSpc>
                <a:spcPct val="110000"/>
              </a:lnSpc>
              <a:spcBef>
                <a:spcPts val="750"/>
              </a:spcBef>
              <a:spcAft>
                <a:spcPts val="600"/>
              </a:spcAft>
              <a:buFont typeface="Wingdings" pitchFamily="2" charset="2"/>
              <a:buChar char="q"/>
            </a:pPr>
            <a:endParaRPr lang="en-US" sz="3400" dirty="0"/>
          </a:p>
          <a:p>
            <a:r>
              <a:rPr lang="en-US" dirty="0"/>
              <a:t>*Project Management Institute, Organizational Project Management Maturity Model (OPM3) Knowledge Foundation (2003), p. 13.</a:t>
            </a:r>
          </a:p>
        </p:txBody>
      </p:sp>
      <p:sp>
        <p:nvSpPr>
          <p:cNvPr id="36867" name="Footer Placeholder 2"/>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17DCDA-ACB6-9C4C-BAF6-49CFF1B68579}"/>
              </a:ext>
            </a:extLst>
          </p:cNvPr>
          <p:cNvSpPr>
            <a:spLocks noGrp="1"/>
          </p:cNvSpPr>
          <p:nvPr>
            <p:ph type="title"/>
          </p:nvPr>
        </p:nvSpPr>
        <p:spPr/>
        <p:txBody>
          <a:bodyPr/>
          <a:lstStyle/>
          <a:p>
            <a:r>
              <a:rPr lang="en-US"/>
              <a:t>Organizational Project Management (1 of 2)</a:t>
            </a:r>
            <a:endParaRPr lang="en-US" dirty="0"/>
          </a:p>
        </p:txBody>
      </p:sp>
      <p:sp>
        <p:nvSpPr>
          <p:cNvPr id="2" name="Content Placeholder 1">
            <a:extLst>
              <a:ext uri="{FF2B5EF4-FFF2-40B4-BE49-F238E27FC236}">
                <a16:creationId xmlns:a16="http://schemas.microsoft.com/office/drawing/2014/main" id="{0CA74214-2A05-8544-80A7-4C9153C1DC8F}"/>
              </a:ext>
            </a:extLst>
          </p:cNvPr>
          <p:cNvSpPr>
            <a:spLocks noGrp="1"/>
          </p:cNvSpPr>
          <p:nvPr>
            <p:ph idx="1"/>
          </p:nvPr>
        </p:nvSpPr>
        <p:spPr/>
        <p:txBody>
          <a:bodyPr/>
          <a:lstStyle/>
          <a:p>
            <a:r>
              <a:rPr lang="en-US" dirty="0"/>
              <a:t>Organizational project management </a:t>
            </a:r>
          </a:p>
          <a:p>
            <a:pPr lvl="1"/>
            <a:r>
              <a:rPr lang="en-US" dirty="0"/>
              <a:t>Framework in which portfolio, program, and project management are integrated with organizational enablers in order to achieve strategic objectives</a:t>
            </a:r>
          </a:p>
          <a:p>
            <a:endParaRPr lang="en-US" dirty="0"/>
          </a:p>
        </p:txBody>
      </p:sp>
      <p:sp>
        <p:nvSpPr>
          <p:cNvPr id="4" name="Footer Placeholder 3">
            <a:extLst>
              <a:ext uri="{FF2B5EF4-FFF2-40B4-BE49-F238E27FC236}">
                <a16:creationId xmlns:a16="http://schemas.microsoft.com/office/drawing/2014/main" id="{024C13E1-5B33-6A4D-BFBC-2B639B2F876C}"/>
              </a:ext>
            </a:extLst>
          </p:cNvPr>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52822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Organizational Project Management (2 of 2)</a:t>
            </a:r>
            <a:endParaRPr lang="en-US" dirty="0"/>
          </a:p>
        </p:txBody>
      </p:sp>
      <p:pic>
        <p:nvPicPr>
          <p:cNvPr id="9" name="Content Placeholder 8" descr="Image shows that the costs of Core IT projects are nondiscretionary, which means that the company has no choice in whether to fund them.&#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04800" y="1143000"/>
            <a:ext cx="8534400" cy="4442346"/>
          </a:xfrm>
        </p:spPr>
      </p:pic>
      <p:sp>
        <p:nvSpPr>
          <p:cNvPr id="37891" name="Footer Placeholder 2"/>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itle 1"/>
          <p:cNvSpPr>
            <a:spLocks noGrp="1"/>
          </p:cNvSpPr>
          <p:nvPr>
            <p:ph type="title"/>
          </p:nvPr>
        </p:nvSpPr>
        <p:spPr>
          <a:xfrm>
            <a:off x="304800" y="336356"/>
            <a:ext cx="7886700" cy="1325563"/>
          </a:xfrm>
        </p:spPr>
        <p:txBody>
          <a:bodyPr/>
          <a:lstStyle/>
          <a:p>
            <a:r>
              <a:rPr lang="en-US" dirty="0">
                <a:solidFill>
                  <a:srgbClr val="C00000"/>
                </a:solidFill>
              </a:rPr>
              <a:t>The Role of the Project Manager</a:t>
            </a:r>
          </a:p>
        </p:txBody>
      </p:sp>
      <p:sp>
        <p:nvSpPr>
          <p:cNvPr id="40964" name="Content Placeholder 3"/>
          <p:cNvSpPr>
            <a:spLocks noGrp="1"/>
          </p:cNvSpPr>
          <p:nvPr>
            <p:ph idx="1"/>
          </p:nvPr>
        </p:nvSpPr>
        <p:spPr/>
        <p:txBody>
          <a:bodyPr/>
          <a:lstStyle/>
          <a:p>
            <a:r>
              <a:rPr lang="en-US" dirty="0"/>
              <a:t>Project managers must work closely with the other </a:t>
            </a:r>
            <a:r>
              <a:rPr lang="en-US" dirty="0">
                <a:solidFill>
                  <a:srgbClr val="130DFF"/>
                </a:solidFill>
              </a:rPr>
              <a:t>stakeholders on a project, especially the sponsor and project team</a:t>
            </a:r>
          </a:p>
          <a:p>
            <a:r>
              <a:rPr lang="en-US" dirty="0"/>
              <a:t>They are also more effective if they are familiar with the 10 project management knowledge areas</a:t>
            </a:r>
          </a:p>
          <a:p>
            <a:pPr lvl="1"/>
            <a:r>
              <a:rPr lang="en-US" dirty="0"/>
              <a:t>And the various tools and techniques related to project management</a:t>
            </a:r>
          </a:p>
        </p:txBody>
      </p:sp>
      <p:sp>
        <p:nvSpPr>
          <p:cNvPr id="40963" name="Footer Placeholder 2"/>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24104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a:solidFill>
                  <a:srgbClr val="C00000"/>
                </a:solidFill>
              </a:rPr>
              <a:t>Project Manager Job Description</a:t>
            </a:r>
          </a:p>
        </p:txBody>
      </p:sp>
      <p:sp>
        <p:nvSpPr>
          <p:cNvPr id="40964" name="Content Placeholder 3"/>
          <p:cNvSpPr>
            <a:spLocks noGrp="1"/>
          </p:cNvSpPr>
          <p:nvPr>
            <p:ph idx="1"/>
          </p:nvPr>
        </p:nvSpPr>
        <p:spPr/>
        <p:txBody>
          <a:bodyPr/>
          <a:lstStyle/>
          <a:p>
            <a:r>
              <a:rPr lang="en-US" dirty="0"/>
              <a:t>Job descriptions vary, but most include responsibilities </a:t>
            </a:r>
            <a:r>
              <a:rPr lang="en-US" dirty="0">
                <a:solidFill>
                  <a:srgbClr val="130DFF"/>
                </a:solidFill>
              </a:rPr>
              <a:t>like planning, scheduling, coordinating, and working with people to achieve project goals</a:t>
            </a:r>
          </a:p>
          <a:p>
            <a:r>
              <a:rPr lang="en-US" dirty="0"/>
              <a:t>Project management is a skill needed in every major IT field, from database administrator to network specialist to technical writer</a:t>
            </a:r>
          </a:p>
        </p:txBody>
      </p:sp>
      <p:sp>
        <p:nvSpPr>
          <p:cNvPr id="40963" name="Footer Placeholder 2"/>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2E5B70-0794-614B-B4E6-CB18B57E3175}"/>
              </a:ext>
            </a:extLst>
          </p:cNvPr>
          <p:cNvSpPr>
            <a:spLocks noGrp="1"/>
          </p:cNvSpPr>
          <p:nvPr>
            <p:ph type="title"/>
          </p:nvPr>
        </p:nvSpPr>
        <p:spPr/>
        <p:txBody>
          <a:bodyPr/>
          <a:lstStyle/>
          <a:p>
            <a:r>
              <a:rPr lang="en-US"/>
              <a:t>Advice for Young Professionals</a:t>
            </a:r>
            <a:endParaRPr lang="en-US" dirty="0"/>
          </a:p>
        </p:txBody>
      </p:sp>
      <p:sp>
        <p:nvSpPr>
          <p:cNvPr id="2" name="Content Placeholder 1">
            <a:extLst>
              <a:ext uri="{FF2B5EF4-FFF2-40B4-BE49-F238E27FC236}">
                <a16:creationId xmlns:a16="http://schemas.microsoft.com/office/drawing/2014/main" id="{3B5B5120-729C-614D-8934-0C2D025883FA}"/>
              </a:ext>
            </a:extLst>
          </p:cNvPr>
          <p:cNvSpPr>
            <a:spLocks noGrp="1"/>
          </p:cNvSpPr>
          <p:nvPr>
            <p:ph idx="1"/>
          </p:nvPr>
        </p:nvSpPr>
        <p:spPr/>
        <p:txBody>
          <a:bodyPr/>
          <a:lstStyle/>
          <a:p>
            <a:r>
              <a:rPr lang="en-US"/>
              <a:t>A few questions to ask yourself to know if you would be a good project manager</a:t>
            </a:r>
          </a:p>
          <a:p>
            <a:pPr lvl="1"/>
            <a:r>
              <a:rPr lang="en-US"/>
              <a:t>Do you get frustrated by bad bosses? Do you think you could do a better job?</a:t>
            </a:r>
          </a:p>
          <a:p>
            <a:pPr lvl="1"/>
            <a:r>
              <a:rPr lang="en-US"/>
              <a:t>Are you interested in understanding the big picture of how organizations work and how your individual work or your project fits in?</a:t>
            </a:r>
          </a:p>
          <a:p>
            <a:pPr lvl="1"/>
            <a:r>
              <a:rPr lang="en-US"/>
              <a:t>Have you had other leadership roles, such as being a team captain, president of a club, or entrepreneur of a small business? Did you enjoy it? Did others think you did a good job?</a:t>
            </a:r>
          </a:p>
          <a:p>
            <a:pPr lvl="1"/>
            <a:r>
              <a:rPr lang="en-US"/>
              <a:t>Are you good at mentoring others? Do people ask you for help in developing their skills or your advice on what to do?</a:t>
            </a:r>
            <a:endParaRPr lang="en-US" dirty="0"/>
          </a:p>
        </p:txBody>
      </p:sp>
      <p:sp>
        <p:nvSpPr>
          <p:cNvPr id="4" name="Footer Placeholder 3">
            <a:extLst>
              <a:ext uri="{FF2B5EF4-FFF2-40B4-BE49-F238E27FC236}">
                <a16:creationId xmlns:a16="http://schemas.microsoft.com/office/drawing/2014/main" id="{D98A0E6C-77C0-6A42-A4F4-0C3429708592}"/>
              </a:ext>
            </a:extLst>
          </p:cNvPr>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76821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328843"/>
            <a:ext cx="7886700" cy="1325563"/>
          </a:xfrm>
        </p:spPr>
        <p:txBody>
          <a:bodyPr/>
          <a:lstStyle/>
          <a:p>
            <a:r>
              <a:rPr lang="en-US" dirty="0">
                <a:solidFill>
                  <a:srgbClr val="C00000"/>
                </a:solidFill>
              </a:rPr>
              <a:t>Suggested Skills for Project Managers (1 of 2)</a:t>
            </a:r>
          </a:p>
        </p:txBody>
      </p:sp>
      <p:sp>
        <p:nvSpPr>
          <p:cNvPr id="41987" name="Rectangle 3"/>
          <p:cNvSpPr>
            <a:spLocks noGrp="1" noChangeArrowheads="1"/>
          </p:cNvSpPr>
          <p:nvPr>
            <p:ph idx="1"/>
          </p:nvPr>
        </p:nvSpPr>
        <p:spPr/>
        <p:txBody>
          <a:bodyPr/>
          <a:lstStyle/>
          <a:p>
            <a:r>
              <a:rPr lang="en-US" dirty="0"/>
              <a:t>The Project Management Body of Knowledge</a:t>
            </a:r>
          </a:p>
          <a:p>
            <a:r>
              <a:rPr lang="en-US" dirty="0">
                <a:solidFill>
                  <a:srgbClr val="130DFF"/>
                </a:solidFill>
              </a:rPr>
              <a:t>Application area knowledge, standards, and regulations</a:t>
            </a:r>
          </a:p>
          <a:p>
            <a:r>
              <a:rPr lang="en-US" dirty="0">
                <a:solidFill>
                  <a:srgbClr val="130DFF"/>
                </a:solidFill>
              </a:rPr>
              <a:t>Project environment knowledge</a:t>
            </a:r>
          </a:p>
          <a:p>
            <a:r>
              <a:rPr lang="en-US" dirty="0">
                <a:solidFill>
                  <a:srgbClr val="130DFF"/>
                </a:solidFill>
              </a:rPr>
              <a:t>General management knowledge and skills</a:t>
            </a:r>
          </a:p>
          <a:p>
            <a:r>
              <a:rPr lang="en-US" dirty="0">
                <a:solidFill>
                  <a:srgbClr val="130DFF"/>
                </a:solidFill>
              </a:rPr>
              <a:t>Soft skills or human relations skills</a:t>
            </a:r>
          </a:p>
          <a:p>
            <a:endParaRPr lang="en-US" dirty="0"/>
          </a:p>
        </p:txBody>
      </p:sp>
      <p:sp>
        <p:nvSpPr>
          <p:cNvPr id="41988"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solidFill>
                  <a:srgbClr val="C00000"/>
                </a:solidFill>
              </a:rPr>
              <a:t>Suggested Skills for Project Managers (2 of 2)</a:t>
            </a:r>
          </a:p>
        </p:txBody>
      </p:sp>
      <p:sp>
        <p:nvSpPr>
          <p:cNvPr id="41987" name="Rectangle 3"/>
          <p:cNvSpPr>
            <a:spLocks noGrp="1" noChangeArrowheads="1"/>
          </p:cNvSpPr>
          <p:nvPr>
            <p:ph idx="1"/>
          </p:nvPr>
        </p:nvSpPr>
        <p:spPr/>
        <p:txBody>
          <a:bodyPr/>
          <a:lstStyle/>
          <a:p>
            <a:r>
              <a:rPr lang="en-US" dirty="0">
                <a:solidFill>
                  <a:srgbClr val="5B53FF"/>
                </a:solidFill>
              </a:rPr>
              <a:t>Six traits of highly effective project managers as follows:</a:t>
            </a:r>
          </a:p>
          <a:p>
            <a:pPr lvl="1"/>
            <a:r>
              <a:rPr lang="en-US" dirty="0">
                <a:solidFill>
                  <a:srgbClr val="5B53FF"/>
                </a:solidFill>
              </a:rPr>
              <a:t>Be a strategic business partner</a:t>
            </a:r>
          </a:p>
          <a:p>
            <a:pPr lvl="1"/>
            <a:r>
              <a:rPr lang="en-US" dirty="0">
                <a:solidFill>
                  <a:srgbClr val="5B53FF"/>
                </a:solidFill>
              </a:rPr>
              <a:t>Encourage and recognize valuable contributions</a:t>
            </a:r>
          </a:p>
          <a:p>
            <a:pPr lvl="1"/>
            <a:r>
              <a:rPr lang="en-US" dirty="0">
                <a:solidFill>
                  <a:srgbClr val="5B53FF"/>
                </a:solidFill>
              </a:rPr>
              <a:t>Respect and motivate stakeholders</a:t>
            </a:r>
          </a:p>
          <a:p>
            <a:pPr lvl="1"/>
            <a:r>
              <a:rPr lang="en-US" dirty="0">
                <a:solidFill>
                  <a:srgbClr val="5B53FF"/>
                </a:solidFill>
              </a:rPr>
              <a:t>Be fully vested in success</a:t>
            </a:r>
          </a:p>
          <a:p>
            <a:pPr lvl="1"/>
            <a:r>
              <a:rPr lang="en-US" dirty="0">
                <a:solidFill>
                  <a:srgbClr val="5B53FF"/>
                </a:solidFill>
              </a:rPr>
              <a:t>Stress integrity and accountability</a:t>
            </a:r>
          </a:p>
          <a:p>
            <a:pPr lvl="1"/>
            <a:r>
              <a:rPr lang="en-US" dirty="0">
                <a:solidFill>
                  <a:srgbClr val="5B53FF"/>
                </a:solidFill>
              </a:rPr>
              <a:t>Work in the gray/Be able to deal with ambiguity</a:t>
            </a:r>
          </a:p>
          <a:p>
            <a:endParaRPr lang="en-US" dirty="0"/>
          </a:p>
        </p:txBody>
      </p:sp>
      <p:sp>
        <p:nvSpPr>
          <p:cNvPr id="41988"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6602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PMI Talent Triangle® and the </a:t>
            </a:r>
            <a:r>
              <a:rPr lang="en-US" dirty="0">
                <a:solidFill>
                  <a:srgbClr val="C00000"/>
                </a:solidFill>
              </a:rPr>
              <a:t>Importance of Leadership Skills*</a:t>
            </a:r>
          </a:p>
        </p:txBody>
      </p:sp>
      <p:sp>
        <p:nvSpPr>
          <p:cNvPr id="44036" name="Content Placeholder 6"/>
          <p:cNvSpPr>
            <a:spLocks noGrp="1"/>
          </p:cNvSpPr>
          <p:nvPr>
            <p:ph idx="1"/>
          </p:nvPr>
        </p:nvSpPr>
        <p:spPr/>
        <p:txBody>
          <a:bodyPr/>
          <a:lstStyle/>
          <a:p>
            <a:r>
              <a:rPr lang="en-US" dirty="0">
                <a:solidFill>
                  <a:srgbClr val="130DFF"/>
                </a:solidFill>
              </a:rPr>
              <a:t>The talent triangle includes:</a:t>
            </a:r>
          </a:p>
          <a:p>
            <a:pPr lvl="1"/>
            <a:r>
              <a:rPr lang="en-US" dirty="0">
                <a:solidFill>
                  <a:srgbClr val="130DFF"/>
                </a:solidFill>
              </a:rPr>
              <a:t>Technical project management skills</a:t>
            </a:r>
          </a:p>
          <a:p>
            <a:pPr lvl="1"/>
            <a:r>
              <a:rPr lang="en-US" dirty="0">
                <a:solidFill>
                  <a:srgbClr val="130DFF"/>
                </a:solidFill>
              </a:rPr>
              <a:t>Strategic and business management skills</a:t>
            </a:r>
          </a:p>
          <a:p>
            <a:pPr lvl="1"/>
            <a:r>
              <a:rPr lang="en-US" dirty="0">
                <a:solidFill>
                  <a:srgbClr val="130DFF"/>
                </a:solidFill>
              </a:rPr>
              <a:t>Leadership skills</a:t>
            </a:r>
          </a:p>
          <a:p>
            <a:r>
              <a:rPr lang="en-US" dirty="0">
                <a:solidFill>
                  <a:srgbClr val="130DFF"/>
                </a:solidFill>
              </a:rPr>
              <a:t>Leadership styles include:</a:t>
            </a:r>
          </a:p>
          <a:p>
            <a:pPr lvl="1"/>
            <a:r>
              <a:rPr lang="en-US" dirty="0">
                <a:solidFill>
                  <a:srgbClr val="130DFF"/>
                </a:solidFill>
              </a:rPr>
              <a:t>Laissez-faire</a:t>
            </a:r>
          </a:p>
          <a:p>
            <a:pPr lvl="1"/>
            <a:r>
              <a:rPr lang="en-US" dirty="0">
                <a:solidFill>
                  <a:srgbClr val="130DFF"/>
                </a:solidFill>
              </a:rPr>
              <a:t>Transactional</a:t>
            </a:r>
          </a:p>
          <a:p>
            <a:pPr lvl="1"/>
            <a:r>
              <a:rPr lang="en-US" dirty="0">
                <a:solidFill>
                  <a:srgbClr val="130DFF"/>
                </a:solidFill>
              </a:rPr>
              <a:t>Servant leader</a:t>
            </a:r>
          </a:p>
          <a:p>
            <a:pPr lvl="1"/>
            <a:r>
              <a:rPr lang="en-US" dirty="0">
                <a:solidFill>
                  <a:srgbClr val="130DFF"/>
                </a:solidFill>
              </a:rPr>
              <a:t>Transformational</a:t>
            </a:r>
          </a:p>
          <a:p>
            <a:pPr lvl="1"/>
            <a:r>
              <a:rPr lang="en-US" dirty="0">
                <a:solidFill>
                  <a:srgbClr val="130DFF"/>
                </a:solidFill>
              </a:rPr>
              <a:t>Charismatic</a:t>
            </a:r>
          </a:p>
          <a:p>
            <a:pPr lvl="1"/>
            <a:r>
              <a:rPr lang="en-US" dirty="0">
                <a:solidFill>
                  <a:srgbClr val="130DFF"/>
                </a:solidFill>
              </a:rPr>
              <a:t>Interactional</a:t>
            </a:r>
          </a:p>
        </p:txBody>
      </p:sp>
      <p:sp>
        <p:nvSpPr>
          <p:cNvPr id="44035" name="Footer Placeholder 2"/>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Introduction (1 of 3)</a:t>
            </a:r>
            <a:endParaRPr lang="en-US" dirty="0"/>
          </a:p>
        </p:txBody>
      </p:sp>
      <p:sp>
        <p:nvSpPr>
          <p:cNvPr id="11267" name="Rectangle 3"/>
          <p:cNvSpPr>
            <a:spLocks noGrp="1" noChangeArrowheads="1"/>
          </p:cNvSpPr>
          <p:nvPr>
            <p:ph idx="1"/>
          </p:nvPr>
        </p:nvSpPr>
        <p:spPr>
          <a:xfrm>
            <a:off x="457200" y="1371600"/>
            <a:ext cx="8058150" cy="4805363"/>
          </a:xfrm>
        </p:spPr>
        <p:txBody>
          <a:bodyPr>
            <a:normAutofit/>
          </a:bodyPr>
          <a:lstStyle/>
          <a:p>
            <a:r>
              <a:rPr lang="en-US" sz="2800" dirty="0"/>
              <a:t>Many people and organizations today have a new or renewed interest in project management</a:t>
            </a:r>
          </a:p>
          <a:p>
            <a:r>
              <a:rPr lang="en-US" sz="2800" dirty="0"/>
              <a:t>Worldwide IT spending was $3.5 trillion in 2017, a 2.4 percent increase from 2016 spending</a:t>
            </a:r>
          </a:p>
          <a:p>
            <a:r>
              <a:rPr lang="en-US" sz="2800" dirty="0"/>
              <a:t>The Project Management Institute reported that the number of jobs reached almost 66 million in 2017. By 2027, employers will need 87.7 million individuals working in project management–oriented roles</a:t>
            </a:r>
          </a:p>
        </p:txBody>
      </p:sp>
      <p:sp>
        <p:nvSpPr>
          <p:cNvPr id="11268" name="Footer Placeholder 4"/>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t>Careers for IT Project Managers (1 of 2)</a:t>
            </a:r>
            <a:endParaRPr lang="en-US" dirty="0"/>
          </a:p>
        </p:txBody>
      </p:sp>
      <p:sp>
        <p:nvSpPr>
          <p:cNvPr id="46084" name="Content Placeholder 3"/>
          <p:cNvSpPr>
            <a:spLocks noGrp="1"/>
          </p:cNvSpPr>
          <p:nvPr>
            <p:ph idx="1"/>
          </p:nvPr>
        </p:nvSpPr>
        <p:spPr/>
        <p:txBody>
          <a:bodyPr/>
          <a:lstStyle/>
          <a:p>
            <a:r>
              <a:rPr lang="en-US"/>
              <a:t>In a 2017 survey, IT executives listed the “ten hot tech skills” they planned to hire for in 2017</a:t>
            </a:r>
          </a:p>
          <a:p>
            <a:r>
              <a:rPr lang="en-US"/>
              <a:t>Project management was second only to full-stack software development</a:t>
            </a:r>
          </a:p>
          <a:p>
            <a:r>
              <a:rPr lang="en-US"/>
              <a:t>Even if you choose to stay in a technical role, you still need project management knowledge and skills to help your team and organization</a:t>
            </a:r>
            <a:endParaRPr lang="en-US" dirty="0"/>
          </a:p>
        </p:txBody>
      </p:sp>
      <p:sp>
        <p:nvSpPr>
          <p:cNvPr id="46083" name="Footer Placeholder 2"/>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t>Careers for IT Project Managers (2 of 2)</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584022633"/>
              </p:ext>
            </p:extLst>
          </p:nvPr>
        </p:nvGraphicFramePr>
        <p:xfrm>
          <a:off x="1524000" y="1397000"/>
          <a:ext cx="6096000" cy="37084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70840">
                <a:tc>
                  <a:txBody>
                    <a:bodyPr/>
                    <a:lstStyle/>
                    <a:p>
                      <a:r>
                        <a:rPr lang="en-US" b="0" dirty="0">
                          <a:solidFill>
                            <a:schemeClr val="tx1"/>
                          </a:solidFill>
                        </a:rPr>
                        <a:t>1.</a:t>
                      </a:r>
                    </a:p>
                  </a:txBody>
                  <a:tcPr>
                    <a:solidFill>
                      <a:schemeClr val="bg1">
                        <a:lumMod val="95000"/>
                      </a:schemeClr>
                    </a:solidFill>
                  </a:tcPr>
                </a:tc>
                <a:tc>
                  <a:txBody>
                    <a:bodyPr/>
                    <a:lstStyle/>
                    <a:p>
                      <a:r>
                        <a:rPr lang="en-US" b="0" dirty="0">
                          <a:solidFill>
                            <a:schemeClr val="tx1"/>
                          </a:solidFill>
                        </a:rPr>
                        <a:t>Full-stack software development</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r>
                        <a:rPr lang="en-US" dirty="0"/>
                        <a:t>2.</a:t>
                      </a:r>
                    </a:p>
                  </a:txBody>
                  <a:tcPr/>
                </a:tc>
                <a:tc>
                  <a:txBody>
                    <a:bodyPr/>
                    <a:lstStyle/>
                    <a:p>
                      <a:r>
                        <a:rPr lang="en-US" dirty="0"/>
                        <a:t>Project management</a:t>
                      </a:r>
                    </a:p>
                  </a:txBody>
                  <a:tcPr/>
                </a:tc>
                <a:extLst>
                  <a:ext uri="{0D108BD9-81ED-4DB2-BD59-A6C34878D82A}">
                    <a16:rowId xmlns:a16="http://schemas.microsoft.com/office/drawing/2014/main" val="10001"/>
                  </a:ext>
                </a:extLst>
              </a:tr>
              <a:tr h="370840">
                <a:tc>
                  <a:txBody>
                    <a:bodyPr/>
                    <a:lstStyle/>
                    <a:p>
                      <a:r>
                        <a:rPr lang="en-US" dirty="0"/>
                        <a:t>3.</a:t>
                      </a:r>
                    </a:p>
                  </a:txBody>
                  <a:tcPr/>
                </a:tc>
                <a:tc>
                  <a:txBody>
                    <a:bodyPr/>
                    <a:lstStyle/>
                    <a:p>
                      <a:r>
                        <a:rPr lang="en-US" dirty="0"/>
                        <a:t>Cyber-security</a:t>
                      </a:r>
                    </a:p>
                  </a:txBody>
                  <a:tcPr/>
                </a:tc>
                <a:extLst>
                  <a:ext uri="{0D108BD9-81ED-4DB2-BD59-A6C34878D82A}">
                    <a16:rowId xmlns:a16="http://schemas.microsoft.com/office/drawing/2014/main" val="10002"/>
                  </a:ext>
                </a:extLst>
              </a:tr>
              <a:tr h="370840">
                <a:tc>
                  <a:txBody>
                    <a:bodyPr/>
                    <a:lstStyle/>
                    <a:p>
                      <a:r>
                        <a:rPr lang="en-US" dirty="0"/>
                        <a:t>4.</a:t>
                      </a:r>
                    </a:p>
                  </a:txBody>
                  <a:tcPr/>
                </a:tc>
                <a:tc>
                  <a:txBody>
                    <a:bodyPr/>
                    <a:lstStyle/>
                    <a:p>
                      <a:r>
                        <a:rPr lang="en-US" dirty="0"/>
                        <a:t>Networking</a:t>
                      </a:r>
                    </a:p>
                  </a:txBody>
                  <a:tcPr>
                    <a:lnB w="12700" cmpd="sng">
                      <a:noFill/>
                    </a:lnB>
                  </a:tcPr>
                </a:tc>
                <a:extLst>
                  <a:ext uri="{0D108BD9-81ED-4DB2-BD59-A6C34878D82A}">
                    <a16:rowId xmlns:a16="http://schemas.microsoft.com/office/drawing/2014/main" val="10003"/>
                  </a:ext>
                </a:extLst>
              </a:tr>
              <a:tr h="370840">
                <a:tc>
                  <a:txBody>
                    <a:bodyPr/>
                    <a:lstStyle/>
                    <a:p>
                      <a:r>
                        <a:rPr lang="en-US" dirty="0"/>
                        <a:t>5.</a:t>
                      </a:r>
                    </a:p>
                  </a:txBody>
                  <a:tcPr>
                    <a:lnR w="12700" cmpd="sng">
                      <a:noFill/>
                    </a:lnR>
                  </a:tcPr>
                </a:tc>
                <a:tc>
                  <a:txBody>
                    <a:bodyPr/>
                    <a:lstStyle/>
                    <a:p>
                      <a:r>
                        <a:rPr lang="en-US" dirty="0"/>
                        <a:t>User experience/user interface (UX/UI) design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r>
                        <a:rPr lang="en-US" dirty="0"/>
                        <a:t>6.</a:t>
                      </a:r>
                    </a:p>
                  </a:txBody>
                  <a:tcPr/>
                </a:tc>
                <a:tc>
                  <a:txBody>
                    <a:bodyPr/>
                    <a:lstStyle/>
                    <a:p>
                      <a:r>
                        <a:rPr lang="en-US" dirty="0"/>
                        <a:t>Quality assurance (QA)/testing</a:t>
                      </a:r>
                    </a:p>
                  </a:txBody>
                  <a:tcPr>
                    <a:lnT w="12700" cmpd="sng">
                      <a:noFill/>
                    </a:lnT>
                  </a:tcPr>
                </a:tc>
                <a:extLst>
                  <a:ext uri="{0D108BD9-81ED-4DB2-BD59-A6C34878D82A}">
                    <a16:rowId xmlns:a16="http://schemas.microsoft.com/office/drawing/2014/main" val="10005"/>
                  </a:ext>
                </a:extLst>
              </a:tr>
              <a:tr h="370840">
                <a:tc>
                  <a:txBody>
                    <a:bodyPr/>
                    <a:lstStyle/>
                    <a:p>
                      <a:r>
                        <a:rPr lang="en-US" dirty="0"/>
                        <a:t>7.</a:t>
                      </a:r>
                    </a:p>
                  </a:txBody>
                  <a:tcPr/>
                </a:tc>
                <a:tc>
                  <a:txBody>
                    <a:bodyPr/>
                    <a:lstStyle/>
                    <a:p>
                      <a:r>
                        <a:rPr lang="en-US" dirty="0"/>
                        <a:t>Cloud engineering</a:t>
                      </a:r>
                    </a:p>
                  </a:txBody>
                  <a:tcPr/>
                </a:tc>
                <a:extLst>
                  <a:ext uri="{0D108BD9-81ED-4DB2-BD59-A6C34878D82A}">
                    <a16:rowId xmlns:a16="http://schemas.microsoft.com/office/drawing/2014/main" val="10006"/>
                  </a:ext>
                </a:extLst>
              </a:tr>
              <a:tr h="370840">
                <a:tc>
                  <a:txBody>
                    <a:bodyPr/>
                    <a:lstStyle/>
                    <a:p>
                      <a:r>
                        <a:rPr lang="en-US" dirty="0"/>
                        <a:t>8.</a:t>
                      </a:r>
                    </a:p>
                  </a:txBody>
                  <a:tcPr/>
                </a:tc>
                <a:tc>
                  <a:txBody>
                    <a:bodyPr/>
                    <a:lstStyle/>
                    <a:p>
                      <a:r>
                        <a:rPr lang="en-US" dirty="0"/>
                        <a:t>Big data</a:t>
                      </a:r>
                    </a:p>
                  </a:txBody>
                  <a:tcPr/>
                </a:tc>
                <a:extLst>
                  <a:ext uri="{0D108BD9-81ED-4DB2-BD59-A6C34878D82A}">
                    <a16:rowId xmlns:a16="http://schemas.microsoft.com/office/drawing/2014/main" val="10007"/>
                  </a:ext>
                </a:extLst>
              </a:tr>
              <a:tr h="370840">
                <a:tc>
                  <a:txBody>
                    <a:bodyPr/>
                    <a:lstStyle/>
                    <a:p>
                      <a:r>
                        <a:rPr lang="en-US" dirty="0"/>
                        <a:t>9.</a:t>
                      </a:r>
                    </a:p>
                  </a:txBody>
                  <a:tcPr/>
                </a:tc>
                <a:tc>
                  <a:txBody>
                    <a:bodyPr/>
                    <a:lstStyle/>
                    <a:p>
                      <a:r>
                        <a:rPr lang="en-US" dirty="0"/>
                        <a:t>Machine learning/artificial</a:t>
                      </a:r>
                      <a:r>
                        <a:rPr lang="en-US" baseline="0" dirty="0"/>
                        <a:t> intelligence</a:t>
                      </a:r>
                      <a:endParaRPr lang="en-US" dirty="0"/>
                    </a:p>
                  </a:txBody>
                  <a:tcPr/>
                </a:tc>
                <a:extLst>
                  <a:ext uri="{0D108BD9-81ED-4DB2-BD59-A6C34878D82A}">
                    <a16:rowId xmlns:a16="http://schemas.microsoft.com/office/drawing/2014/main" val="10008"/>
                  </a:ext>
                </a:extLst>
              </a:tr>
              <a:tr h="370840">
                <a:tc>
                  <a:txBody>
                    <a:bodyPr/>
                    <a:lstStyle/>
                    <a:p>
                      <a:r>
                        <a:rPr lang="en-US" dirty="0"/>
                        <a:t>10.</a:t>
                      </a:r>
                    </a:p>
                  </a:txBody>
                  <a:tcPr/>
                </a:tc>
                <a:tc>
                  <a:txBody>
                    <a:bodyPr/>
                    <a:lstStyle/>
                    <a:p>
                      <a:r>
                        <a:rPr lang="en-US" dirty="0"/>
                        <a:t>DevOps</a:t>
                      </a:r>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1447800" y="5105400"/>
            <a:ext cx="6019800"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Source: Sharon Florentine, “10 IT skills that employers need in 2017,” CIO from IDG (February 1, 2017).</a:t>
            </a:r>
          </a:p>
        </p:txBody>
      </p:sp>
      <p:sp>
        <p:nvSpPr>
          <p:cNvPr id="8" name="Content Placeholder 7">
            <a:extLst>
              <a:ext uri="{FF2B5EF4-FFF2-40B4-BE49-F238E27FC236}">
                <a16:creationId xmlns:a16="http://schemas.microsoft.com/office/drawing/2014/main" id="{BBE84025-049D-694E-8526-2935DB0756CD}"/>
              </a:ext>
            </a:extLst>
          </p:cNvPr>
          <p:cNvSpPr>
            <a:spLocks noGrp="1"/>
          </p:cNvSpPr>
          <p:nvPr>
            <p:ph idx="1"/>
          </p:nvPr>
        </p:nvSpPr>
        <p:spPr>
          <a:xfrm>
            <a:off x="1473200" y="5628620"/>
            <a:ext cx="4622800" cy="460375"/>
          </a:xfrm>
        </p:spPr>
        <p:txBody>
          <a:bodyPr/>
          <a:lstStyle/>
          <a:p>
            <a:pPr marL="0" indent="0">
              <a:buNone/>
            </a:pPr>
            <a:r>
              <a:rPr lang="en-US" dirty="0"/>
              <a:t>Table 1-4 Ten hot tech skills for 2017</a:t>
            </a:r>
          </a:p>
        </p:txBody>
      </p:sp>
      <p:sp>
        <p:nvSpPr>
          <p:cNvPr id="47107" name="Footer Placeholder 2"/>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t>The Project Management Profession</a:t>
            </a:r>
            <a:endParaRPr lang="en-US" dirty="0"/>
          </a:p>
        </p:txBody>
      </p:sp>
      <p:sp>
        <p:nvSpPr>
          <p:cNvPr id="48132" name="Content Placeholder 3"/>
          <p:cNvSpPr>
            <a:spLocks noGrp="1"/>
          </p:cNvSpPr>
          <p:nvPr>
            <p:ph idx="1"/>
          </p:nvPr>
        </p:nvSpPr>
        <p:spPr/>
        <p:txBody>
          <a:bodyPr/>
          <a:lstStyle/>
          <a:p>
            <a:r>
              <a:rPr lang="en-US"/>
              <a:t>The profession of project management is growing at a very rapid pace</a:t>
            </a:r>
          </a:p>
          <a:p>
            <a:r>
              <a:rPr lang="en-US"/>
              <a:t>It is helpful to understand the history of the field,  the role of professional societies like the Project Management Institute, and the growth in project management software</a:t>
            </a:r>
            <a:endParaRPr lang="en-US" dirty="0"/>
          </a:p>
        </p:txBody>
      </p:sp>
      <p:sp>
        <p:nvSpPr>
          <p:cNvPr id="48131" name="Footer Placeholder 2"/>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History of Project Management (1 of 4)</a:t>
            </a:r>
            <a:endParaRPr lang="en-US" dirty="0"/>
          </a:p>
        </p:txBody>
      </p:sp>
      <p:sp>
        <p:nvSpPr>
          <p:cNvPr id="49155" name="Rectangle 3"/>
          <p:cNvSpPr>
            <a:spLocks noGrp="1" noChangeArrowheads="1"/>
          </p:cNvSpPr>
          <p:nvPr>
            <p:ph idx="1"/>
          </p:nvPr>
        </p:nvSpPr>
        <p:spPr/>
        <p:txBody>
          <a:bodyPr/>
          <a:lstStyle/>
          <a:p>
            <a:r>
              <a:rPr lang="en-US"/>
              <a:t>Some people argue that building the Egyptian pyramids was a project, as was building the Great Wall of China</a:t>
            </a:r>
          </a:p>
          <a:p>
            <a:r>
              <a:rPr lang="en-US"/>
              <a:t>Most people consider the Manhattan Project to be the first project to use “modern” project management</a:t>
            </a:r>
          </a:p>
          <a:p>
            <a:r>
              <a:rPr lang="en-US"/>
              <a:t>This three-year, $2 billion (in 1946 dollars) project had a separate project manager and a technical manager</a:t>
            </a:r>
            <a:endParaRPr lang="en-US" dirty="0"/>
          </a:p>
        </p:txBody>
      </p:sp>
      <p:sp>
        <p:nvSpPr>
          <p:cNvPr id="49156"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History of Project Management (2 of 4)</a:t>
            </a:r>
            <a:endParaRPr lang="en-US" dirty="0"/>
          </a:p>
        </p:txBody>
      </p:sp>
      <p:sp>
        <p:nvSpPr>
          <p:cNvPr id="50179"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3" name="Content Placeholder 2" descr="Image shows a Gantt chart created with Project 2016, the most widely used project management software today.&#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23900" y="1143000"/>
            <a:ext cx="7696200" cy="4623463"/>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History of Project Management (3 of 4)</a:t>
            </a:r>
            <a:endParaRPr lang="en-US" dirty="0"/>
          </a:p>
        </p:txBody>
      </p:sp>
      <p:sp>
        <p:nvSpPr>
          <p:cNvPr id="2" name="Content Placeholder 1"/>
          <p:cNvSpPr>
            <a:spLocks noGrp="1"/>
          </p:cNvSpPr>
          <p:nvPr>
            <p:ph idx="1"/>
          </p:nvPr>
        </p:nvSpPr>
        <p:spPr/>
        <p:txBody>
          <a:bodyPr/>
          <a:lstStyle/>
          <a:p>
            <a:r>
              <a:rPr lang="en-US"/>
              <a:t>In the 1990s, many companies began creating PMOs to help them handle the increasing number and complexity of projects</a:t>
            </a:r>
          </a:p>
          <a:p>
            <a:r>
              <a:rPr lang="en-US"/>
              <a:t>A Project Management Office (PMO) is an organizational group responsible for coordinating the project management function throughout an organization</a:t>
            </a:r>
            <a:endParaRPr lang="en-US" dirty="0"/>
          </a:p>
        </p:txBody>
      </p:sp>
      <p:sp>
        <p:nvSpPr>
          <p:cNvPr id="4" name="Footer Placeholder 3"/>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571154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Project Management (4 of 4)</a:t>
            </a:r>
            <a:endParaRPr lang="en-US" dirty="0"/>
          </a:p>
        </p:txBody>
      </p:sp>
      <p:sp>
        <p:nvSpPr>
          <p:cNvPr id="51203"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4" name="Content Placeholder 3" descr="A 2016 study found that 85 percent of U.S. organizations reported having PMOs. Image shows the percentage based on size.&#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9600" y="1105854"/>
            <a:ext cx="7924800" cy="4646516"/>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Global Issues</a:t>
            </a:r>
            <a:endParaRPr lang="en-US" dirty="0"/>
          </a:p>
        </p:txBody>
      </p:sp>
      <p:sp>
        <p:nvSpPr>
          <p:cNvPr id="2" name="Content Placeholder 1"/>
          <p:cNvSpPr>
            <a:spLocks noGrp="1"/>
          </p:cNvSpPr>
          <p:nvPr>
            <p:ph idx="1"/>
          </p:nvPr>
        </p:nvSpPr>
        <p:spPr/>
        <p:txBody>
          <a:bodyPr/>
          <a:lstStyle/>
          <a:p>
            <a:r>
              <a:rPr lang="en-US"/>
              <a:t>Several global dynamics are forcing organizations to rethink their practices:</a:t>
            </a:r>
          </a:p>
          <a:p>
            <a:pPr lvl="1"/>
            <a:r>
              <a:rPr lang="en-US"/>
              <a:t>Talent development for project and program managers is a top concern</a:t>
            </a:r>
          </a:p>
          <a:p>
            <a:pPr lvl="1"/>
            <a:r>
              <a:rPr lang="en-US"/>
              <a:t>Basic project management techniques are core competencies</a:t>
            </a:r>
          </a:p>
          <a:p>
            <a:pPr lvl="1"/>
            <a:r>
              <a:rPr lang="en-US"/>
              <a:t>Organizations want to use more agile approaches to project management</a:t>
            </a:r>
          </a:p>
          <a:p>
            <a:pPr lvl="1"/>
            <a:r>
              <a:rPr lang="en-US"/>
              <a:t>Benefits realization of projects is a key metric</a:t>
            </a:r>
            <a:endParaRPr lang="en-US" dirty="0"/>
          </a:p>
        </p:txBody>
      </p:sp>
      <p:sp>
        <p:nvSpPr>
          <p:cNvPr id="4" name="Footer Placeholder 3"/>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591663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9EA210F-04FD-BB44-9826-FDDF614267FF}"/>
              </a:ext>
            </a:extLst>
          </p:cNvPr>
          <p:cNvSpPr>
            <a:spLocks noGrp="1"/>
          </p:cNvSpPr>
          <p:nvPr>
            <p:ph type="title"/>
          </p:nvPr>
        </p:nvSpPr>
        <p:spPr/>
        <p:txBody>
          <a:bodyPr/>
          <a:lstStyle/>
          <a:p>
            <a:r>
              <a:rPr lang="en-US"/>
              <a:t>The Project Management Institute</a:t>
            </a:r>
            <a:endParaRPr lang="en-US" dirty="0"/>
          </a:p>
        </p:txBody>
      </p:sp>
      <p:sp>
        <p:nvSpPr>
          <p:cNvPr id="6" name="Content Placeholder 5">
            <a:extLst>
              <a:ext uri="{FF2B5EF4-FFF2-40B4-BE49-F238E27FC236}">
                <a16:creationId xmlns:a16="http://schemas.microsoft.com/office/drawing/2014/main" id="{29472B38-755B-EB4D-A26F-5EED1C2C4EF4}"/>
              </a:ext>
            </a:extLst>
          </p:cNvPr>
          <p:cNvSpPr>
            <a:spLocks noGrp="1"/>
          </p:cNvSpPr>
          <p:nvPr>
            <p:ph idx="1"/>
          </p:nvPr>
        </p:nvSpPr>
        <p:spPr/>
        <p:txBody>
          <a:bodyPr/>
          <a:lstStyle/>
          <a:p>
            <a:r>
              <a:rPr lang="en-US"/>
              <a:t>The Project Management Institute (PMI) is an international professional society for project managers founded in 1969</a:t>
            </a:r>
          </a:p>
          <a:p>
            <a:r>
              <a:rPr lang="en-US"/>
              <a:t>PMI has continued to attract and retain members, reporting more than 500,000 members worldwide by late 2017</a:t>
            </a:r>
          </a:p>
          <a:p>
            <a:r>
              <a:rPr lang="en-US"/>
              <a:t>There are communities of practices in many areas, like information systems, financial services, and health care</a:t>
            </a:r>
          </a:p>
          <a:p>
            <a:r>
              <a:rPr lang="en-US"/>
              <a:t>Project management research and certification programs continue to grow</a:t>
            </a:r>
            <a:endParaRPr lang="en-US" dirty="0"/>
          </a:p>
        </p:txBody>
      </p:sp>
      <p:sp>
        <p:nvSpPr>
          <p:cNvPr id="52231" name="Footer Placeholder 8"/>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2BDB21-F078-6C49-9233-0BAC1A66402C}"/>
              </a:ext>
            </a:extLst>
          </p:cNvPr>
          <p:cNvSpPr>
            <a:spLocks noGrp="1"/>
          </p:cNvSpPr>
          <p:nvPr>
            <p:ph type="title"/>
          </p:nvPr>
        </p:nvSpPr>
        <p:spPr/>
        <p:txBody>
          <a:bodyPr/>
          <a:lstStyle/>
          <a:p>
            <a:r>
              <a:rPr lang="en-US"/>
              <a:t>PMI Student Membership</a:t>
            </a:r>
            <a:endParaRPr lang="en-US" dirty="0"/>
          </a:p>
        </p:txBody>
      </p:sp>
      <p:sp>
        <p:nvSpPr>
          <p:cNvPr id="2" name="Content Placeholder 1">
            <a:extLst>
              <a:ext uri="{FF2B5EF4-FFF2-40B4-BE49-F238E27FC236}">
                <a16:creationId xmlns:a16="http://schemas.microsoft.com/office/drawing/2014/main" id="{1FAE70CE-0819-B848-A5DC-98BA0010A578}"/>
              </a:ext>
            </a:extLst>
          </p:cNvPr>
          <p:cNvSpPr>
            <a:spLocks noGrp="1"/>
          </p:cNvSpPr>
          <p:nvPr>
            <p:ph idx="1"/>
          </p:nvPr>
        </p:nvSpPr>
        <p:spPr/>
        <p:txBody>
          <a:bodyPr/>
          <a:lstStyle/>
          <a:p>
            <a:r>
              <a:rPr lang="en-US"/>
              <a:t>Students can join PMI at a reduced fee and earn the Certified Associate in Project Management (CAPM) certification(see </a:t>
            </a:r>
            <a:r>
              <a:rPr lang="en-US">
                <a:hlinkClick r:id="rId2"/>
              </a:rPr>
              <a:t>PMI</a:t>
            </a:r>
            <a:r>
              <a:rPr lang="en-US"/>
              <a:t> for details)</a:t>
            </a:r>
            <a:endParaRPr lang="en-US" dirty="0"/>
          </a:p>
        </p:txBody>
      </p:sp>
      <p:sp>
        <p:nvSpPr>
          <p:cNvPr id="4" name="Footer Placeholder 3">
            <a:extLst>
              <a:ext uri="{FF2B5EF4-FFF2-40B4-BE49-F238E27FC236}">
                <a16:creationId xmlns:a16="http://schemas.microsoft.com/office/drawing/2014/main" id="{A0BA738A-C799-4C4B-AEB4-5689713D6212}"/>
              </a:ext>
            </a:extLst>
          </p:cNvPr>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7690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Introduction (2 of 3)</a:t>
            </a:r>
            <a:endParaRPr lang="en-US" dirty="0"/>
          </a:p>
        </p:txBody>
      </p:sp>
      <p:sp>
        <p:nvSpPr>
          <p:cNvPr id="44035" name="Rectangle 3"/>
          <p:cNvSpPr>
            <a:spLocks noGrp="1" noChangeArrowheads="1"/>
          </p:cNvSpPr>
          <p:nvPr>
            <p:ph idx="1"/>
          </p:nvPr>
        </p:nvSpPr>
        <p:spPr/>
        <p:txBody>
          <a:bodyPr/>
          <a:lstStyle/>
          <a:p>
            <a:r>
              <a:rPr lang="en-US" dirty="0"/>
              <a:t>In 2017, the average annual salary (without bonuses) for someone in the project management profession was $112,000 in the U.S. and $130,866 in Switzerland</a:t>
            </a:r>
          </a:p>
          <a:p>
            <a:r>
              <a:rPr lang="en-US" dirty="0"/>
              <a:t>The top skills employers look for in new college graduates are all related to project management: team-work, problem-solving, and verbal communications</a:t>
            </a:r>
          </a:p>
          <a:p>
            <a:r>
              <a:rPr lang="en-US" dirty="0"/>
              <a:t>Organizations waste $97 million for every $1 billion spent on projects, according to PMI’s Pulse of the Profession® report</a:t>
            </a:r>
          </a:p>
        </p:txBody>
      </p:sp>
      <p:sp>
        <p:nvSpPr>
          <p:cNvPr id="12292" name="Footer Placeholder 4"/>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Project Management Certification (1 of 2)</a:t>
            </a:r>
            <a:endParaRPr lang="en-US" dirty="0"/>
          </a:p>
        </p:txBody>
      </p:sp>
      <p:sp>
        <p:nvSpPr>
          <p:cNvPr id="53251" name="Rectangle 3"/>
          <p:cNvSpPr>
            <a:spLocks noGrp="1" noChangeArrowheads="1"/>
          </p:cNvSpPr>
          <p:nvPr>
            <p:ph idx="1"/>
          </p:nvPr>
        </p:nvSpPr>
        <p:spPr/>
        <p:txBody>
          <a:bodyPr/>
          <a:lstStyle/>
          <a:p>
            <a:r>
              <a:rPr lang="en-US"/>
              <a:t>PMI provides certification as a Project Management Professional (PMP®)</a:t>
            </a:r>
          </a:p>
          <a:p>
            <a:r>
              <a:rPr lang="en-US"/>
              <a:t>A PMP® has documented sufficient project experience, agreed to follow a code of ethics, and passed the PMP® exam</a:t>
            </a:r>
          </a:p>
          <a:p>
            <a:r>
              <a:rPr lang="en-US"/>
              <a:t>The number of people earning PMP® certification is increasing quickly</a:t>
            </a:r>
          </a:p>
          <a:p>
            <a:endParaRPr lang="en-US" dirty="0"/>
          </a:p>
        </p:txBody>
      </p:sp>
      <p:sp>
        <p:nvSpPr>
          <p:cNvPr id="53252"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Project Management Certification (2 of 2)</a:t>
            </a:r>
            <a:endParaRPr lang="en-US" dirty="0"/>
          </a:p>
        </p:txBody>
      </p:sp>
      <p:sp>
        <p:nvSpPr>
          <p:cNvPr id="54275"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3" name="Content Placeholder 2" descr="Image shows the rapid growth in the number of people earning PMP® certification from 1993 to 2017.&#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5800" y="1050168"/>
            <a:ext cx="7772400" cy="5002758"/>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solidFill>
                  <a:srgbClr val="C00000"/>
                </a:solidFill>
              </a:rPr>
              <a:t>Ethics in Project Management</a:t>
            </a:r>
          </a:p>
        </p:txBody>
      </p:sp>
      <p:sp>
        <p:nvSpPr>
          <p:cNvPr id="49155" name="Rectangle 3"/>
          <p:cNvSpPr>
            <a:spLocks noGrp="1" noChangeArrowheads="1"/>
          </p:cNvSpPr>
          <p:nvPr>
            <p:ph idx="1"/>
          </p:nvPr>
        </p:nvSpPr>
        <p:spPr/>
        <p:txBody>
          <a:bodyPr/>
          <a:lstStyle/>
          <a:p>
            <a:r>
              <a:rPr lang="en-US" dirty="0"/>
              <a:t>Ethics, loosely defined, is a set of principles that guide our decision making based on personal values of what </a:t>
            </a:r>
            <a:r>
              <a:rPr lang="en-US" dirty="0">
                <a:solidFill>
                  <a:srgbClr val="130DFF"/>
                </a:solidFill>
              </a:rPr>
              <a:t>is “right” and “wrong”</a:t>
            </a:r>
          </a:p>
          <a:p>
            <a:r>
              <a:rPr lang="en-US" dirty="0"/>
              <a:t>Project managers often face ethical dilemmas</a:t>
            </a:r>
          </a:p>
          <a:p>
            <a:r>
              <a:rPr lang="en-US" dirty="0"/>
              <a:t>In order to earn PMP® certification, applicants must agree to PMI’s </a:t>
            </a:r>
            <a:r>
              <a:rPr lang="en-US" dirty="0">
                <a:solidFill>
                  <a:srgbClr val="130DFF"/>
                </a:solidFill>
              </a:rPr>
              <a:t>Code of Ethics and Professional Conduct</a:t>
            </a:r>
          </a:p>
          <a:p>
            <a:r>
              <a:rPr lang="en-US" dirty="0"/>
              <a:t>Several questions on the PMP® exam are related to professional responsibility, including ethics</a:t>
            </a:r>
          </a:p>
          <a:p>
            <a:endParaRPr lang="en-US" dirty="0"/>
          </a:p>
          <a:p>
            <a:endParaRPr lang="en-US" dirty="0"/>
          </a:p>
        </p:txBody>
      </p:sp>
      <p:sp>
        <p:nvSpPr>
          <p:cNvPr id="55300"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Project Management Software*</a:t>
            </a:r>
            <a:endParaRPr lang="en-US" dirty="0"/>
          </a:p>
        </p:txBody>
      </p:sp>
      <p:sp>
        <p:nvSpPr>
          <p:cNvPr id="27651" name="Rectangle 3"/>
          <p:cNvSpPr>
            <a:spLocks noGrp="1" noChangeArrowheads="1"/>
          </p:cNvSpPr>
          <p:nvPr>
            <p:ph idx="1"/>
          </p:nvPr>
        </p:nvSpPr>
        <p:spPr/>
        <p:txBody>
          <a:bodyPr/>
          <a:lstStyle/>
          <a:p>
            <a:r>
              <a:rPr lang="en-US"/>
              <a:t>There are hundreds of different products to assist in performing project management</a:t>
            </a:r>
          </a:p>
          <a:p>
            <a:r>
              <a:rPr lang="en-US"/>
              <a:t>Three main categories of tools:</a:t>
            </a:r>
          </a:p>
          <a:p>
            <a:pPr lvl="1"/>
            <a:r>
              <a:rPr lang="en-US"/>
              <a:t>Low-end tools: Handle single or smaller projects well, cost under $200 per user</a:t>
            </a:r>
          </a:p>
          <a:p>
            <a:pPr lvl="1"/>
            <a:r>
              <a:rPr lang="en-US"/>
              <a:t>Midrange tools:  Handle multiple projects and users, cost $200-$1,000 per user, Microsoft Project is still the most popular</a:t>
            </a:r>
          </a:p>
          <a:p>
            <a:pPr lvl="1"/>
            <a:r>
              <a:rPr lang="en-US"/>
              <a:t>High-end tools:  Also called enterprise project management software, often licensed on a per-user basis</a:t>
            </a:r>
          </a:p>
          <a:p>
            <a:r>
              <a:rPr lang="en-US"/>
              <a:t>Several free or open-source tools are also available</a:t>
            </a:r>
            <a:endParaRPr lang="en-US" dirty="0"/>
          </a:p>
        </p:txBody>
      </p:sp>
      <p:sp>
        <p:nvSpPr>
          <p:cNvPr id="56324"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Chapter Summary</a:t>
            </a:r>
            <a:endParaRPr lang="en-US" dirty="0"/>
          </a:p>
        </p:txBody>
      </p:sp>
      <p:sp>
        <p:nvSpPr>
          <p:cNvPr id="110595" name="Rectangle 3"/>
          <p:cNvSpPr>
            <a:spLocks noGrp="1" noChangeArrowheads="1"/>
          </p:cNvSpPr>
          <p:nvPr>
            <p:ph idx="1"/>
          </p:nvPr>
        </p:nvSpPr>
        <p:spPr/>
        <p:txBody>
          <a:bodyPr/>
          <a:lstStyle/>
          <a:p>
            <a:r>
              <a:rPr lang="en-US"/>
              <a:t>A project is a temporary endeavor undertaken to create a unique product, service, or result</a:t>
            </a:r>
          </a:p>
          <a:p>
            <a:r>
              <a:rPr lang="en-US"/>
              <a:t>Project management is the application of knowledge, skills, tools, and techniques to project activities to meet project requirements</a:t>
            </a:r>
          </a:p>
          <a:p>
            <a:r>
              <a:rPr lang="en-US"/>
              <a:t>A program is a group of related projects managed in a coordinated way</a:t>
            </a:r>
          </a:p>
          <a:p>
            <a:r>
              <a:rPr lang="en-US"/>
              <a:t>Project portfolio management involves organizing and managing projects and programs as a portfolio of investments</a:t>
            </a:r>
          </a:p>
          <a:p>
            <a:r>
              <a:rPr lang="en-US"/>
              <a:t>Project managers play a key role in helping projects and organizations succeed</a:t>
            </a:r>
          </a:p>
          <a:p>
            <a:r>
              <a:rPr lang="en-US"/>
              <a:t>The project management profession continues to grow and mature</a:t>
            </a:r>
            <a:endParaRPr lang="en-US" dirty="0"/>
          </a:p>
        </p:txBody>
      </p:sp>
      <p:sp>
        <p:nvSpPr>
          <p:cNvPr id="57348"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Introduction (3 of 3)</a:t>
            </a:r>
            <a:endParaRPr lang="en-US" dirty="0"/>
          </a:p>
        </p:txBody>
      </p:sp>
      <p:sp>
        <p:nvSpPr>
          <p:cNvPr id="14339" name="Rectangle 3"/>
          <p:cNvSpPr>
            <a:spLocks noGrp="1" noChangeArrowheads="1"/>
          </p:cNvSpPr>
          <p:nvPr>
            <p:ph idx="1"/>
          </p:nvPr>
        </p:nvSpPr>
        <p:spPr>
          <a:xfrm>
            <a:off x="628650" y="1371600"/>
            <a:ext cx="8820150" cy="4805363"/>
          </a:xfrm>
        </p:spPr>
        <p:txBody>
          <a:bodyPr>
            <a:normAutofit/>
          </a:bodyPr>
          <a:lstStyle/>
          <a:p>
            <a:r>
              <a:rPr lang="en-US" sz="2400" dirty="0">
                <a:solidFill>
                  <a:srgbClr val="C00000"/>
                </a:solidFill>
              </a:rPr>
              <a:t>Advantages of Using Formal Project Management:</a:t>
            </a:r>
          </a:p>
          <a:p>
            <a:pPr lvl="1">
              <a:buClr>
                <a:srgbClr val="130DFF"/>
              </a:buClr>
              <a:buFont typeface="Wingdings" pitchFamily="2" charset="2"/>
              <a:buChar char="q"/>
            </a:pPr>
            <a:r>
              <a:rPr lang="en-US" sz="2400" dirty="0"/>
              <a:t>Better control of financial, physical, and human resources</a:t>
            </a:r>
          </a:p>
          <a:p>
            <a:pPr lvl="1">
              <a:buClr>
                <a:srgbClr val="130DFF"/>
              </a:buClr>
              <a:buFont typeface="Wingdings" pitchFamily="2" charset="2"/>
              <a:buChar char="q"/>
            </a:pPr>
            <a:r>
              <a:rPr lang="en-US" sz="2400" dirty="0"/>
              <a:t>Improved customer relations</a:t>
            </a:r>
          </a:p>
          <a:p>
            <a:pPr lvl="1">
              <a:buClr>
                <a:srgbClr val="130DFF"/>
              </a:buClr>
              <a:buFont typeface="Wingdings" pitchFamily="2" charset="2"/>
              <a:buChar char="q"/>
            </a:pPr>
            <a:r>
              <a:rPr lang="en-US" sz="2400" dirty="0"/>
              <a:t>Shorter development times</a:t>
            </a:r>
          </a:p>
          <a:p>
            <a:pPr lvl="1">
              <a:buClr>
                <a:srgbClr val="130DFF"/>
              </a:buClr>
              <a:buFont typeface="Wingdings" pitchFamily="2" charset="2"/>
              <a:buChar char="q"/>
            </a:pPr>
            <a:r>
              <a:rPr lang="en-US" sz="2400" dirty="0"/>
              <a:t>Lower costs and improved productivity</a:t>
            </a:r>
          </a:p>
          <a:p>
            <a:pPr lvl="1">
              <a:buClr>
                <a:srgbClr val="130DFF"/>
              </a:buClr>
              <a:buFont typeface="Wingdings" pitchFamily="2" charset="2"/>
              <a:buChar char="q"/>
            </a:pPr>
            <a:r>
              <a:rPr lang="en-US" sz="2400" dirty="0"/>
              <a:t>Higher quality and increased reliability</a:t>
            </a:r>
          </a:p>
          <a:p>
            <a:pPr lvl="1">
              <a:buClr>
                <a:srgbClr val="130DFF"/>
              </a:buClr>
              <a:buFont typeface="Wingdings" pitchFamily="2" charset="2"/>
              <a:buChar char="q"/>
            </a:pPr>
            <a:r>
              <a:rPr lang="en-US" sz="2400" dirty="0"/>
              <a:t>Higher profit margins</a:t>
            </a:r>
          </a:p>
          <a:p>
            <a:pPr lvl="1">
              <a:buClr>
                <a:srgbClr val="130DFF"/>
              </a:buClr>
              <a:buFont typeface="Wingdings" pitchFamily="2" charset="2"/>
              <a:buChar char="q"/>
            </a:pPr>
            <a:r>
              <a:rPr lang="en-US" sz="2400" dirty="0"/>
              <a:t>Better internal coordination</a:t>
            </a:r>
          </a:p>
          <a:p>
            <a:pPr lvl="1">
              <a:buClr>
                <a:srgbClr val="130DFF"/>
              </a:buClr>
              <a:buFont typeface="Wingdings" pitchFamily="2" charset="2"/>
              <a:buChar char="q"/>
            </a:pPr>
            <a:r>
              <a:rPr lang="en-US" sz="2400" dirty="0"/>
              <a:t>Positive impact on meeting strategic goals</a:t>
            </a:r>
          </a:p>
          <a:p>
            <a:pPr lvl="1">
              <a:buClr>
                <a:srgbClr val="130DFF"/>
              </a:buClr>
              <a:buFont typeface="Wingdings" pitchFamily="2" charset="2"/>
              <a:buChar char="q"/>
            </a:pPr>
            <a:r>
              <a:rPr lang="en-US" sz="2400" dirty="0"/>
              <a:t>Higher worker morale</a:t>
            </a:r>
          </a:p>
        </p:txBody>
      </p:sp>
      <p:sp>
        <p:nvSpPr>
          <p:cNvPr id="14340"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r>
              <a:rPr lang="en-US"/>
              <a:t>What Went Wrong?</a:t>
            </a:r>
            <a:endParaRPr lang="en-US" dirty="0"/>
          </a:p>
        </p:txBody>
      </p:sp>
      <p:sp>
        <p:nvSpPr>
          <p:cNvPr id="13315" name="Rectangle 2"/>
          <p:cNvSpPr>
            <a:spLocks noGrp="1" noChangeArrowheads="1"/>
          </p:cNvSpPr>
          <p:nvPr>
            <p:ph idx="1"/>
          </p:nvPr>
        </p:nvSpPr>
        <p:spPr/>
        <p:txBody>
          <a:bodyPr/>
          <a:lstStyle/>
          <a:p>
            <a:r>
              <a:rPr lang="en-US" dirty="0"/>
              <a:t>IT Projects have a terrible track record, as described in the What Went Wrong?</a:t>
            </a:r>
          </a:p>
          <a:p>
            <a:r>
              <a:rPr lang="en-US" dirty="0">
                <a:solidFill>
                  <a:srgbClr val="130DFF"/>
                </a:solidFill>
              </a:rPr>
              <a:t>A 1995 </a:t>
            </a:r>
            <a:r>
              <a:rPr lang="en-US" dirty="0">
                <a:solidFill>
                  <a:srgbClr val="130DFF"/>
                </a:solidFill>
                <a:highlight>
                  <a:srgbClr val="FFFF00"/>
                </a:highlight>
              </a:rPr>
              <a:t>Standish Group study</a:t>
            </a:r>
            <a:r>
              <a:rPr lang="en-US" dirty="0">
                <a:solidFill>
                  <a:srgbClr val="130DFF"/>
                </a:solidFill>
              </a:rPr>
              <a:t> (CHAOS) found that only 16.2% of IT projects were successful in meeting scope, time, and cost goals; over 31% of IT projects were canceled before completion</a:t>
            </a:r>
          </a:p>
          <a:p>
            <a:r>
              <a:rPr lang="en-US" dirty="0"/>
              <a:t>A PricewaterhouseCoopers study found that over half of all projects fail and only 2.5% of corporations consistently meet their targets for scope, time, and cost goals for all types of project</a:t>
            </a:r>
          </a:p>
          <a:p>
            <a:endParaRPr lang="en-US" dirty="0"/>
          </a:p>
          <a:p>
            <a:endParaRPr lang="en-US" dirty="0"/>
          </a:p>
          <a:p>
            <a:endParaRPr lang="en-US" dirty="0"/>
          </a:p>
        </p:txBody>
      </p:sp>
      <p:sp>
        <p:nvSpPr>
          <p:cNvPr id="13316"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solidFill>
                  <a:srgbClr val="C00000"/>
                </a:solidFill>
              </a:rPr>
              <a:t>What Is a Project?</a:t>
            </a:r>
          </a:p>
        </p:txBody>
      </p:sp>
      <p:sp>
        <p:nvSpPr>
          <p:cNvPr id="15363" name="Rectangle 3"/>
          <p:cNvSpPr>
            <a:spLocks noGrp="1" noChangeArrowheads="1"/>
          </p:cNvSpPr>
          <p:nvPr>
            <p:ph idx="1"/>
          </p:nvPr>
        </p:nvSpPr>
        <p:spPr>
          <a:xfrm>
            <a:off x="628650" y="1219200"/>
            <a:ext cx="8743950" cy="4957763"/>
          </a:xfrm>
        </p:spPr>
        <p:txBody>
          <a:bodyPr>
            <a:normAutofit/>
          </a:bodyPr>
          <a:lstStyle/>
          <a:p>
            <a:r>
              <a:rPr lang="en-US" sz="2800" dirty="0">
                <a:solidFill>
                  <a:srgbClr val="130DFF"/>
                </a:solidFill>
              </a:rPr>
              <a:t>A project is “a temporary endeavor undertaken to create a unique product, service, or result”</a:t>
            </a:r>
          </a:p>
          <a:p>
            <a:endParaRPr lang="en-US" sz="2800" dirty="0">
              <a:solidFill>
                <a:srgbClr val="130DFF"/>
              </a:solidFill>
            </a:endParaRPr>
          </a:p>
          <a:p>
            <a:r>
              <a:rPr lang="en-US" sz="2800" dirty="0">
                <a:solidFill>
                  <a:srgbClr val="130DFF"/>
                </a:solidFill>
              </a:rPr>
              <a:t> </a:t>
            </a:r>
            <a:r>
              <a:rPr lang="en-US" sz="2800" dirty="0"/>
              <a:t>Operations is work done to sustain the business</a:t>
            </a:r>
          </a:p>
          <a:p>
            <a:r>
              <a:rPr lang="en-US" sz="2800" dirty="0"/>
              <a:t>Projects end when their objectives have been reached or the project has been terminated</a:t>
            </a:r>
          </a:p>
        </p:txBody>
      </p:sp>
      <p:sp>
        <p:nvSpPr>
          <p:cNvPr id="15364"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Examples of IT Projects (1 of 2)</a:t>
            </a:r>
            <a:endParaRPr lang="en-US" dirty="0"/>
          </a:p>
        </p:txBody>
      </p:sp>
      <p:sp>
        <p:nvSpPr>
          <p:cNvPr id="16387" name="Rectangle 3"/>
          <p:cNvSpPr>
            <a:spLocks noGrp="1" noChangeArrowheads="1"/>
          </p:cNvSpPr>
          <p:nvPr>
            <p:ph idx="1"/>
          </p:nvPr>
        </p:nvSpPr>
        <p:spPr/>
        <p:txBody>
          <a:bodyPr/>
          <a:lstStyle/>
          <a:p>
            <a:r>
              <a:rPr lang="en-US"/>
              <a:t>A team of students creates a smartphone application and sells it online</a:t>
            </a:r>
          </a:p>
          <a:p>
            <a:r>
              <a:rPr lang="en-US"/>
              <a:t>A company develops a driverless car</a:t>
            </a:r>
          </a:p>
          <a:p>
            <a:r>
              <a:rPr lang="en-US"/>
              <a:t>A government group develops a system to track child immunizations</a:t>
            </a:r>
          </a:p>
          <a:p>
            <a:r>
              <a:rPr lang="en-US"/>
              <a:t>A global bank acquires other financial institutions and needs to consolidate systems and procedures</a:t>
            </a:r>
            <a:endParaRPr lang="en-US" dirty="0"/>
          </a:p>
        </p:txBody>
      </p:sp>
      <p:sp>
        <p:nvSpPr>
          <p:cNvPr id="16388" name="Footer Placeholder 5"/>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4065</TotalTime>
  <Words>5957</Words>
  <Application>Microsoft Macintosh PowerPoint</Application>
  <PresentationFormat>On-screen Show (4:3)</PresentationFormat>
  <Paragraphs>396</Paragraphs>
  <Slides>54</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Arial Rounded MT Bold</vt:lpstr>
      <vt:lpstr>Calibri</vt:lpstr>
      <vt:lpstr>Open Sans</vt:lpstr>
      <vt:lpstr>Open Sans Regular</vt:lpstr>
      <vt:lpstr>Summer Font</vt:lpstr>
      <vt:lpstr>Times New Roman</vt:lpstr>
      <vt:lpstr>Wingdings</vt:lpstr>
      <vt:lpstr>Brand_PPT_Template_SIMPLIFIED_SD</vt:lpstr>
      <vt:lpstr>Chapter 1: Introduction to Project Management</vt:lpstr>
      <vt:lpstr>Learning Objectives (1 of 2)</vt:lpstr>
      <vt:lpstr>Learning Objectives (2 of 2)</vt:lpstr>
      <vt:lpstr>Introduction (1 of 3)</vt:lpstr>
      <vt:lpstr>Introduction (2 of 3)</vt:lpstr>
      <vt:lpstr>Introduction (3 of 3)</vt:lpstr>
      <vt:lpstr>What Went Wrong?</vt:lpstr>
      <vt:lpstr>What Is a Project?</vt:lpstr>
      <vt:lpstr>Examples of IT Projects (1 of 2)</vt:lpstr>
      <vt:lpstr>Examples of IT Projects (2 of 2)</vt:lpstr>
      <vt:lpstr>Media Snapshot</vt:lpstr>
      <vt:lpstr>3. Learning Objectives (1 of 2)</vt:lpstr>
      <vt:lpstr>2. Project Attributes</vt:lpstr>
      <vt:lpstr>3. Project Constraints</vt:lpstr>
      <vt:lpstr>Learning Objectives (1 of 2)</vt:lpstr>
      <vt:lpstr>What is Project Management? (1 of 2)</vt:lpstr>
      <vt:lpstr>What is Project Management? (2 of 2)</vt:lpstr>
      <vt:lpstr>1. Project Stakeholders</vt:lpstr>
      <vt:lpstr> 2.  Project Management Knowledge Areas</vt:lpstr>
      <vt:lpstr>3. Project Management Tools and Techniques (1 of 2)</vt:lpstr>
      <vt:lpstr>3. Project Management Tools and Techniques (2 of 2)</vt:lpstr>
      <vt:lpstr>What Went Right?</vt:lpstr>
      <vt:lpstr>4. Project Success (1 of 4)</vt:lpstr>
      <vt:lpstr>4. Project Success (2 of 4)</vt:lpstr>
      <vt:lpstr>4. Project Success (3 of 4)</vt:lpstr>
      <vt:lpstr> 4. Project Success (4 of 4)</vt:lpstr>
      <vt:lpstr>Program and Project Portfolio Management</vt:lpstr>
      <vt:lpstr>Programs</vt:lpstr>
      <vt:lpstr>Project Portfolio Management (1 of 2)</vt:lpstr>
      <vt:lpstr>Project Portfolio Management (2 of 2)</vt:lpstr>
      <vt:lpstr>Best Practice</vt:lpstr>
      <vt:lpstr>Organizational Project Management (1 of 2)</vt:lpstr>
      <vt:lpstr>Organizational Project Management (2 of 2)</vt:lpstr>
      <vt:lpstr>The Role of the Project Manager</vt:lpstr>
      <vt:lpstr>Project Manager Job Description</vt:lpstr>
      <vt:lpstr>Advice for Young Professionals</vt:lpstr>
      <vt:lpstr>Suggested Skills for Project Managers (1 of 2)</vt:lpstr>
      <vt:lpstr>Suggested Skills for Project Managers (2 of 2)</vt:lpstr>
      <vt:lpstr>PMI Talent Triangle® and the Importance of Leadership Skills*</vt:lpstr>
      <vt:lpstr>Careers for IT Project Managers (1 of 2)</vt:lpstr>
      <vt:lpstr>Careers for IT Project Managers (2 of 2)</vt:lpstr>
      <vt:lpstr>The Project Management Profession</vt:lpstr>
      <vt:lpstr>History of Project Management (1 of 4)</vt:lpstr>
      <vt:lpstr>History of Project Management (2 of 4)</vt:lpstr>
      <vt:lpstr>History of Project Management (3 of 4)</vt:lpstr>
      <vt:lpstr>History of Project Management (4 of 4)</vt:lpstr>
      <vt:lpstr>Global Issues</vt:lpstr>
      <vt:lpstr>The Project Management Institute</vt:lpstr>
      <vt:lpstr>PMI Student Membership</vt:lpstr>
      <vt:lpstr>Project Management Certification (1 of 2)</vt:lpstr>
      <vt:lpstr>Project Management Certification (2 of 2)</vt:lpstr>
      <vt:lpstr>Ethics in Project Management</vt:lpstr>
      <vt:lpstr>Project Management Software*</vt:lpstr>
      <vt:lpstr>Chapter 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Project Management</dc:title>
  <dc:subject/>
  <dc:creator>Stulga, Michele L</dc:creator>
  <cp:keywords/>
  <dc:description/>
  <cp:lastModifiedBy>Microsoft Office User</cp:lastModifiedBy>
  <cp:revision>293</cp:revision>
  <dcterms:created xsi:type="dcterms:W3CDTF">2001-07-05T23:10:12Z</dcterms:created>
  <dcterms:modified xsi:type="dcterms:W3CDTF">2022-01-13T20:57:20Z</dcterms:modified>
  <cp:category/>
</cp:coreProperties>
</file>