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9" r:id="rId2"/>
    <p:sldId id="288" r:id="rId3"/>
    <p:sldId id="333" r:id="rId4"/>
    <p:sldId id="344" r:id="rId5"/>
    <p:sldId id="356" r:id="rId6"/>
    <p:sldId id="345" r:id="rId7"/>
    <p:sldId id="353" r:id="rId8"/>
    <p:sldId id="346" r:id="rId9"/>
    <p:sldId id="347" r:id="rId10"/>
    <p:sldId id="348" r:id="rId11"/>
    <p:sldId id="349" r:id="rId12"/>
    <p:sldId id="354" r:id="rId13"/>
    <p:sldId id="351" r:id="rId14"/>
    <p:sldId id="350" r:id="rId15"/>
    <p:sldId id="352" r:id="rId16"/>
    <p:sldId id="355" r:id="rId17"/>
    <p:sldId id="32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E"/>
    <a:srgbClr val="54C4E2"/>
    <a:srgbClr val="7651AE"/>
    <a:srgbClr val="8CD24C"/>
    <a:srgbClr val="4F7AC7"/>
    <a:srgbClr val="6A49A9"/>
    <a:srgbClr val="D83642"/>
    <a:srgbClr val="007257"/>
    <a:srgbClr val="6376A8"/>
    <a:srgbClr val="F78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>
        <p:scale>
          <a:sx n="59" d="100"/>
          <a:sy n="59" d="100"/>
        </p:scale>
        <p:origin x="8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79E5D-16B6-4A85-8AE8-9C75D10CF0D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AB22C-62C1-4DFD-A0C5-2E2973AEA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16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9D0C9D-62D0-4980-B9AE-ACA594F02D5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60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8D9A-4179-41F9-A04B-511470905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8F4BE-061A-4E7E-A748-640A7F7D0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1A1C7-E92D-44F5-A311-A4DD3B3A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39003-57B3-4723-89BC-0A467518F52C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E0E2E-4A65-45ED-91BE-6C73C230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2B387-ECEE-4D39-88A3-54A590B0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DB90-F607-45AF-8167-FFD669238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79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59270-F882-4D8E-89FF-7AC359E7C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8D86D-F65C-4F5F-948E-92C7ACAAE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D661E-9F2D-45AF-9AFB-8AF8F655B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850A-127E-4D9F-878F-AE4802CBEE0B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F63C3-EDDE-4C78-9BEE-67767117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C30F8-DC63-4B44-9866-8658196DF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DB90-F607-45AF-8167-FFD669238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4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F85CB-D226-40A7-91C0-4218086E7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82421-B191-4DCA-A64E-2C8144E8B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EF5C5-571D-456B-8BCC-DA554F40E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856B-5D1D-4EFD-A45B-2DF6F13CF5FD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98667-6B08-409F-B799-B58990E4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E51FC-4B99-4E66-8858-0C6647E1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DB90-F607-45AF-8167-FFD669238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9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A3CF-A540-4D3C-BA79-532BA8C24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CED8C-EB10-4D51-A7BC-A2635A8C2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6BE5A-2AAF-4ED8-B17F-D137B33D3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9CA-F901-4C4B-A748-8B46422E11E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D0E0A-11C1-4839-9C6B-511F816C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073D3-8586-474B-94BE-A196448E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DB90-F607-45AF-8167-FFD669238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9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C3DA7-3B76-490A-89ED-53F7A47A8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94BFB-C4E5-41B2-A189-92D8BDB3B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67D92-ABD2-4AE8-9D70-900638B1A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D846-384B-49BE-85BE-32FBDCBA62C5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19086-3E7C-4B86-A491-009B37FA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F3F8B-2A1B-41F3-B056-0FFF87879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DB90-F607-45AF-8167-FFD669238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DFF95-C453-4DF8-BBE3-A5BB43E9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10CB1-FF65-45CF-BAF4-D3782B28C6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65E06-9F34-4A7B-87C3-5FDD95D41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EBE04-7382-4C17-B69B-2BB8181F1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8DBA-0019-4926-B892-4ECBC97A3275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BFFA9-FE6B-4F56-A688-24AD4ED9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D0E19-91A6-47EC-9BF9-2CB51ED7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DB90-F607-45AF-8167-FFD669238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3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2D46F-4FC5-45B7-838A-05E04B60A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0CD50-012E-4B90-8211-BB7823E4A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5CE0AA-A9F3-48F3-B66E-1B79A54A7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4CD74A-EBF7-467C-9707-079C15566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E060A0-669D-4CC7-9791-5CFB94469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AF8EDF-20AA-480C-8C6D-0742AA0A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08E8-CBAB-4248-8AD5-86321ED79DB6}" type="datetime1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BF4032-3AE9-4EFE-944C-EF54A9AA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6E84C1-D25E-4B04-A9A8-3FCB088DA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DB90-F607-45AF-8167-FFD669238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0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96CD5-1C90-4DAF-A181-9DF783E8C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48D7B-ADCC-4898-B4A4-BD1CDF698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58DF-744C-4E09-A005-68AB14E34B98}" type="datetime1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A16E7-266E-4AE2-92C6-B9E535BAC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E0B60-5906-44B2-A5F9-4F911C730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DB90-F607-45AF-8167-FFD669238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7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6D0DC8-0AD0-4F8F-B43D-67FB7A3EE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AD41-5567-4A2A-AD3E-F4736E9CE5AC}" type="datetime1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45CC-C68C-40D9-AFC7-340F255E6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C78DF-B3E4-47B2-8AF2-EB2FF684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DB90-F607-45AF-8167-FFD669238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9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174DA-F853-4F66-8E35-063E0F31A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519DC-4E52-40B5-BEA3-5DD0F24AD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9018F-B67D-4914-A2E6-1BD0E35BD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FAB6F-E96D-4892-9D4C-F7C49C688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32E4-09DF-4540-B68D-8CF53549E6F4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C1FA1-D29B-41AC-B188-FE97F3A74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49680-11F3-43D4-9C1E-028179D4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DB90-F607-45AF-8167-FFD669238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2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B48CE-A3B2-46E0-9415-FB45FFE3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5BB590-3521-49C8-926D-83152177B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32390-9CD8-41DE-A2D9-8D5F140F8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036B8-2F69-496E-A5DF-6D3B28B5A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B73F-EC32-4920-9813-F574A00D1415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CB2A1-0507-4285-AEE9-347651ABE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FA33F-0BB2-493F-A7C1-B981287A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DB90-F607-45AF-8167-FFD669238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CD65DC-03C2-457E-AE42-96096847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F3AF4-3A57-4A4B-866D-F3013CE70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1C235-E100-42A5-A4E7-868930666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7CD4E-C6EA-4E05-A1C6-8CA8882AF26C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DEE24-398C-4888-A4D6-56774E016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DE732-B0E4-4E74-9CCE-226C9132D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FDB90-F607-45AF-8167-FFD669238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53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cd/E18283_01/server.112/e17120/ds_concepts001.htm#:~:text=A%20distributed%20database%20system%20allows,is%20not%20an%20Oracle%20Database" TargetMode="External"/><Relationship Id="rId7" Type="http://schemas.openxmlformats.org/officeDocument/2006/relationships/image" Target="../media/image17.jpeg"/><Relationship Id="rId2" Type="http://schemas.openxmlformats.org/officeDocument/2006/relationships/hyperlink" Target="https://docs.oracle.com/cd/E18283_01/server.112/e17120/ds_concepts001.htm#:~:text=A%20distributed%20database%20system%20allows,is%20not%20an%20Oracle%20Database.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aws.amazon.com/emr/details/hadoop/what-is-hadoop/#:~:text=Apache%20Hadoop%20is%20an%20open,datasets%20in%20parallel%20more%20quickly." TargetMode="External"/><Relationship Id="rId4" Type="http://schemas.openxmlformats.org/officeDocument/2006/relationships/hyperlink" Target="https://www.tutorialspoint.com/distributed_dbms/distributed_dbms_database_environments.ht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31B35-B6BE-4215-BA26-217E0062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DB90-F607-45AF-8167-FFD66923867B}" type="slidenum">
              <a:rPr lang="en-US" smtClean="0">
                <a:solidFill>
                  <a:schemeClr val="bg1"/>
                </a:solidFill>
              </a:r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693EFF-52A9-45FA-AE85-5C958C2EB478}"/>
              </a:ext>
            </a:extLst>
          </p:cNvPr>
          <p:cNvSpPr/>
          <p:nvPr/>
        </p:nvSpPr>
        <p:spPr>
          <a:xfrm>
            <a:off x="5130159" y="6110015"/>
            <a:ext cx="1931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Week Three</a:t>
            </a:r>
          </a:p>
        </p:txBody>
      </p:sp>
      <p:pic>
        <p:nvPicPr>
          <p:cNvPr id="1026" name="Picture 2" descr="Northwest Missouri State University Branding &amp; Logos usage guidelines">
            <a:extLst>
              <a:ext uri="{FF2B5EF4-FFF2-40B4-BE49-F238E27FC236}">
                <a16:creationId xmlns:a16="http://schemas.microsoft.com/office/drawing/2014/main" id="{39E5C161-6F16-7669-C0C6-0A9ACAAC6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538" y="862133"/>
            <a:ext cx="8122920" cy="256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6FCE1B-402A-3826-76F3-888C54BB521B}"/>
              </a:ext>
            </a:extLst>
          </p:cNvPr>
          <p:cNvSpPr txBox="1"/>
          <p:nvPr/>
        </p:nvSpPr>
        <p:spPr>
          <a:xfrm>
            <a:off x="2237012" y="4065625"/>
            <a:ext cx="77179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1B1B1B"/>
                </a:solidFill>
                <a:latin typeface="+mj-lt"/>
                <a:ea typeface="+mj-ea"/>
                <a:cs typeface="+mj-cs"/>
              </a:rPr>
              <a:t>Distributed Database Architecture</a:t>
            </a:r>
          </a:p>
        </p:txBody>
      </p:sp>
    </p:spTree>
    <p:extLst>
      <p:ext uri="{BB962C8B-B14F-4D97-AF65-F5344CB8AC3E}">
        <p14:creationId xmlns:p14="http://schemas.microsoft.com/office/powerpoint/2010/main" val="3280285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9393-B48B-4CFA-A099-BED01D11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b="1" dirty="0"/>
              <a:t>Characteristics and Considerations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7A2D0-732E-44CD-A205-DB2B589C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DB90-F607-45AF-8167-FFD66923867B}" type="slidenum">
              <a:rPr lang="en-US" smtClean="0"/>
              <a:t>10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2963E2-B072-45DD-9FAE-EB1B41E61812}"/>
              </a:ext>
            </a:extLst>
          </p:cNvPr>
          <p:cNvCxnSpPr/>
          <p:nvPr/>
        </p:nvCxnSpPr>
        <p:spPr>
          <a:xfrm>
            <a:off x="951345" y="1512244"/>
            <a:ext cx="10326255" cy="0"/>
          </a:xfrm>
          <a:prstGeom prst="line">
            <a:avLst/>
          </a:prstGeom>
          <a:ln w="28575">
            <a:solidFill>
              <a:srgbClr val="006A4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9024F9A-AD9A-40FD-995B-1837D0F1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000" dirty="0"/>
              <a:t>Key characteristics and considerations of homogeneous distributed database systems include: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600" b="1" dirty="0">
                <a:solidFill>
                  <a:srgbClr val="FF0000"/>
                </a:solidFill>
              </a:rPr>
              <a:t>Uniformity</a:t>
            </a:r>
            <a:r>
              <a:rPr lang="en-US" sz="1600" dirty="0"/>
              <a:t>: All nodes in the system </a:t>
            </a:r>
            <a:r>
              <a:rPr lang="en-US" sz="1600" dirty="0">
                <a:solidFill>
                  <a:srgbClr val="0070C0"/>
                </a:solidFill>
              </a:rPr>
              <a:t>run the same type of DBMS software from the same vendor and typically have the same configuration in terms of hardware, operating system, and network protocols</a:t>
            </a:r>
            <a:r>
              <a:rPr lang="en-US" sz="1600" dirty="0"/>
              <a:t>. This uniformity simplifies system management and administration.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600" b="1" dirty="0">
                <a:solidFill>
                  <a:srgbClr val="FF0000"/>
                </a:solidFill>
              </a:rPr>
              <a:t>Data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Consistency</a:t>
            </a:r>
            <a:r>
              <a:rPr lang="en-US" sz="1600" dirty="0"/>
              <a:t>: Ensuring data consistency is typically more straightforward in homogeneous systems because </a:t>
            </a:r>
            <a:r>
              <a:rPr lang="en-US" sz="1600" dirty="0">
                <a:solidFill>
                  <a:srgbClr val="0070C0"/>
                </a:solidFill>
              </a:rPr>
              <a:t>all nodes use the same DBMS software</a:t>
            </a:r>
            <a:r>
              <a:rPr lang="en-US" sz="1600" dirty="0"/>
              <a:t>, which implements consistent data storage and access rules and protocols.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600" b="1" dirty="0">
                <a:solidFill>
                  <a:srgbClr val="FF0000"/>
                </a:solidFill>
              </a:rPr>
              <a:t>Transaction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Management</a:t>
            </a:r>
            <a:r>
              <a:rPr lang="en-US" sz="1600" dirty="0"/>
              <a:t>: Homogeneous systems often </a:t>
            </a:r>
            <a:r>
              <a:rPr lang="en-US" sz="1600" dirty="0">
                <a:solidFill>
                  <a:srgbClr val="0070C0"/>
                </a:solidFill>
              </a:rPr>
              <a:t>use a centralized approach to transaction management</a:t>
            </a:r>
            <a:r>
              <a:rPr lang="en-US" sz="1600" dirty="0"/>
              <a:t>, making it easier to maintain data consistency and integrity across the entire distributed database.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600" b="1" dirty="0">
                <a:solidFill>
                  <a:srgbClr val="FF0000"/>
                </a:solidFill>
              </a:rPr>
              <a:t>Query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Processing</a:t>
            </a:r>
            <a:r>
              <a:rPr lang="en-US" sz="1600" dirty="0"/>
              <a:t>: Query processing in a homogeneous distributed database is often more efficient because the </a:t>
            </a:r>
            <a:r>
              <a:rPr lang="en-US" sz="1600" dirty="0">
                <a:solidFill>
                  <a:srgbClr val="0070C0"/>
                </a:solidFill>
              </a:rPr>
              <a:t>same query optimization and execution strategies can be applied uniformly across all nodes</a:t>
            </a:r>
            <a:r>
              <a:rPr lang="en-US" sz="1600" dirty="0"/>
              <a:t>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600" b="1" dirty="0">
                <a:solidFill>
                  <a:srgbClr val="FF0000"/>
                </a:solidFill>
              </a:rPr>
              <a:t>Ease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of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Maintenance</a:t>
            </a:r>
            <a:r>
              <a:rPr lang="en-US" sz="1600" dirty="0"/>
              <a:t>: The uniformity of hardware and software configurations simplifies system maintenance, updates, and troubleshooting, as administrators </a:t>
            </a:r>
            <a:r>
              <a:rPr lang="en-US" sz="1600" dirty="0">
                <a:solidFill>
                  <a:srgbClr val="0070C0"/>
                </a:solidFill>
              </a:rPr>
              <a:t>do not need to manage a diverse set of technologies</a:t>
            </a:r>
            <a:r>
              <a:rPr lang="en-US" sz="1600" dirty="0"/>
              <a:t>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600" b="1" dirty="0">
                <a:solidFill>
                  <a:srgbClr val="FF0000"/>
                </a:solidFill>
              </a:rPr>
              <a:t>Compatibility</a:t>
            </a:r>
            <a:r>
              <a:rPr lang="en-US" sz="1600" dirty="0"/>
              <a:t>: Applications that access the database can be developed more easily because they interact with a consistent DBMS interface, regardless of the physical location of the data.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600" b="1" dirty="0">
                <a:solidFill>
                  <a:srgbClr val="FF0000"/>
                </a:solidFill>
              </a:rPr>
              <a:t>Scalability</a:t>
            </a:r>
            <a:r>
              <a:rPr lang="en-US" sz="1600" dirty="0"/>
              <a:t>: Homogeneous systems can </a:t>
            </a:r>
            <a:r>
              <a:rPr lang="en-US" sz="1600" dirty="0">
                <a:solidFill>
                  <a:srgbClr val="0070C0"/>
                </a:solidFill>
              </a:rPr>
              <a:t>still be scaled </a:t>
            </a:r>
            <a:r>
              <a:rPr lang="en-US" sz="1600" b="1" dirty="0">
                <a:solidFill>
                  <a:srgbClr val="0070C0"/>
                </a:solidFill>
              </a:rPr>
              <a:t>horizontally</a:t>
            </a:r>
            <a:r>
              <a:rPr lang="en-US" sz="1600" dirty="0">
                <a:solidFill>
                  <a:srgbClr val="0070C0"/>
                </a:solidFill>
              </a:rPr>
              <a:t> by adding more nodes that adhere to the same configuration and DBMS software</a:t>
            </a:r>
            <a:r>
              <a:rPr lang="en-US" sz="1600" dirty="0"/>
              <a:t>. This allows for increased capacity as the database workload grows.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600" b="1" dirty="0">
                <a:solidFill>
                  <a:srgbClr val="FF0000"/>
                </a:solidFill>
              </a:rPr>
              <a:t>Vendor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Lock-In</a:t>
            </a:r>
            <a:r>
              <a:rPr lang="en-US" sz="1600" dirty="0"/>
              <a:t>: One potential drawback of homogeneous distributed database systems is vendor lock-in. Since </a:t>
            </a:r>
            <a:r>
              <a:rPr lang="en-US" sz="1600" dirty="0">
                <a:solidFill>
                  <a:srgbClr val="0070C0"/>
                </a:solidFill>
              </a:rPr>
              <a:t>all nodes use the same DBMS software from a single vendor, it can be challenging to switch to a different DBMS vendor without significant migration efforts</a:t>
            </a:r>
            <a:r>
              <a:rPr lang="en-US" sz="1600" dirty="0"/>
              <a:t>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600" b="1" dirty="0">
                <a:solidFill>
                  <a:srgbClr val="FF0000"/>
                </a:solidFill>
              </a:rPr>
              <a:t>Performance</a:t>
            </a:r>
            <a:r>
              <a:rPr lang="en-US" sz="1600" dirty="0"/>
              <a:t>: Homogeneous systems can achieve good performance in scenarios where the workload and data distribution are well-suited to the capabilities of the chosen DBMS software.</a:t>
            </a:r>
          </a:p>
        </p:txBody>
      </p:sp>
      <p:pic>
        <p:nvPicPr>
          <p:cNvPr id="2050" name="Picture 2" descr="Northwest Missouri State Bearcats - Wikipedia">
            <a:extLst>
              <a:ext uri="{FF2B5EF4-FFF2-40B4-BE49-F238E27FC236}">
                <a16:creationId xmlns:a16="http://schemas.microsoft.com/office/drawing/2014/main" id="{7DDB6EB2-2340-8AFA-BC73-08D905E7E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088" y="319088"/>
            <a:ext cx="1048512" cy="104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668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9393-B48B-4CFA-A099-BED01D11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800" b="1" dirty="0"/>
              <a:t>Heterogeneous Distributed Database 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7A2D0-732E-44CD-A205-DB2B589C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DB90-F607-45AF-8167-FFD66923867B}" type="slidenum">
              <a:rPr lang="en-US" smtClean="0"/>
              <a:t>11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2963E2-B072-45DD-9FAE-EB1B41E61812}"/>
              </a:ext>
            </a:extLst>
          </p:cNvPr>
          <p:cNvCxnSpPr/>
          <p:nvPr/>
        </p:nvCxnSpPr>
        <p:spPr>
          <a:xfrm>
            <a:off x="951345" y="1512244"/>
            <a:ext cx="10326255" cy="0"/>
          </a:xfrm>
          <a:prstGeom prst="line">
            <a:avLst/>
          </a:prstGeom>
          <a:ln w="28575">
            <a:solidFill>
              <a:srgbClr val="006A4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9024F9A-AD9A-40FD-995B-1837D0F1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</a:rPr>
              <a:t>Heterogeneous distributed database systems </a:t>
            </a:r>
            <a:r>
              <a:rPr lang="en-US" sz="2000" dirty="0">
                <a:solidFill>
                  <a:srgbClr val="0070C0"/>
                </a:solidFill>
              </a:rPr>
              <a:t>refer to a type of distributed database architecture where different nodes in the network use different database management systems (DBMS) or have varying hardware and software configurations</a:t>
            </a:r>
            <a:r>
              <a:rPr lang="en-US" sz="2000" dirty="0"/>
              <a:t>. </a:t>
            </a:r>
          </a:p>
          <a:p>
            <a:pPr lvl="1" algn="just"/>
            <a:r>
              <a:rPr lang="en-US" sz="1600" dirty="0"/>
              <a:t>In a heterogeneous distributed database system, data is still distributed across multiple nodes, but the nodes may run different DBMS software, have diverse hardware platforms, or use different operating systems.</a:t>
            </a:r>
          </a:p>
          <a:p>
            <a:pPr algn="just"/>
            <a:endParaRPr lang="en-US" sz="2400" dirty="0"/>
          </a:p>
        </p:txBody>
      </p:sp>
      <p:pic>
        <p:nvPicPr>
          <p:cNvPr id="2050" name="Picture 2" descr="Northwest Missouri State Bearcats - Wikipedia">
            <a:extLst>
              <a:ext uri="{FF2B5EF4-FFF2-40B4-BE49-F238E27FC236}">
                <a16:creationId xmlns:a16="http://schemas.microsoft.com/office/drawing/2014/main" id="{7DDB6EB2-2340-8AFA-BC73-08D905E7E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088" y="319088"/>
            <a:ext cx="1048512" cy="104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4AD1C1-8266-0558-3A8C-AC8E3BF5D51A}"/>
              </a:ext>
            </a:extLst>
          </p:cNvPr>
          <p:cNvSpPr txBox="1"/>
          <p:nvPr/>
        </p:nvSpPr>
        <p:spPr>
          <a:xfrm>
            <a:off x="838200" y="3606353"/>
            <a:ext cx="6623304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this System at least one of the databases is a Non-Oracle Database System.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Different sites use dissimilar schemas and software.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Query processing is complex due to dissimilar schemas.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Transaction processing is complex due to dissimilar software.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 site may not be aware of other sites and so there is </a:t>
            </a:r>
            <a:r>
              <a:rPr lang="en-US" sz="1600" b="1" dirty="0"/>
              <a:t>limited co-operation in processing user requests</a:t>
            </a:r>
            <a:r>
              <a:rPr lang="en-US" sz="1600" dirty="0"/>
              <a:t>.</a:t>
            </a:r>
          </a:p>
        </p:txBody>
      </p:sp>
      <p:pic>
        <p:nvPicPr>
          <p:cNvPr id="3" name="Picture 2" descr="Distributed Database Systems – indiafreenotes">
            <a:extLst>
              <a:ext uri="{FF2B5EF4-FFF2-40B4-BE49-F238E27FC236}">
                <a16:creationId xmlns:a16="http://schemas.microsoft.com/office/drawing/2014/main" id="{B9DFA800-16AB-9680-68DA-C2F23E4579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14"/>
          <a:stretch/>
        </p:blipFill>
        <p:spPr bwMode="auto">
          <a:xfrm>
            <a:off x="7582487" y="3606353"/>
            <a:ext cx="4070912" cy="236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223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9393-B48B-4CFA-A099-BED01D11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800" b="1" dirty="0"/>
              <a:t>Heterogeneous Distributed Database 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7A2D0-732E-44CD-A205-DB2B589C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DB90-F607-45AF-8167-FFD66923867B}" type="slidenum">
              <a:rPr lang="en-US" smtClean="0"/>
              <a:t>12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2963E2-B072-45DD-9FAE-EB1B41E61812}"/>
              </a:ext>
            </a:extLst>
          </p:cNvPr>
          <p:cNvCxnSpPr/>
          <p:nvPr/>
        </p:nvCxnSpPr>
        <p:spPr>
          <a:xfrm>
            <a:off x="951345" y="1512244"/>
            <a:ext cx="10326255" cy="0"/>
          </a:xfrm>
          <a:prstGeom prst="line">
            <a:avLst/>
          </a:prstGeom>
          <a:ln w="28575">
            <a:solidFill>
              <a:srgbClr val="006A4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9024F9A-AD9A-40FD-995B-1837D0F1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The following are some of the characteristics of the heterogeneous distributed database environment:</a:t>
            </a:r>
          </a:p>
          <a:p>
            <a:pPr lvl="1" algn="just"/>
            <a:r>
              <a:rPr lang="en-US" sz="2000" dirty="0"/>
              <a:t>Information is distributed between all the individual database management system's nodes</a:t>
            </a:r>
          </a:p>
          <a:p>
            <a:pPr lvl="1" algn="just"/>
            <a:r>
              <a:rPr lang="en-US" sz="2000" dirty="0"/>
              <a:t>A versatile database management system can be installed across individual database systems</a:t>
            </a:r>
          </a:p>
          <a:p>
            <a:pPr lvl="1" algn="just"/>
            <a:r>
              <a:rPr lang="en-US" sz="2000" dirty="0"/>
              <a:t>Local users, ...</a:t>
            </a:r>
          </a:p>
        </p:txBody>
      </p:sp>
      <p:pic>
        <p:nvPicPr>
          <p:cNvPr id="2050" name="Picture 2" descr="Northwest Missouri State Bearcats - Wikipedia">
            <a:extLst>
              <a:ext uri="{FF2B5EF4-FFF2-40B4-BE49-F238E27FC236}">
                <a16:creationId xmlns:a16="http://schemas.microsoft.com/office/drawing/2014/main" id="{7DDB6EB2-2340-8AFA-BC73-08D905E7E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088" y="319088"/>
            <a:ext cx="1048512" cy="104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eterogeneous distributed database environment - Distributed Computing in  Java 9 [Book]">
            <a:extLst>
              <a:ext uri="{FF2B5EF4-FFF2-40B4-BE49-F238E27FC236}">
                <a16:creationId xmlns:a16="http://schemas.microsoft.com/office/drawing/2014/main" id="{25FBA0E9-49CB-C0AA-C6FA-3B008DC41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49"/>
          <a:stretch/>
        </p:blipFill>
        <p:spPr bwMode="auto">
          <a:xfrm>
            <a:off x="3891633" y="3121827"/>
            <a:ext cx="6861711" cy="359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677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9393-B48B-4CFA-A099-BED01D11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b="1" dirty="0"/>
              <a:t>Characteristics and Considerations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7A2D0-732E-44CD-A205-DB2B589C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DB90-F607-45AF-8167-FFD66923867B}" type="slidenum">
              <a:rPr lang="en-US" smtClean="0"/>
              <a:t>13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2963E2-B072-45DD-9FAE-EB1B41E61812}"/>
              </a:ext>
            </a:extLst>
          </p:cNvPr>
          <p:cNvCxnSpPr/>
          <p:nvPr/>
        </p:nvCxnSpPr>
        <p:spPr>
          <a:xfrm>
            <a:off x="951345" y="1512244"/>
            <a:ext cx="10326255" cy="0"/>
          </a:xfrm>
          <a:prstGeom prst="line">
            <a:avLst/>
          </a:prstGeom>
          <a:ln w="28575">
            <a:solidFill>
              <a:srgbClr val="006A4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9024F9A-AD9A-40FD-995B-1837D0F1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900" dirty="0"/>
              <a:t>Key characteristics and considerations of heterogeneous distributed database systems include: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500" b="1" dirty="0">
                <a:solidFill>
                  <a:srgbClr val="FF0000"/>
                </a:solidFill>
              </a:rPr>
              <a:t>Diversity</a:t>
            </a:r>
            <a:r>
              <a:rPr lang="en-US" sz="1500" dirty="0"/>
              <a:t>: Heterogeneous systems embrace </a:t>
            </a:r>
            <a:r>
              <a:rPr lang="en-US" sz="1500" dirty="0">
                <a:solidFill>
                  <a:srgbClr val="0070C0"/>
                </a:solidFill>
              </a:rPr>
              <a:t>diversity in terms of DBMS software, hardware configurations, and operating systems</a:t>
            </a:r>
            <a:r>
              <a:rPr lang="en-US" sz="1500" dirty="0"/>
              <a:t>. Different nodes may use different DBMSs from various vendors, which can provide flexibility but also complexity.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500" b="1" dirty="0">
                <a:solidFill>
                  <a:srgbClr val="FF0000"/>
                </a:solidFill>
              </a:rPr>
              <a:t>Data</a:t>
            </a:r>
            <a:r>
              <a:rPr lang="en-US" sz="1500" dirty="0"/>
              <a:t> </a:t>
            </a:r>
            <a:r>
              <a:rPr lang="en-US" sz="1500" b="1" dirty="0">
                <a:solidFill>
                  <a:srgbClr val="FF0000"/>
                </a:solidFill>
              </a:rPr>
              <a:t>Integration</a:t>
            </a:r>
            <a:r>
              <a:rPr lang="en-US" sz="1500" dirty="0"/>
              <a:t>: Data integration is a significant </a:t>
            </a:r>
            <a:r>
              <a:rPr lang="en-US" sz="1500" b="1" dirty="0"/>
              <a:t>challenge</a:t>
            </a:r>
            <a:r>
              <a:rPr lang="en-US" sz="1500" dirty="0"/>
              <a:t> in heterogeneous systems because </a:t>
            </a:r>
            <a:r>
              <a:rPr lang="en-US" sz="1500" dirty="0">
                <a:solidFill>
                  <a:srgbClr val="0070C0"/>
                </a:solidFill>
              </a:rPr>
              <a:t>data from different sources may have varying structures, formats, and semantics</a:t>
            </a:r>
            <a:r>
              <a:rPr lang="en-US" sz="1500" dirty="0"/>
              <a:t>. Middleware and data transformation layers are often used to facilitate data integration.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500" b="1" dirty="0">
                <a:solidFill>
                  <a:srgbClr val="FF0000"/>
                </a:solidFill>
              </a:rPr>
              <a:t>Data</a:t>
            </a:r>
            <a:r>
              <a:rPr lang="en-US" sz="1500" dirty="0"/>
              <a:t> </a:t>
            </a:r>
            <a:r>
              <a:rPr lang="en-US" sz="1500" b="1" dirty="0">
                <a:solidFill>
                  <a:srgbClr val="FF0000"/>
                </a:solidFill>
              </a:rPr>
              <a:t>Consistency</a:t>
            </a:r>
            <a:r>
              <a:rPr lang="en-US" sz="1500" dirty="0"/>
              <a:t>: Achieving data consistency can be </a:t>
            </a:r>
            <a:r>
              <a:rPr lang="en-US" sz="1500" dirty="0">
                <a:solidFill>
                  <a:srgbClr val="0070C0"/>
                </a:solidFill>
              </a:rPr>
              <a:t>more complex </a:t>
            </a:r>
            <a:r>
              <a:rPr lang="en-US" sz="1500" dirty="0"/>
              <a:t>in heterogeneous systems because </a:t>
            </a:r>
            <a:r>
              <a:rPr lang="en-US" sz="1500" dirty="0">
                <a:solidFill>
                  <a:srgbClr val="0070C0"/>
                </a:solidFill>
              </a:rPr>
              <a:t>different DBMSs may have varying transaction management and concurrency control mechanisms</a:t>
            </a:r>
            <a:r>
              <a:rPr lang="en-US" sz="1500" dirty="0"/>
              <a:t>. Ensuring that data remains consistent across diverse systems requires careful planning and coordination.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500" b="1" dirty="0">
                <a:solidFill>
                  <a:srgbClr val="FF0000"/>
                </a:solidFill>
              </a:rPr>
              <a:t>Query</a:t>
            </a:r>
            <a:r>
              <a:rPr lang="en-US" sz="1500" dirty="0"/>
              <a:t> </a:t>
            </a:r>
            <a:r>
              <a:rPr lang="en-US" sz="1500" b="1" dirty="0">
                <a:solidFill>
                  <a:srgbClr val="FF0000"/>
                </a:solidFill>
              </a:rPr>
              <a:t>Processing</a:t>
            </a:r>
            <a:r>
              <a:rPr lang="en-US" sz="1500" dirty="0"/>
              <a:t>: Query processing in a heterogeneous environment </a:t>
            </a:r>
            <a:r>
              <a:rPr lang="en-US" sz="1500" dirty="0">
                <a:solidFill>
                  <a:srgbClr val="0070C0"/>
                </a:solidFill>
              </a:rPr>
              <a:t>may require translating queries </a:t>
            </a:r>
            <a:r>
              <a:rPr lang="en-US" sz="1500" dirty="0"/>
              <a:t>from one DBMS's query language to another, which can introduce additional complexity and performance overhead.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500" b="1" dirty="0">
                <a:solidFill>
                  <a:srgbClr val="FF0000"/>
                </a:solidFill>
              </a:rPr>
              <a:t>Transaction</a:t>
            </a:r>
            <a:r>
              <a:rPr lang="en-US" sz="1500" dirty="0"/>
              <a:t> </a:t>
            </a:r>
            <a:r>
              <a:rPr lang="en-US" sz="1500" b="1" dirty="0">
                <a:solidFill>
                  <a:srgbClr val="FF0000"/>
                </a:solidFill>
              </a:rPr>
              <a:t>Management</a:t>
            </a:r>
            <a:r>
              <a:rPr lang="en-US" sz="1500" dirty="0"/>
              <a:t>: Coordinating distributed transactions across heterogeneous DBMSs may </a:t>
            </a:r>
            <a:r>
              <a:rPr lang="en-US" sz="1500" dirty="0">
                <a:solidFill>
                  <a:srgbClr val="0070C0"/>
                </a:solidFill>
              </a:rPr>
              <a:t>involve the use of distributed transaction managers</a:t>
            </a:r>
            <a:r>
              <a:rPr lang="en-US" sz="1500" dirty="0"/>
              <a:t> and two-phase commit protocols to ensure data consistency.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500" b="1" dirty="0">
                <a:solidFill>
                  <a:srgbClr val="FF0000"/>
                </a:solidFill>
              </a:rPr>
              <a:t>Flexibility</a:t>
            </a:r>
            <a:r>
              <a:rPr lang="en-US" sz="1500" dirty="0"/>
              <a:t>: Heterogeneous systems </a:t>
            </a:r>
            <a:r>
              <a:rPr lang="en-US" sz="1500" dirty="0">
                <a:solidFill>
                  <a:srgbClr val="0070C0"/>
                </a:solidFill>
              </a:rPr>
              <a:t>offer flexibility in choosing the most suitable DBMS or hardware configuration </a:t>
            </a:r>
            <a:r>
              <a:rPr lang="en-US" sz="1500" dirty="0"/>
              <a:t>for specific tasks or nodes within the network.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500" b="1" dirty="0">
                <a:solidFill>
                  <a:srgbClr val="FF0000"/>
                </a:solidFill>
              </a:rPr>
              <a:t>Vendor</a:t>
            </a:r>
            <a:r>
              <a:rPr lang="en-US" sz="1500" dirty="0"/>
              <a:t> </a:t>
            </a:r>
            <a:r>
              <a:rPr lang="en-US" sz="1500" b="1" dirty="0">
                <a:solidFill>
                  <a:srgbClr val="FF0000"/>
                </a:solidFill>
              </a:rPr>
              <a:t>Neutrality</a:t>
            </a:r>
            <a:r>
              <a:rPr lang="en-US" sz="1500" dirty="0"/>
              <a:t>: Unlike homogeneous systems, heterogeneous systems are </a:t>
            </a:r>
            <a:r>
              <a:rPr lang="en-US" sz="1500" dirty="0">
                <a:solidFill>
                  <a:srgbClr val="0070C0"/>
                </a:solidFill>
              </a:rPr>
              <a:t>not tied to a single DBMS vendor</a:t>
            </a:r>
            <a:r>
              <a:rPr lang="en-US" sz="1500" dirty="0"/>
              <a:t>. This can make it easier to adapt to changing requirements or migrate to different DBMSs when necessary.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500" b="1" dirty="0">
                <a:solidFill>
                  <a:srgbClr val="FF0000"/>
                </a:solidFill>
              </a:rPr>
              <a:t>Performance</a:t>
            </a:r>
            <a:r>
              <a:rPr lang="en-US" sz="1500" dirty="0"/>
              <a:t> </a:t>
            </a:r>
            <a:r>
              <a:rPr lang="en-US" sz="1500" b="1" dirty="0">
                <a:solidFill>
                  <a:srgbClr val="FF0000"/>
                </a:solidFill>
              </a:rPr>
              <a:t>Considerations</a:t>
            </a:r>
            <a:r>
              <a:rPr lang="en-US" sz="1500" dirty="0"/>
              <a:t>: Performance in heterogeneous systems can vary </a:t>
            </a:r>
            <a:r>
              <a:rPr lang="en-US" sz="1500" dirty="0">
                <a:solidFill>
                  <a:srgbClr val="0070C0"/>
                </a:solidFill>
              </a:rPr>
              <a:t>depending on the capabilities of each DBMS and the efficiency of data integration processes</a:t>
            </a:r>
            <a:r>
              <a:rPr lang="en-US" sz="1500" dirty="0"/>
              <a:t>. Optimizing performance may require careful tuning and optimization efforts.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500" b="1" dirty="0">
                <a:solidFill>
                  <a:srgbClr val="FF0000"/>
                </a:solidFill>
              </a:rPr>
              <a:t>Scalability</a:t>
            </a:r>
            <a:r>
              <a:rPr lang="en-US" sz="1500" dirty="0"/>
              <a:t>: Heterogeneous systems </a:t>
            </a:r>
            <a:r>
              <a:rPr lang="en-US" sz="1500" dirty="0">
                <a:solidFill>
                  <a:srgbClr val="0070C0"/>
                </a:solidFill>
              </a:rPr>
              <a:t>can still be scaled horizontally by adding nodes with different configurations</a:t>
            </a:r>
            <a:r>
              <a:rPr lang="en-US" sz="1500" dirty="0"/>
              <a:t>, but managing the </a:t>
            </a:r>
            <a:r>
              <a:rPr lang="en-US" sz="1500" b="1" dirty="0"/>
              <a:t>diversity becomes a key challenge</a:t>
            </a:r>
            <a:r>
              <a:rPr lang="en-US" sz="1500" dirty="0"/>
              <a:t>.</a:t>
            </a:r>
          </a:p>
        </p:txBody>
      </p:sp>
      <p:pic>
        <p:nvPicPr>
          <p:cNvPr id="2050" name="Picture 2" descr="Northwest Missouri State Bearcats - Wikipedia">
            <a:extLst>
              <a:ext uri="{FF2B5EF4-FFF2-40B4-BE49-F238E27FC236}">
                <a16:creationId xmlns:a16="http://schemas.microsoft.com/office/drawing/2014/main" id="{7DDB6EB2-2340-8AFA-BC73-08D905E7E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088" y="319088"/>
            <a:ext cx="1048512" cy="104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441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9393-B48B-4CFA-A099-BED01D11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b="1" dirty="0"/>
              <a:t>Client/Server Database Architecture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7A2D0-732E-44CD-A205-DB2B589C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DB90-F607-45AF-8167-FFD66923867B}" type="slidenum">
              <a:rPr lang="en-US" smtClean="0"/>
              <a:t>14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2963E2-B072-45DD-9FAE-EB1B41E61812}"/>
              </a:ext>
            </a:extLst>
          </p:cNvPr>
          <p:cNvCxnSpPr/>
          <p:nvPr/>
        </p:nvCxnSpPr>
        <p:spPr>
          <a:xfrm>
            <a:off x="951345" y="1512244"/>
            <a:ext cx="10326255" cy="0"/>
          </a:xfrm>
          <a:prstGeom prst="line">
            <a:avLst/>
          </a:prstGeom>
          <a:ln w="28575">
            <a:solidFill>
              <a:srgbClr val="006A4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9024F9A-AD9A-40FD-995B-1837D0F1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0331"/>
            <a:ext cx="6870192" cy="3562544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This is a two-level architecture where the functionality is divided into servers and clients.</a:t>
            </a:r>
          </a:p>
          <a:p>
            <a:r>
              <a:rPr lang="en-US" sz="2000" dirty="0"/>
              <a:t>A client can connect </a:t>
            </a:r>
            <a:r>
              <a:rPr lang="en-US" sz="2000" b="1" dirty="0"/>
              <a:t>directly</a:t>
            </a:r>
            <a:r>
              <a:rPr lang="en-US" sz="2000" dirty="0"/>
              <a:t> or </a:t>
            </a:r>
            <a:r>
              <a:rPr lang="en-US" sz="2000" b="1" dirty="0"/>
              <a:t>indirectly</a:t>
            </a:r>
            <a:r>
              <a:rPr lang="en-US" sz="2000" dirty="0"/>
              <a:t> to a database server. </a:t>
            </a:r>
          </a:p>
          <a:p>
            <a:pPr lvl="1"/>
            <a:r>
              <a:rPr lang="en-US" sz="1800" dirty="0"/>
              <a:t> A direct connection occurs when a client connects to a server and accesses information from a database contained on that server. </a:t>
            </a:r>
          </a:p>
          <a:p>
            <a:pPr marL="457200" lvl="1" indent="0">
              <a:buNone/>
            </a:pPr>
            <a:r>
              <a:rPr lang="en-US" sz="1800" dirty="0"/>
              <a:t>          SELECT * FROM dept;</a:t>
            </a:r>
          </a:p>
          <a:p>
            <a:pPr lvl="1"/>
            <a:r>
              <a:rPr lang="en-US" sz="1800" dirty="0"/>
              <a:t>An indirect connection occurs when a client connects to a server and then accesses information contained in a database on a different server. (if connected to </a:t>
            </a:r>
            <a:r>
              <a:rPr lang="en-US" sz="1800" dirty="0" err="1"/>
              <a:t>hq</a:t>
            </a:r>
            <a:r>
              <a:rPr lang="en-US" sz="1800" dirty="0"/>
              <a:t> database, but access emp table on remote sales database)</a:t>
            </a:r>
          </a:p>
          <a:p>
            <a:pPr marL="457200" lvl="1" indent="0">
              <a:buNone/>
            </a:pPr>
            <a:r>
              <a:rPr lang="en-US" sz="1800" dirty="0"/>
              <a:t>         SELECT * FROM </a:t>
            </a:r>
            <a:r>
              <a:rPr lang="en-US" sz="1800" dirty="0" err="1"/>
              <a:t>emp@sales</a:t>
            </a:r>
            <a:r>
              <a:rPr lang="en-US" sz="1800" dirty="0"/>
              <a:t>; </a:t>
            </a:r>
          </a:p>
        </p:txBody>
      </p:sp>
      <p:pic>
        <p:nvPicPr>
          <p:cNvPr id="2050" name="Picture 2" descr="Northwest Missouri State Bearcats - Wikipedia">
            <a:extLst>
              <a:ext uri="{FF2B5EF4-FFF2-40B4-BE49-F238E27FC236}">
                <a16:creationId xmlns:a16="http://schemas.microsoft.com/office/drawing/2014/main" id="{7DDB6EB2-2340-8AFA-BC73-08D905E7E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088" y="319088"/>
            <a:ext cx="1048512" cy="104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lient-Server Model | A Guide to Client-Server Architecture">
            <a:extLst>
              <a:ext uri="{FF2B5EF4-FFF2-40B4-BE49-F238E27FC236}">
                <a16:creationId xmlns:a16="http://schemas.microsoft.com/office/drawing/2014/main" id="{36E82D9A-2A73-0D8F-AF98-4D5732EF98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" t="16805" r="3175" b="4293"/>
          <a:stretch/>
        </p:blipFill>
        <p:spPr bwMode="auto">
          <a:xfrm>
            <a:off x="7708392" y="3323972"/>
            <a:ext cx="4297680" cy="202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11F7F2-29A4-2443-BDF8-3DF114A3432D}"/>
              </a:ext>
            </a:extLst>
          </p:cNvPr>
          <p:cNvSpPr txBox="1"/>
          <p:nvPr/>
        </p:nvSpPr>
        <p:spPr>
          <a:xfrm>
            <a:off x="838200" y="1643701"/>
            <a:ext cx="1051560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900" dirty="0"/>
              <a:t>A database server is the Oracle software managing a database, and a client is an application that requests information from a server.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Each computer in a network is a node that can host one or more databases. Each node in a distributed database system can act as a client, a server, or both, depending on the situation.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560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C90D36FB-ECA5-293E-0019-C15C15B7B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928" y="1656889"/>
            <a:ext cx="4757928" cy="513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C39393-B48B-4CFA-A099-BED01D11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b="1" dirty="0"/>
              <a:t>Client/Server Database Architecture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7A2D0-732E-44CD-A205-DB2B589C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DB90-F607-45AF-8167-FFD66923867B}" type="slidenum">
              <a:rPr lang="en-US" smtClean="0"/>
              <a:t>15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2963E2-B072-45DD-9FAE-EB1B41E61812}"/>
              </a:ext>
            </a:extLst>
          </p:cNvPr>
          <p:cNvCxnSpPr/>
          <p:nvPr/>
        </p:nvCxnSpPr>
        <p:spPr>
          <a:xfrm>
            <a:off x="951345" y="1512244"/>
            <a:ext cx="10326255" cy="0"/>
          </a:xfrm>
          <a:prstGeom prst="line">
            <a:avLst/>
          </a:prstGeom>
          <a:ln w="28575">
            <a:solidFill>
              <a:srgbClr val="006A4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Northwest Missouri State Bearcats - Wikipedia">
            <a:extLst>
              <a:ext uri="{FF2B5EF4-FFF2-40B4-BE49-F238E27FC236}">
                <a16:creationId xmlns:a16="http://schemas.microsoft.com/office/drawing/2014/main" id="{7DDB6EB2-2340-8AFA-BC73-08D905E7E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088" y="319088"/>
            <a:ext cx="1048512" cy="104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F7ABF4-AF0C-3125-4810-067C7E3649B8}"/>
              </a:ext>
            </a:extLst>
          </p:cNvPr>
          <p:cNvSpPr txBox="1"/>
          <p:nvPr/>
        </p:nvSpPr>
        <p:spPr>
          <a:xfrm>
            <a:off x="838200" y="2659364"/>
            <a:ext cx="58247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illustration depicts an Oracle distributed database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There are two databases located on separate servers: </a:t>
            </a:r>
            <a:r>
              <a:rPr lang="en-US" sz="1600" b="1" dirty="0"/>
              <a:t>HQ</a:t>
            </a:r>
            <a:r>
              <a:rPr lang="en-US" sz="1600" dirty="0"/>
              <a:t> and </a:t>
            </a:r>
            <a:r>
              <a:rPr lang="en-US" sz="1600" b="1" dirty="0"/>
              <a:t>SALES</a:t>
            </a:r>
            <a:r>
              <a:rPr lang="en-US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figure shows examples of direct and indirect client connections. Queries are made to the </a:t>
            </a:r>
            <a:r>
              <a:rPr lang="en-US" sz="1600" b="1" dirty="0"/>
              <a:t>HQ</a:t>
            </a:r>
            <a:r>
              <a:rPr lang="en-US" sz="1600" dirty="0"/>
              <a:t> database directly, and queries are made indirectly to the </a:t>
            </a:r>
            <a:r>
              <a:rPr lang="en-US" sz="1600" b="1" dirty="0"/>
              <a:t>SALES</a:t>
            </a:r>
            <a:r>
              <a:rPr lang="en-US" sz="1600" dirty="0"/>
              <a:t> database, through the </a:t>
            </a:r>
            <a:r>
              <a:rPr lang="en-US" sz="1600" b="1" dirty="0"/>
              <a:t>HQ</a:t>
            </a:r>
            <a:r>
              <a:rPr lang="en-US" sz="1600" dirty="0"/>
              <a:t> database, which then acts as a client.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Communication between the servers occurs over the network using Oracle Net.</a:t>
            </a:r>
          </a:p>
        </p:txBody>
      </p:sp>
    </p:spTree>
    <p:extLst>
      <p:ext uri="{BB962C8B-B14F-4D97-AF65-F5344CB8AC3E}">
        <p14:creationId xmlns:p14="http://schemas.microsoft.com/office/powerpoint/2010/main" val="858562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9393-B48B-4CFA-A099-BED01D11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/>
              <a:t>Advantages and Disadvantages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7A2D0-732E-44CD-A205-DB2B589C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DB90-F607-45AF-8167-FFD66923867B}" type="slidenum">
              <a:rPr lang="en-US" smtClean="0"/>
              <a:t>16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2963E2-B072-45DD-9FAE-EB1B41E61812}"/>
              </a:ext>
            </a:extLst>
          </p:cNvPr>
          <p:cNvCxnSpPr/>
          <p:nvPr/>
        </p:nvCxnSpPr>
        <p:spPr>
          <a:xfrm>
            <a:off x="951345" y="1512244"/>
            <a:ext cx="10326255" cy="0"/>
          </a:xfrm>
          <a:prstGeom prst="line">
            <a:avLst/>
          </a:prstGeom>
          <a:ln w="28575">
            <a:solidFill>
              <a:srgbClr val="006A4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9024F9A-AD9A-40FD-995B-1837D0F1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377332" cy="480218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400" dirty="0"/>
              <a:t>Advantages Of Client Server Architecture</a:t>
            </a:r>
          </a:p>
          <a:p>
            <a:pPr lvl="1"/>
            <a:r>
              <a:rPr lang="en-US" sz="2000" dirty="0"/>
              <a:t>The data is centralized within the system that is maintained in a single place. </a:t>
            </a:r>
          </a:p>
          <a:p>
            <a:pPr lvl="1"/>
            <a:r>
              <a:rPr lang="en-US" sz="2000" dirty="0"/>
              <a:t>The model is efficient in delivering resources to the client and also requires low-cost maintenance. </a:t>
            </a:r>
          </a:p>
          <a:p>
            <a:pPr lvl="1"/>
            <a:r>
              <a:rPr lang="en-US" sz="2000" dirty="0"/>
              <a:t>It is easy to manage, and the data can be easily delivered to the client. </a:t>
            </a:r>
          </a:p>
          <a:p>
            <a:pPr lvl="1"/>
            <a:r>
              <a:rPr lang="en-US" sz="2000" dirty="0"/>
              <a:t>As the data is centralized, this system is more secure and serves added security to the data. </a:t>
            </a:r>
          </a:p>
          <a:p>
            <a:pPr lvl="1"/>
            <a:r>
              <a:rPr lang="en-US" sz="2000" dirty="0"/>
              <a:t>Within this type of model, more clients and servers can be embedded into the server, which makes the performance outstanding and increases the model’s overall flexibility. 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Disadvantages Of Client Server Architecture</a:t>
            </a:r>
          </a:p>
          <a:p>
            <a:pPr lvl="1"/>
            <a:r>
              <a:rPr lang="en-US" sz="2000" dirty="0"/>
              <a:t>Clients’ systems can get a virus or any malicious scripts if any are running on the server. </a:t>
            </a:r>
          </a:p>
          <a:p>
            <a:pPr lvl="1"/>
            <a:r>
              <a:rPr lang="en-US" sz="2000" dirty="0"/>
              <a:t>Extra security must be added so that the data does not get spoofed in between the transmission. </a:t>
            </a:r>
          </a:p>
          <a:p>
            <a:pPr lvl="1"/>
            <a:r>
              <a:rPr lang="en-US" sz="2000" dirty="0"/>
              <a:t>The main problem can be server down. When the server is down, the client loses its connection and will not access the data. </a:t>
            </a:r>
          </a:p>
        </p:txBody>
      </p:sp>
      <p:pic>
        <p:nvPicPr>
          <p:cNvPr id="2050" name="Picture 2" descr="Northwest Missouri State Bearcats - Wikipedia">
            <a:extLst>
              <a:ext uri="{FF2B5EF4-FFF2-40B4-BE49-F238E27FC236}">
                <a16:creationId xmlns:a16="http://schemas.microsoft.com/office/drawing/2014/main" id="{7DDB6EB2-2340-8AFA-BC73-08D905E7E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088" y="319088"/>
            <a:ext cx="1048512" cy="104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he Advantages and Disadvantages of Printing on Plastics - MGX">
            <a:extLst>
              <a:ext uri="{FF2B5EF4-FFF2-40B4-BE49-F238E27FC236}">
                <a16:creationId xmlns:a16="http://schemas.microsoft.com/office/drawing/2014/main" id="{22A01A7A-C0D1-5E21-BF33-C9374030B7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1" t="3552" r="3527" b="10777"/>
          <a:stretch/>
        </p:blipFill>
        <p:spPr bwMode="auto">
          <a:xfrm>
            <a:off x="8324052" y="2884035"/>
            <a:ext cx="3316295" cy="227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500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9393-B48B-4CFA-A099-BED01D11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References</a:t>
            </a:r>
            <a:endParaRPr lang="en-US" sz="48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7A2D0-732E-44CD-A205-DB2B589C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DB90-F607-45AF-8167-FFD66923867B}" type="slidenum">
              <a:rPr lang="en-US" smtClean="0"/>
              <a:t>17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2963E2-B072-45DD-9FAE-EB1B41E61812}"/>
              </a:ext>
            </a:extLst>
          </p:cNvPr>
          <p:cNvCxnSpPr/>
          <p:nvPr/>
        </p:nvCxnSpPr>
        <p:spPr>
          <a:xfrm>
            <a:off x="951345" y="1512244"/>
            <a:ext cx="10326255" cy="0"/>
          </a:xfrm>
          <a:prstGeom prst="line">
            <a:avLst/>
          </a:prstGeom>
          <a:ln w="28575">
            <a:solidFill>
              <a:srgbClr val="006A4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9024F9A-AD9A-40FD-995B-1837D0F1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https://docs.oracle.com</a:t>
            </a:r>
            <a:endParaRPr lang="en-US" sz="2000" dirty="0">
              <a:hlinkClick r:id="rId3"/>
            </a:endParaRPr>
          </a:p>
          <a:p>
            <a:r>
              <a:rPr lang="en-US" sz="2000" dirty="0">
                <a:hlinkClick r:id="rId4"/>
              </a:rPr>
              <a:t>https://www.tutorialspoint.com</a:t>
            </a:r>
          </a:p>
          <a:p>
            <a:endParaRPr lang="en-US" sz="2000" dirty="0">
              <a:hlinkClick r:id="rId5"/>
            </a:endParaRPr>
          </a:p>
          <a:p>
            <a:endParaRPr lang="en-US" sz="28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8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endParaRPr lang="en-US" dirty="0"/>
          </a:p>
        </p:txBody>
      </p:sp>
      <p:pic>
        <p:nvPicPr>
          <p:cNvPr id="2050" name="Picture 2" descr="Northwest Missouri State Bearcats - Wikipedia">
            <a:extLst>
              <a:ext uri="{FF2B5EF4-FFF2-40B4-BE49-F238E27FC236}">
                <a16:creationId xmlns:a16="http://schemas.microsoft.com/office/drawing/2014/main" id="{7DDB6EB2-2340-8AFA-BC73-08D905E7E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088" y="319088"/>
            <a:ext cx="1048512" cy="104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uty of care on giving a reference | TJD Law">
            <a:extLst>
              <a:ext uri="{FF2B5EF4-FFF2-40B4-BE49-F238E27FC236}">
                <a16:creationId xmlns:a16="http://schemas.microsoft.com/office/drawing/2014/main" id="{920761B3-6845-5F43-11A8-A0A0DD0ED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035" y="4518088"/>
            <a:ext cx="2061053" cy="20208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79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544" y="1825068"/>
            <a:ext cx="6855888" cy="4336586"/>
          </a:xfrm>
        </p:spPr>
        <p:txBody>
          <a:bodyPr>
            <a:normAutofit/>
          </a:bodyPr>
          <a:lstStyle/>
          <a:p>
            <a:r>
              <a:rPr lang="en-US" sz="2400" b="1" dirty="0"/>
              <a:t>Distributed Database Architecture</a:t>
            </a:r>
          </a:p>
          <a:p>
            <a:r>
              <a:rPr lang="en-US" sz="2400" b="1" dirty="0"/>
              <a:t>Key Components and Concepts</a:t>
            </a:r>
          </a:p>
          <a:p>
            <a:pPr lvl="1"/>
            <a:r>
              <a:rPr lang="en-US" sz="2000" b="1" dirty="0"/>
              <a:t>Examples</a:t>
            </a:r>
          </a:p>
          <a:p>
            <a:r>
              <a:rPr lang="en-US" sz="2400" b="1" dirty="0"/>
              <a:t>Homogenous Distributed Database Systems</a:t>
            </a:r>
          </a:p>
          <a:p>
            <a:r>
              <a:rPr lang="en-US" sz="2400" b="1" dirty="0"/>
              <a:t>Characteristics and Considerations </a:t>
            </a:r>
          </a:p>
          <a:p>
            <a:r>
              <a:rPr lang="en-US" sz="2400" b="1" dirty="0"/>
              <a:t>Heterogeneous Distributed Database Systems</a:t>
            </a:r>
          </a:p>
          <a:p>
            <a:r>
              <a:rPr lang="en-US" sz="2400" b="1" dirty="0"/>
              <a:t>Client/Server Database Architecture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B2E600-9E3A-49E6-8620-E1F86AE0F4F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4" name="Picture 6" descr="Related image">
            <a:extLst>
              <a:ext uri="{FF2B5EF4-FFF2-40B4-BE49-F238E27FC236}">
                <a16:creationId xmlns:a16="http://schemas.microsoft.com/office/drawing/2014/main" id="{3830A9DE-5B0F-458A-B565-60A106BEE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38443"/>
            <a:ext cx="2743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Business cartoon about having a meeting agenda. - 80463427">
            <a:extLst>
              <a:ext uri="{FF2B5EF4-FFF2-40B4-BE49-F238E27FC236}">
                <a16:creationId xmlns:a16="http://schemas.microsoft.com/office/drawing/2014/main" id="{4B630CE2-EA6D-0E54-A03E-ABDC39CEE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416" y="1860236"/>
            <a:ext cx="4349635" cy="361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runge Red Agenda Word Square Rubber Seal Stamp On White Background Stock  Illustration - Download Image Now - iStock">
            <a:extLst>
              <a:ext uri="{FF2B5EF4-FFF2-40B4-BE49-F238E27FC236}">
                <a16:creationId xmlns:a16="http://schemas.microsoft.com/office/drawing/2014/main" id="{4601B267-1D0E-A7E6-C5DC-9B319C79A4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7" b="8071"/>
          <a:stretch/>
        </p:blipFill>
        <p:spPr bwMode="auto">
          <a:xfrm rot="21282047">
            <a:off x="3762609" y="203393"/>
            <a:ext cx="4667237" cy="121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528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9393-B48B-4CFA-A099-BED01D11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b="1" dirty="0"/>
              <a:t>Distributed Database Architecture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7A2D0-732E-44CD-A205-DB2B589C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DB90-F607-45AF-8167-FFD66923867B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2963E2-B072-45DD-9FAE-EB1B41E61812}"/>
              </a:ext>
            </a:extLst>
          </p:cNvPr>
          <p:cNvCxnSpPr/>
          <p:nvPr/>
        </p:nvCxnSpPr>
        <p:spPr>
          <a:xfrm>
            <a:off x="951345" y="1512244"/>
            <a:ext cx="10326255" cy="0"/>
          </a:xfrm>
          <a:prstGeom prst="line">
            <a:avLst/>
          </a:prstGeom>
          <a:ln w="28575">
            <a:solidFill>
              <a:srgbClr val="006A4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9024F9A-AD9A-40FD-995B-1837D0F1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759548" cy="4802187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solidFill>
                  <a:srgbClr val="FF0000"/>
                </a:solidFill>
              </a:rPr>
              <a:t>Distributed database architecture </a:t>
            </a:r>
            <a:r>
              <a:rPr lang="en-US" sz="2200" dirty="0">
                <a:solidFill>
                  <a:srgbClr val="0070C0"/>
                </a:solidFill>
              </a:rPr>
              <a:t>is a model for organizing and managing a database system that spans multiple physical locations or nodes</a:t>
            </a:r>
            <a:r>
              <a:rPr lang="en-US" sz="2200" dirty="0"/>
              <a:t>. </a:t>
            </a:r>
          </a:p>
          <a:p>
            <a:pPr lvl="1" algn="just"/>
            <a:r>
              <a:rPr lang="en-US" sz="1900" dirty="0"/>
              <a:t>In this architecture, </a:t>
            </a:r>
            <a:r>
              <a:rPr lang="en-US" sz="1900" dirty="0">
                <a:solidFill>
                  <a:srgbClr val="0070C0"/>
                </a:solidFill>
              </a:rPr>
              <a:t>data is distributed across multiple computers or servers</a:t>
            </a:r>
            <a:r>
              <a:rPr lang="en-US" sz="1900" dirty="0"/>
              <a:t>, and these nodes work together to provide a unified and coherent view of the database to users and applications. </a:t>
            </a:r>
          </a:p>
          <a:p>
            <a:pPr lvl="1" algn="just"/>
            <a:r>
              <a:rPr lang="en-US" sz="1900" dirty="0"/>
              <a:t>The primary </a:t>
            </a:r>
            <a:r>
              <a:rPr lang="en-US" sz="1900" b="1" dirty="0">
                <a:solidFill>
                  <a:srgbClr val="FF0000"/>
                </a:solidFill>
              </a:rPr>
              <a:t>goal</a:t>
            </a:r>
            <a:r>
              <a:rPr lang="en-US" sz="1900" dirty="0"/>
              <a:t> of distributed database architecture is to improve data availability, scalability, and fault tolerance, while also allowing for efficient data access and management.</a:t>
            </a:r>
          </a:p>
          <a:p>
            <a:pPr lvl="1" algn="just"/>
            <a:r>
              <a:rPr lang="en-US" sz="1900" dirty="0"/>
              <a:t>It allows applications to access data from both local and remote databases.</a:t>
            </a:r>
          </a:p>
          <a:p>
            <a:pPr lvl="1" algn="just"/>
            <a:endParaRPr lang="en-US" sz="1600" dirty="0"/>
          </a:p>
          <a:p>
            <a:pPr algn="just"/>
            <a:endParaRPr lang="en-US" sz="2000" dirty="0"/>
          </a:p>
        </p:txBody>
      </p:sp>
      <p:pic>
        <p:nvPicPr>
          <p:cNvPr id="2050" name="Picture 2" descr="Northwest Missouri State Bearcats - Wikipedia">
            <a:extLst>
              <a:ext uri="{FF2B5EF4-FFF2-40B4-BE49-F238E27FC236}">
                <a16:creationId xmlns:a16="http://schemas.microsoft.com/office/drawing/2014/main" id="{7DDB6EB2-2340-8AFA-BC73-08D905E7E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088" y="319088"/>
            <a:ext cx="1048512" cy="104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hat Is a Distributed Database? {Features, Benefits &amp; Drawbacks}">
            <a:extLst>
              <a:ext uri="{FF2B5EF4-FFF2-40B4-BE49-F238E27FC236}">
                <a16:creationId xmlns:a16="http://schemas.microsoft.com/office/drawing/2014/main" id="{0BBF0D49-1521-F154-2436-4C3EF4F4F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926" y="2693361"/>
            <a:ext cx="4663552" cy="265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20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9393-B48B-4CFA-A099-BED01D11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b="1" dirty="0"/>
              <a:t>Key Components and Concepts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9024F9A-AD9A-40FD-995B-1837D0F1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Key components and concepts of distributed database architecture include: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1600" b="1" dirty="0">
                <a:solidFill>
                  <a:srgbClr val="FF0000"/>
                </a:solidFill>
              </a:rPr>
              <a:t>Distributed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Data</a:t>
            </a:r>
            <a:r>
              <a:rPr lang="en-US" sz="1600" dirty="0"/>
              <a:t>: Data is </a:t>
            </a:r>
            <a:r>
              <a:rPr lang="en-US" sz="1600" dirty="0">
                <a:solidFill>
                  <a:srgbClr val="0070C0"/>
                </a:solidFill>
              </a:rPr>
              <a:t>divided into smaller parts or fragments </a:t>
            </a:r>
            <a:r>
              <a:rPr lang="en-US" sz="1600" dirty="0"/>
              <a:t>and distributed across multiple nodes in the network. Each node may store a subset of the data, and the distribution can be done in various ways, such as partitioning, replication, or </a:t>
            </a:r>
            <a:r>
              <a:rPr lang="en-US" sz="1600" dirty="0" err="1"/>
              <a:t>sharding</a:t>
            </a:r>
            <a:r>
              <a:rPr lang="en-US" sz="1600" dirty="0"/>
              <a:t>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1600" b="1" dirty="0">
                <a:solidFill>
                  <a:srgbClr val="FF0000"/>
                </a:solidFill>
              </a:rPr>
              <a:t>Data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Independence</a:t>
            </a:r>
            <a:r>
              <a:rPr lang="en-US" sz="1600" dirty="0"/>
              <a:t>: Distributed databases typically provide a level of data independence, </a:t>
            </a:r>
            <a:r>
              <a:rPr lang="en-US" sz="1600" dirty="0">
                <a:solidFill>
                  <a:srgbClr val="0070C0"/>
                </a:solidFill>
              </a:rPr>
              <a:t>allowing applications to access data without needing to know the physical location </a:t>
            </a:r>
            <a:r>
              <a:rPr lang="en-US" sz="1600" dirty="0"/>
              <a:t>or distribution of the data. This means that changes in the distribution of data can be transparent to the applications.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1600" b="1" dirty="0">
                <a:solidFill>
                  <a:srgbClr val="FF0000"/>
                </a:solidFill>
              </a:rPr>
              <a:t>Transparency</a:t>
            </a:r>
            <a:r>
              <a:rPr lang="en-US" sz="1600" dirty="0"/>
              <a:t>: Distributed database systems aim to provide transparency to users and applications, </a:t>
            </a:r>
            <a:r>
              <a:rPr lang="en-US" sz="1600" dirty="0">
                <a:solidFill>
                  <a:srgbClr val="0070C0"/>
                </a:solidFill>
              </a:rPr>
              <a:t>hiding the complexities of data distribution and management</a:t>
            </a:r>
            <a:r>
              <a:rPr lang="en-US" sz="1600" dirty="0"/>
              <a:t>. Types of transparency include </a:t>
            </a:r>
            <a:r>
              <a:rPr lang="en-US" sz="1600" b="1" u="sng" dirty="0">
                <a:solidFill>
                  <a:srgbClr val="0070C0"/>
                </a:solidFill>
              </a:rPr>
              <a:t>location transparency </a:t>
            </a:r>
            <a:r>
              <a:rPr lang="en-US" sz="1600" dirty="0"/>
              <a:t>(users don't need to know where data is stored), </a:t>
            </a:r>
            <a:r>
              <a:rPr lang="en-US" sz="1600" b="1" u="sng" dirty="0">
                <a:solidFill>
                  <a:srgbClr val="0070C0"/>
                </a:solidFill>
              </a:rPr>
              <a:t>replication transparency </a:t>
            </a:r>
            <a:r>
              <a:rPr lang="en-US" sz="1600" dirty="0"/>
              <a:t>(users can access replicated data without knowing which copy is being used), and more.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1600" b="1" dirty="0">
                <a:solidFill>
                  <a:srgbClr val="FF0000"/>
                </a:solidFill>
              </a:rPr>
              <a:t>Data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Consistency</a:t>
            </a:r>
            <a:r>
              <a:rPr lang="en-US" sz="1600" dirty="0"/>
              <a:t>: Ensuring data consistency across distributed nodes is a fundamental challenge in distributed database systems. Techniques such as distributed transactions and concurrency control mechanisms are used to maintain data integrity.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1600" b="1" dirty="0">
                <a:solidFill>
                  <a:srgbClr val="FF0000"/>
                </a:solidFill>
              </a:rPr>
              <a:t>Query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Processing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and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Optimization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0070C0"/>
                </a:solidFill>
              </a:rPr>
              <a:t>Distributed database management systems (DDBMS) must be capable of processing queries that involve data from multiple nodes efficiently</a:t>
            </a:r>
            <a:r>
              <a:rPr lang="en-US" sz="1600" dirty="0"/>
              <a:t>. Query optimization and distributed query processing algorithms are essential for achieving this goal.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1600" b="1" dirty="0">
                <a:solidFill>
                  <a:srgbClr val="FF0000"/>
                </a:solidFill>
              </a:rPr>
              <a:t>Fault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Tolerance</a:t>
            </a:r>
            <a:r>
              <a:rPr lang="en-US" sz="1600" dirty="0"/>
              <a:t>: Distributed databases </a:t>
            </a:r>
            <a:r>
              <a:rPr lang="en-US" sz="1600" dirty="0">
                <a:solidFill>
                  <a:srgbClr val="0070C0"/>
                </a:solidFill>
              </a:rPr>
              <a:t>need to be resilient to failures of individual nodes or network partitions</a:t>
            </a:r>
            <a:r>
              <a:rPr lang="en-US" sz="1600" dirty="0"/>
              <a:t>. Replication, redundancy, and backup strategies are employed to ensure data availability in the face of failures.</a:t>
            </a:r>
          </a:p>
          <a:p>
            <a:pPr marL="914400" lvl="1" indent="-457200" algn="just">
              <a:buFont typeface="+mj-lt"/>
              <a:buAutoNum type="arabicPeriod"/>
            </a:pPr>
            <a:endParaRPr lang="en-US" sz="1600" dirty="0"/>
          </a:p>
          <a:p>
            <a:pPr algn="just"/>
            <a:endParaRPr lang="en-US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7A2D0-732E-44CD-A205-DB2B589C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DB90-F607-45AF-8167-FFD66923867B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2963E2-B072-45DD-9FAE-EB1B41E61812}"/>
              </a:ext>
            </a:extLst>
          </p:cNvPr>
          <p:cNvCxnSpPr/>
          <p:nvPr/>
        </p:nvCxnSpPr>
        <p:spPr>
          <a:xfrm>
            <a:off x="951345" y="1512244"/>
            <a:ext cx="10326255" cy="0"/>
          </a:xfrm>
          <a:prstGeom prst="line">
            <a:avLst/>
          </a:prstGeom>
          <a:ln w="28575">
            <a:solidFill>
              <a:srgbClr val="006A4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Northwest Missouri State Bearcats - Wikipedia">
            <a:extLst>
              <a:ext uri="{FF2B5EF4-FFF2-40B4-BE49-F238E27FC236}">
                <a16:creationId xmlns:a16="http://schemas.microsoft.com/office/drawing/2014/main" id="{7DDB6EB2-2340-8AFA-BC73-08D905E7E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088" y="319088"/>
            <a:ext cx="1048512" cy="104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505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9393-B48B-4CFA-A099-BED01D11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b="1" dirty="0"/>
              <a:t>Key Components and Concepts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7A2D0-732E-44CD-A205-DB2B589C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DB90-F607-45AF-8167-FFD66923867B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2963E2-B072-45DD-9FAE-EB1B41E61812}"/>
              </a:ext>
            </a:extLst>
          </p:cNvPr>
          <p:cNvCxnSpPr/>
          <p:nvPr/>
        </p:nvCxnSpPr>
        <p:spPr>
          <a:xfrm>
            <a:off x="951345" y="1512244"/>
            <a:ext cx="10326255" cy="0"/>
          </a:xfrm>
          <a:prstGeom prst="line">
            <a:avLst/>
          </a:prstGeom>
          <a:ln w="28575">
            <a:solidFill>
              <a:srgbClr val="006A4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9024F9A-AD9A-40FD-995B-1837D0F1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pPr marL="914400" lvl="1" indent="-457200" algn="just">
              <a:buFont typeface="+mj-lt"/>
              <a:buAutoNum type="arabicPeriod" startAt="7"/>
            </a:pPr>
            <a:r>
              <a:rPr lang="en-US" sz="1600" b="1" dirty="0">
                <a:solidFill>
                  <a:srgbClr val="FF0000"/>
                </a:solidFill>
              </a:rPr>
              <a:t>Scalability</a:t>
            </a:r>
            <a:r>
              <a:rPr lang="en-US" sz="1600" dirty="0"/>
              <a:t>: Distributed database architectures </a:t>
            </a:r>
            <a:r>
              <a:rPr lang="en-US" sz="1600" dirty="0">
                <a:solidFill>
                  <a:srgbClr val="0070C0"/>
                </a:solidFill>
              </a:rPr>
              <a:t>can be scaled horizontally by adding more nodes to the network</a:t>
            </a:r>
            <a:r>
              <a:rPr lang="en-US" sz="1600" dirty="0"/>
              <a:t>, which can help accommodate increasing data volumes and user loads.</a:t>
            </a:r>
          </a:p>
          <a:p>
            <a:pPr marL="914400" lvl="1" indent="-457200" algn="just">
              <a:buFont typeface="+mj-lt"/>
              <a:buAutoNum type="arabicPeriod" startAt="7"/>
            </a:pPr>
            <a:r>
              <a:rPr lang="en-US" sz="1600" b="1" dirty="0">
                <a:solidFill>
                  <a:srgbClr val="FF0000"/>
                </a:solidFill>
              </a:rPr>
              <a:t>Security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and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Access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Control</a:t>
            </a:r>
            <a:r>
              <a:rPr lang="en-US" sz="1600" dirty="0"/>
              <a:t>: Distributed database systems must </a:t>
            </a:r>
            <a:r>
              <a:rPr lang="en-US" sz="1600" dirty="0">
                <a:solidFill>
                  <a:srgbClr val="0070C0"/>
                </a:solidFill>
              </a:rPr>
              <a:t>implement robust security measures to protect data across distributed nodes</a:t>
            </a:r>
            <a:r>
              <a:rPr lang="en-US" sz="1600" dirty="0"/>
              <a:t>. Access control mechanisms are used to restrict access to authorized users.</a:t>
            </a:r>
          </a:p>
          <a:p>
            <a:pPr marL="914400" lvl="1" indent="-457200" algn="just">
              <a:buFont typeface="+mj-lt"/>
              <a:buAutoNum type="arabicPeriod" startAt="7"/>
            </a:pPr>
            <a:r>
              <a:rPr lang="en-US" sz="1600" b="1" dirty="0">
                <a:solidFill>
                  <a:srgbClr val="FF0000"/>
                </a:solidFill>
              </a:rPr>
              <a:t>Data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Distribution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Strategies</a:t>
            </a:r>
            <a:r>
              <a:rPr lang="en-US" sz="1600" dirty="0"/>
              <a:t>: Different </a:t>
            </a:r>
            <a:r>
              <a:rPr lang="en-US" sz="1600" dirty="0">
                <a:solidFill>
                  <a:srgbClr val="0070C0"/>
                </a:solidFill>
              </a:rPr>
              <a:t>strategies can be employed for data distribution</a:t>
            </a:r>
            <a:r>
              <a:rPr lang="en-US" sz="1600" dirty="0"/>
              <a:t>, including </a:t>
            </a:r>
            <a:r>
              <a:rPr lang="en-US" sz="1600" b="1" dirty="0">
                <a:solidFill>
                  <a:srgbClr val="0070C0"/>
                </a:solidFill>
              </a:rPr>
              <a:t>data partitioning </a:t>
            </a:r>
            <a:r>
              <a:rPr lang="en-US" sz="1600" dirty="0"/>
              <a:t>(dividing data based on a specific attribute), </a:t>
            </a:r>
            <a:r>
              <a:rPr lang="en-US" sz="1600" b="1" dirty="0">
                <a:solidFill>
                  <a:srgbClr val="0070C0"/>
                </a:solidFill>
              </a:rPr>
              <a:t>data replication </a:t>
            </a:r>
            <a:r>
              <a:rPr lang="en-US" sz="1600" dirty="0"/>
              <a:t>(copying data to multiple nodes), and data </a:t>
            </a:r>
            <a:r>
              <a:rPr lang="en-US" sz="1600" dirty="0" err="1"/>
              <a:t>sharding</a:t>
            </a:r>
            <a:r>
              <a:rPr lang="en-US" sz="1600" dirty="0"/>
              <a:t> (dividing data into smaller subsets called shards).</a:t>
            </a:r>
          </a:p>
        </p:txBody>
      </p:sp>
      <p:pic>
        <p:nvPicPr>
          <p:cNvPr id="2050" name="Picture 2" descr="Northwest Missouri State Bearcats - Wikipedia">
            <a:extLst>
              <a:ext uri="{FF2B5EF4-FFF2-40B4-BE49-F238E27FC236}">
                <a16:creationId xmlns:a16="http://schemas.microsoft.com/office/drawing/2014/main" id="{7DDB6EB2-2340-8AFA-BC73-08D905E7E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088" y="319088"/>
            <a:ext cx="1048512" cy="104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BMS Components | Guide to List of DBMS Components">
            <a:extLst>
              <a:ext uri="{FF2B5EF4-FFF2-40B4-BE49-F238E27FC236}">
                <a16:creationId xmlns:a16="http://schemas.microsoft.com/office/drawing/2014/main" id="{BE7D5FCC-DEAB-7F51-22AE-5FBA96500F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8701" r="3885" b="9753"/>
          <a:stretch/>
        </p:blipFill>
        <p:spPr bwMode="auto">
          <a:xfrm>
            <a:off x="4462448" y="3511887"/>
            <a:ext cx="3267104" cy="320958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744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9393-B48B-4CFA-A099-BED01D11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b="1" dirty="0"/>
              <a:t>Examples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7A2D0-732E-44CD-A205-DB2B589C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DB90-F607-45AF-8167-FFD66923867B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2963E2-B072-45DD-9FAE-EB1B41E61812}"/>
              </a:ext>
            </a:extLst>
          </p:cNvPr>
          <p:cNvCxnSpPr/>
          <p:nvPr/>
        </p:nvCxnSpPr>
        <p:spPr>
          <a:xfrm>
            <a:off x="951345" y="1512244"/>
            <a:ext cx="10326255" cy="0"/>
          </a:xfrm>
          <a:prstGeom prst="line">
            <a:avLst/>
          </a:prstGeom>
          <a:ln w="28575">
            <a:solidFill>
              <a:srgbClr val="006A4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9024F9A-AD9A-40FD-995B-1837D0F1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Examples of Distributed Database Systems include </a:t>
            </a:r>
          </a:p>
          <a:p>
            <a:pPr lvl="1" algn="just"/>
            <a:r>
              <a:rPr lang="en-US" sz="2000" dirty="0"/>
              <a:t>Google Spanner </a:t>
            </a:r>
          </a:p>
          <a:p>
            <a:pPr lvl="1" algn="just"/>
            <a:r>
              <a:rPr lang="en-US" sz="2000" dirty="0"/>
              <a:t>Amazon DynamoDB</a:t>
            </a:r>
          </a:p>
          <a:p>
            <a:pPr lvl="1" algn="just"/>
            <a:r>
              <a:rPr lang="en-US" sz="2000" dirty="0"/>
              <a:t>Various NoSQL databases that support distributed deployments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These systems are designed to meet the demands of modern, highly distributed and scalable applications that operate across a network of interconnected nodes.</a:t>
            </a:r>
          </a:p>
          <a:p>
            <a:pPr algn="just"/>
            <a:endParaRPr lang="en-US" sz="2400" dirty="0"/>
          </a:p>
        </p:txBody>
      </p:sp>
      <p:pic>
        <p:nvPicPr>
          <p:cNvPr id="2050" name="Picture 2" descr="Northwest Missouri State Bearcats - Wikipedia">
            <a:extLst>
              <a:ext uri="{FF2B5EF4-FFF2-40B4-BE49-F238E27FC236}">
                <a16:creationId xmlns:a16="http://schemas.microsoft.com/office/drawing/2014/main" id="{7DDB6EB2-2340-8AFA-BC73-08D905E7E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088" y="319088"/>
            <a:ext cx="1048512" cy="104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he 5 best knowledge management system examples and types">
            <a:extLst>
              <a:ext uri="{FF2B5EF4-FFF2-40B4-BE49-F238E27FC236}">
                <a16:creationId xmlns:a16="http://schemas.microsoft.com/office/drawing/2014/main" id="{A24D4899-C3DB-8B02-DB02-10369176C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120" y="4496059"/>
            <a:ext cx="4108704" cy="217525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957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9393-B48B-4CFA-A099-BED01D11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b="1" dirty="0"/>
              <a:t>Distributed Database Architecture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7A2D0-732E-44CD-A205-DB2B589C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DB90-F607-45AF-8167-FFD66923867B}" type="slidenum">
              <a:rPr lang="en-US" smtClean="0"/>
              <a:t>7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2963E2-B072-45DD-9FAE-EB1B41E61812}"/>
              </a:ext>
            </a:extLst>
          </p:cNvPr>
          <p:cNvCxnSpPr/>
          <p:nvPr/>
        </p:nvCxnSpPr>
        <p:spPr>
          <a:xfrm>
            <a:off x="951345" y="1512244"/>
            <a:ext cx="10326255" cy="0"/>
          </a:xfrm>
          <a:prstGeom prst="line">
            <a:avLst/>
          </a:prstGeom>
          <a:ln w="28575">
            <a:solidFill>
              <a:srgbClr val="006A4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9024F9A-AD9A-40FD-995B-1837D0F1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r>
              <a:rPr lang="en-US" sz="2400" dirty="0"/>
              <a:t>It allows applications to access data from both local and remote databases.</a:t>
            </a:r>
          </a:p>
          <a:p>
            <a:endParaRPr lang="en-US" sz="2400" dirty="0"/>
          </a:p>
          <a:p>
            <a:r>
              <a:rPr lang="en-US" sz="2400" dirty="0"/>
              <a:t>The common Architectures are : 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Homogenous Distributed Database Systems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Heterogeneous Distributed Database Systems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Client/Server Database Architecture                   </a:t>
            </a:r>
          </a:p>
          <a:p>
            <a:pPr algn="just"/>
            <a:endParaRPr lang="en-US" sz="2400" dirty="0"/>
          </a:p>
        </p:txBody>
      </p:sp>
      <p:pic>
        <p:nvPicPr>
          <p:cNvPr id="2050" name="Picture 2" descr="Northwest Missouri State Bearcats - Wikipedia">
            <a:extLst>
              <a:ext uri="{FF2B5EF4-FFF2-40B4-BE49-F238E27FC236}">
                <a16:creationId xmlns:a16="http://schemas.microsoft.com/office/drawing/2014/main" id="{7DDB6EB2-2340-8AFA-BC73-08D905E7E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088" y="319088"/>
            <a:ext cx="1048512" cy="104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rchitecture Database Setup - What's Your Baseline?">
            <a:extLst>
              <a:ext uri="{FF2B5EF4-FFF2-40B4-BE49-F238E27FC236}">
                <a16:creationId xmlns:a16="http://schemas.microsoft.com/office/drawing/2014/main" id="{D75FCF62-4A23-975F-CEB8-B36B285FE6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6"/>
          <a:stretch/>
        </p:blipFill>
        <p:spPr bwMode="auto">
          <a:xfrm>
            <a:off x="3302655" y="4091781"/>
            <a:ext cx="5623634" cy="267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2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9393-B48B-4CFA-A099-BED01D11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/>
              <a:t>Homogenous Distributed Database 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7A2D0-732E-44CD-A205-DB2B589C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DB90-F607-45AF-8167-FFD66923867B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2963E2-B072-45DD-9FAE-EB1B41E61812}"/>
              </a:ext>
            </a:extLst>
          </p:cNvPr>
          <p:cNvCxnSpPr/>
          <p:nvPr/>
        </p:nvCxnSpPr>
        <p:spPr>
          <a:xfrm>
            <a:off x="951345" y="1512244"/>
            <a:ext cx="10326255" cy="0"/>
          </a:xfrm>
          <a:prstGeom prst="line">
            <a:avLst/>
          </a:prstGeom>
          <a:ln w="28575">
            <a:solidFill>
              <a:srgbClr val="006A4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9024F9A-AD9A-40FD-995B-1837D0F1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</a:rPr>
              <a:t>Homogeneous distributed database systems </a:t>
            </a:r>
            <a:r>
              <a:rPr lang="en-US" sz="2000" dirty="0">
                <a:solidFill>
                  <a:srgbClr val="0070C0"/>
                </a:solidFill>
              </a:rPr>
              <a:t>refer to a type of distributed database architecture where all nodes in the network </a:t>
            </a:r>
            <a:r>
              <a:rPr lang="en-US" sz="2000" b="1" u="sng" dirty="0">
                <a:solidFill>
                  <a:srgbClr val="0070C0"/>
                </a:solidFill>
              </a:rPr>
              <a:t>use the same </a:t>
            </a:r>
            <a:r>
              <a:rPr lang="en-US" sz="2000" dirty="0">
                <a:solidFill>
                  <a:srgbClr val="0070C0"/>
                </a:solidFill>
              </a:rPr>
              <a:t>database management system (DBMS) software and have uniform hardware and software configurations</a:t>
            </a:r>
            <a:r>
              <a:rPr lang="en-US" sz="2000" dirty="0"/>
              <a:t>. </a:t>
            </a:r>
          </a:p>
          <a:p>
            <a:pPr lvl="1" algn="just"/>
            <a:r>
              <a:rPr lang="en-US" sz="1600" dirty="0"/>
              <a:t>In a homogeneous distributed database system, data is still distributed across multiple nodes, but the consistency and compatibility of the DBMS software and hardware configurations are maintained across all nodes.</a:t>
            </a:r>
          </a:p>
          <a:p>
            <a:pPr algn="just"/>
            <a:endParaRPr lang="en-US" sz="2400" dirty="0"/>
          </a:p>
        </p:txBody>
      </p:sp>
      <p:pic>
        <p:nvPicPr>
          <p:cNvPr id="2050" name="Picture 2" descr="Northwest Missouri State Bearcats - Wikipedia">
            <a:extLst>
              <a:ext uri="{FF2B5EF4-FFF2-40B4-BE49-F238E27FC236}">
                <a16:creationId xmlns:a16="http://schemas.microsoft.com/office/drawing/2014/main" id="{7DDB6EB2-2340-8AFA-BC73-08D905E7E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088" y="319088"/>
            <a:ext cx="1048512" cy="104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omogeneous distributed database environment. | Download Scientific Diagram">
            <a:extLst>
              <a:ext uri="{FF2B5EF4-FFF2-40B4-BE49-F238E27FC236}">
                <a16:creationId xmlns:a16="http://schemas.microsoft.com/office/drawing/2014/main" id="{3E66F539-63C5-0E42-D94D-05855C9092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9"/>
          <a:stretch/>
        </p:blipFill>
        <p:spPr bwMode="auto">
          <a:xfrm>
            <a:off x="8398668" y="3204685"/>
            <a:ext cx="3167063" cy="299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750DBC-3D44-0A33-965E-941B585202DD}"/>
              </a:ext>
            </a:extLst>
          </p:cNvPr>
          <p:cNvSpPr txBox="1"/>
          <p:nvPr/>
        </p:nvSpPr>
        <p:spPr>
          <a:xfrm>
            <a:off x="838200" y="3368813"/>
            <a:ext cx="739216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is a network of two or more Oracle Databases that reside on one or more machines.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An application can simultaneously access or modify the data in several databases in a single distributed environment.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The sites use similar software.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The sites use identical DBMS or DBMS from the same vendor.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Each site is aware of all other sites and cooperates with other sites to process user requests.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The database is accessed through a single interface as if it is a single database.</a:t>
            </a:r>
          </a:p>
        </p:txBody>
      </p:sp>
    </p:spTree>
    <p:extLst>
      <p:ext uri="{BB962C8B-B14F-4D97-AF65-F5344CB8AC3E}">
        <p14:creationId xmlns:p14="http://schemas.microsoft.com/office/powerpoint/2010/main" val="3758064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29 Distributed Database Concepts">
            <a:extLst>
              <a:ext uri="{FF2B5EF4-FFF2-40B4-BE49-F238E27FC236}">
                <a16:creationId xmlns:a16="http://schemas.microsoft.com/office/drawing/2014/main" id="{7156660B-966F-8254-B34D-0B71EEE88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513" y="1690688"/>
            <a:ext cx="6100173" cy="486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C39393-B48B-4CFA-A099-BED01D11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/>
              <a:t>Homogenous Distributed Database 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7A2D0-732E-44CD-A205-DB2B589C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DB90-F607-45AF-8167-FFD66923867B}" type="slidenum">
              <a:rPr lang="en-US" smtClean="0"/>
              <a:t>9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2963E2-B072-45DD-9FAE-EB1B41E61812}"/>
              </a:ext>
            </a:extLst>
          </p:cNvPr>
          <p:cNvCxnSpPr/>
          <p:nvPr/>
        </p:nvCxnSpPr>
        <p:spPr>
          <a:xfrm>
            <a:off x="951345" y="1512244"/>
            <a:ext cx="10326255" cy="0"/>
          </a:xfrm>
          <a:prstGeom prst="line">
            <a:avLst/>
          </a:prstGeom>
          <a:ln w="28575">
            <a:solidFill>
              <a:srgbClr val="006A4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Northwest Missouri State Bearcats - Wikipedia">
            <a:extLst>
              <a:ext uri="{FF2B5EF4-FFF2-40B4-BE49-F238E27FC236}">
                <a16:creationId xmlns:a16="http://schemas.microsoft.com/office/drawing/2014/main" id="{7DDB6EB2-2340-8AFA-BC73-08D905E7E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088" y="319088"/>
            <a:ext cx="1048512" cy="104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B49EAF-184D-C508-7416-7F391806CF23}"/>
              </a:ext>
            </a:extLst>
          </p:cNvPr>
          <p:cNvSpPr txBox="1"/>
          <p:nvPr/>
        </p:nvSpPr>
        <p:spPr>
          <a:xfrm>
            <a:off x="541782" y="2466862"/>
            <a:ext cx="521893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This illustration shows a homogeneous distributed database.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The figure shows three databases, </a:t>
            </a:r>
            <a:r>
              <a:rPr lang="en-US" sz="1600" b="1" dirty="0"/>
              <a:t>HQ.ACME.COM</a:t>
            </a:r>
            <a:r>
              <a:rPr lang="en-US" sz="1600" dirty="0"/>
              <a:t>, </a:t>
            </a:r>
            <a:r>
              <a:rPr lang="en-US" sz="1600" b="1" dirty="0"/>
              <a:t>SALES.ACME.COM</a:t>
            </a:r>
            <a:r>
              <a:rPr lang="en-US" sz="1600" dirty="0"/>
              <a:t>, and </a:t>
            </a:r>
            <a:r>
              <a:rPr lang="en-US" sz="1600" b="1" dirty="0"/>
              <a:t>MFG.ACME.COM</a:t>
            </a:r>
            <a:r>
              <a:rPr lang="en-US" sz="1600" dirty="0"/>
              <a:t>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Each database is connected to a number of client systems at Headquarters and the Sales and Manufacturing divisions,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195676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1679</TotalTime>
  <Words>2077</Words>
  <Application>Microsoft Office PowerPoint</Application>
  <PresentationFormat>Widescreen</PresentationFormat>
  <Paragraphs>138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Distributed Database Architecture</vt:lpstr>
      <vt:lpstr>Key Components and Concepts</vt:lpstr>
      <vt:lpstr>Key Components and Concepts</vt:lpstr>
      <vt:lpstr>Examples</vt:lpstr>
      <vt:lpstr>Distributed Database Architecture</vt:lpstr>
      <vt:lpstr>Homogenous Distributed Database Systems</vt:lpstr>
      <vt:lpstr>Homogenous Distributed Database Systems</vt:lpstr>
      <vt:lpstr>Characteristics and Considerations </vt:lpstr>
      <vt:lpstr>Heterogeneous Distributed Database Systems</vt:lpstr>
      <vt:lpstr>Heterogeneous Distributed Database Systems</vt:lpstr>
      <vt:lpstr>Characteristics and Considerations </vt:lpstr>
      <vt:lpstr>Client/Server Database Architecture</vt:lpstr>
      <vt:lpstr>Client/Server Database Architecture</vt:lpstr>
      <vt:lpstr>Advantages and Disadvantages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Alobaidi, Isam</dc:creator>
  <cp:lastModifiedBy>Adapa,Pydi Venkata Satya Ramesh</cp:lastModifiedBy>
  <cp:revision>434</cp:revision>
  <dcterms:created xsi:type="dcterms:W3CDTF">2020-10-22T12:40:58Z</dcterms:created>
  <dcterms:modified xsi:type="dcterms:W3CDTF">2023-09-06T16:32:59Z</dcterms:modified>
</cp:coreProperties>
</file>