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9"/>
  </p:notesMasterIdLst>
  <p:sldIdLst>
    <p:sldId id="256" r:id="rId2"/>
    <p:sldId id="257" r:id="rId3"/>
    <p:sldId id="279" r:id="rId4"/>
    <p:sldId id="272" r:id="rId5"/>
    <p:sldId id="269" r:id="rId6"/>
    <p:sldId id="299" r:id="rId7"/>
    <p:sldId id="281" r:id="rId8"/>
    <p:sldId id="282" r:id="rId9"/>
    <p:sldId id="283" r:id="rId10"/>
    <p:sldId id="284" r:id="rId11"/>
    <p:sldId id="278" r:id="rId12"/>
    <p:sldId id="276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3D34-8276-4472-BB38-9EE717EF572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B59F1-8060-4395-915D-DA7A71143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4E2A-E0E0-9267-D4F8-319E129B3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4F93D-8564-0FE1-C61E-9BA5A645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E43A-FCD7-79B1-6343-7B011602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778-05AC-4BFE-B0AD-9C9B467264D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817B-3183-B856-4E0D-DA5A69E0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BE4D-8CD2-CB91-7876-4A896C1D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A5D4-8557-0FD8-F753-065EED44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7E10C-6756-CDA8-98F0-1D3DB882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FC3F-A270-16C3-AAA4-148CB040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16C-B5B1-42C7-8B12-6479935D4A89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1256-FD0E-C6DC-FE14-5AF4A148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5F32-E092-606B-48DE-70B5BE3B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1E288-0475-D44B-0832-8F3AEF53F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4E5D6-5D34-EFDE-F798-A42DE90C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59FA-6C90-9A3C-7D28-B7552475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4A3F-41F4-4FE4-8C86-B2A923E17C7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36E8-EE7A-0C92-A8A3-4A0C4DA3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BAF8-D567-916A-823F-157D28C1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5E6F-DEBF-8ACD-1644-AA6985B1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5FBD-D59F-5D66-B6CE-CDF3E4C5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7247-4BF7-502D-2353-2CA4FD80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2DA5-AC9B-4E3D-9265-CFBC2361BDB3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431-AAD5-981B-7EDA-8A8F6A93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8E87-1B77-694E-3A85-523A1BF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F27D-DF2C-33E2-16CC-D8926D38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7E95-7FB5-93EC-804F-07ACCAF0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86B4-1CD6-5636-3251-D2990E1D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D8E4-22E1-4D78-9289-65CE1F97923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CC77-699C-F681-87DA-75DCB4EF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FA9D-C840-BD0B-83F5-616978C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5C59-4EC7-5679-FC6C-56F0047D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0FE0-C0BE-92B0-53D9-F25E24B7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F0C3-312A-493A-056C-C846B0AB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914D-11D8-2B87-C48D-80C30BFC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EAAE-2BB5-4D43-B2DE-F1AFCE5B347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1D98-6CE0-96F2-CFDA-D136D9F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0227-B4C5-FADB-FD34-853E6EFF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A4AE-9C9C-ECC8-F690-F8A477E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AA4DF-6CA0-BCC5-8D2F-B0B04F512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40CD-C56B-91B5-D8F8-BCA1CDAD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BB6A-EE15-32DA-A814-63EE7630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35085-7F72-2B46-F1AC-F9ABC06BE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C1CA6-8672-FE11-A897-31D0BC27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7F18-4963-44E9-A7BF-97C5B4164343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7CF54-E328-4377-7FF9-35C49AD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690B7-B1D8-1DA4-7BD1-9BFEB85F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E93A-C2D2-E82C-5808-9AEFD6C2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732AA-DCB2-87F8-028C-A6F7067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E804-D3B7-4634-A408-010BF366DFE6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0BEE-A82B-C971-1C67-21BF0FCD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4482-F005-5BDD-4787-793C1429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C989B-8B36-8DD6-BB4C-604DBF4C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55-16D8-4060-AC53-C4E551AB81BE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F9AAD-B418-9157-7B47-EED267E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DB83-A151-3AC5-B7A7-0C1BBFE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8BF3-3251-E922-2EE7-5868A7BF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1A37-FC14-B919-1479-7C702F84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0566-6DD3-F32E-4770-AECCD563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8DA8-A509-4DE8-A97F-2AABB1EE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3650-5E4D-4479-86E7-F8A5EFC13E92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5BC9-0821-4017-C6EB-E273F2FB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AA22-00DF-2DD8-762F-35895E9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44CE-D3B7-3C45-D07A-3E95116F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7F6C-D94F-7D4C-0959-8DEF2BC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D4E0-012E-783A-0F11-513C9CE2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E8CC4-3C00-5A90-1831-7289F748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3476-C766-42A2-8596-304E96818D83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BCA8-B62B-D0BF-85C1-CD5DBFAE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901F-351C-BCE9-D842-75B8554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2FD1-11A7-CD28-F6C7-46F210C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357FA-B18B-AC15-A68A-4D4BAD69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94BE-C425-E0F5-9400-7B0A912D3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E875-C242-4A83-9556-7F52DCC21B24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7956-1CC8-9E18-9CD7-BA26111A0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1E5A-7881-5152-DB2F-BC9F77702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334C-B41A-4556-8610-B5B269BB6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pache_kafka/apache_kafka_cluster_architecture.htm" TargetMode="External"/><Relationship Id="rId2" Type="http://schemas.openxmlformats.org/officeDocument/2006/relationships/hyperlink" Target="http://cloudurable.com/ppt/kafka-tutorial-cloudruable-v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apache-kafka-advantages-and-disadvantages" TargetMode="External"/><Relationship Id="rId4" Type="http://schemas.openxmlformats.org/officeDocument/2006/relationships/hyperlink" Target="https://www.csee.umbc.edu/~shadam1/491s16/lectures/04-Kafka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279B-A545-E7DB-E160-A31F1A63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598" y="1724025"/>
            <a:ext cx="3059429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Apache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9C22-27C3-95D9-D268-9E38F1C2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7357" y="2643664"/>
            <a:ext cx="4631634" cy="1143000"/>
          </a:xfrm>
        </p:spPr>
        <p:txBody>
          <a:bodyPr>
            <a:noAutofit/>
          </a:bodyPr>
          <a:lstStyle/>
          <a:p>
            <a:r>
              <a:rPr lang="en-US" sz="9600" dirty="0"/>
              <a:t> </a:t>
            </a:r>
            <a:r>
              <a:rPr lang="en-US" sz="9600" b="1" dirty="0">
                <a:latin typeface="+mn-lt"/>
              </a:rPr>
              <a:t>Kafka</a:t>
            </a:r>
            <a:endParaRPr lang="en-US" sz="9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9D6B-8EE4-CF59-8DD9-3F01FAE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6E334C-B41A-4556-8610-B5B269BB673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F8D8888-9D16-7A70-E50F-48246034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7" y="2295525"/>
            <a:ext cx="790575" cy="1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76212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Consumer: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1273175"/>
            <a:ext cx="11553825" cy="5584825"/>
          </a:xfrm>
        </p:spPr>
        <p:txBody>
          <a:bodyPr>
            <a:noAutofit/>
          </a:bodyPr>
          <a:lstStyle/>
          <a:p>
            <a:r>
              <a:rPr lang="en-US" b="0" i="0" dirty="0">
                <a:effectLst/>
              </a:rPr>
              <a:t>Kafka brokers are stateless, which means that the consumer must maintain how many messages have been consumed by using partition offset</a:t>
            </a:r>
          </a:p>
          <a:p>
            <a:r>
              <a:rPr lang="en-US" b="0" i="0" dirty="0">
                <a:effectLst/>
              </a:rPr>
              <a:t>If the consumer acknowledges a particular message offset, it implies that the consumer has consumed all prior messages</a:t>
            </a:r>
          </a:p>
          <a:p>
            <a:r>
              <a:rPr lang="en-US" b="0" i="0" dirty="0">
                <a:effectLst/>
              </a:rPr>
              <a:t>The consumer issues an asynchronous pull request to the broker to have a buffer of bytes ready to consume</a:t>
            </a:r>
          </a:p>
          <a:p>
            <a:r>
              <a:rPr lang="en-US" b="0" i="0" dirty="0">
                <a:effectLst/>
              </a:rPr>
              <a:t>The consumers can rewind or skip to any point in a partition simply by supplying an offset value. Consumer offset value is notified by </a:t>
            </a:r>
            <a:r>
              <a:rPr lang="en-US" b="0" i="0" dirty="0" err="1">
                <a:effectLst/>
              </a:rPr>
              <a:t>ZooKeeper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2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6A5B-267E-0D56-DB1C-56313416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Kafka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B46A-512F-3F6D-3E01-3F8E65B2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809750"/>
            <a:ext cx="10058400" cy="49117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Stream Processing </a:t>
            </a:r>
          </a:p>
          <a:p>
            <a:pPr lvl="1"/>
            <a:r>
              <a:rPr lang="en-US" sz="2800" dirty="0"/>
              <a:t> Website Activity Tracking </a:t>
            </a:r>
          </a:p>
          <a:p>
            <a:pPr lvl="1"/>
            <a:r>
              <a:rPr lang="en-US" sz="2800" dirty="0"/>
              <a:t> Metrics Collection and Monitoring </a:t>
            </a:r>
          </a:p>
          <a:p>
            <a:pPr lvl="1"/>
            <a:r>
              <a:rPr lang="en-US" sz="2800" dirty="0"/>
              <a:t> Log Aggregation </a:t>
            </a:r>
          </a:p>
          <a:p>
            <a:pPr lvl="1"/>
            <a:r>
              <a:rPr lang="en-US" sz="2800" dirty="0"/>
              <a:t> Real time analytics </a:t>
            </a:r>
          </a:p>
          <a:p>
            <a:pPr lvl="1"/>
            <a:r>
              <a:rPr lang="en-US" sz="2800" dirty="0"/>
              <a:t> Capture and ingest data into Spark/Hadoop</a:t>
            </a:r>
          </a:p>
          <a:p>
            <a:pPr lvl="1"/>
            <a:r>
              <a:rPr lang="en-US" sz="2800" dirty="0"/>
              <a:t> CRQS, replay, error recovery </a:t>
            </a:r>
          </a:p>
          <a:p>
            <a:pPr lvl="1"/>
            <a:r>
              <a:rPr lang="en-US" sz="2800" dirty="0"/>
              <a:t> Guaranteed distributed commit log for in-memory computing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EFE3-A14A-E477-7A62-5446F76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Kafka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3FBE0-10DD-4C3A-E445-C1FEB6E5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LinkedIn: </a:t>
            </a:r>
            <a:r>
              <a:rPr lang="en-US" dirty="0"/>
              <a:t>activity streams, operational  metrics, data bus </a:t>
            </a:r>
          </a:p>
          <a:p>
            <a:pPr marL="0" indent="0">
              <a:buNone/>
            </a:pPr>
            <a:r>
              <a:rPr lang="en-US" dirty="0"/>
              <a:t>                    400 nodes, 18k topics, 220B msg/day </a:t>
            </a:r>
          </a:p>
          <a:p>
            <a:r>
              <a:rPr lang="en-US" b="1" dirty="0"/>
              <a:t>Netflix: </a:t>
            </a:r>
            <a:r>
              <a:rPr lang="en-US" dirty="0"/>
              <a:t>real-time monitoring and event processing</a:t>
            </a:r>
          </a:p>
          <a:p>
            <a:r>
              <a:rPr lang="en-US" b="1" dirty="0"/>
              <a:t>Twitter: </a:t>
            </a:r>
            <a:r>
              <a:rPr lang="en-US" dirty="0"/>
              <a:t>as part of their Storm real-time data pipelines</a:t>
            </a:r>
          </a:p>
          <a:p>
            <a:r>
              <a:rPr lang="en-US" b="1" dirty="0"/>
              <a:t>Mozilla:  </a:t>
            </a:r>
            <a:r>
              <a:rPr lang="en-US" dirty="0"/>
              <a:t>telemetry data</a:t>
            </a:r>
          </a:p>
          <a:p>
            <a:r>
              <a:rPr lang="en-US" b="1" dirty="0" err="1"/>
              <a:t>Loggly</a:t>
            </a:r>
            <a:r>
              <a:rPr lang="en-US" b="1" dirty="0"/>
              <a:t>: </a:t>
            </a:r>
            <a:r>
              <a:rPr lang="en-US" dirty="0"/>
              <a:t>processing and collection  of log</a:t>
            </a:r>
          </a:p>
          <a:p>
            <a:r>
              <a:rPr lang="en-US" dirty="0"/>
              <a:t>Square, Uber, Cisco, Airbnb, </a:t>
            </a:r>
            <a:r>
              <a:rPr lang="en-US" dirty="0" err="1"/>
              <a:t>Gnip</a:t>
            </a:r>
            <a:r>
              <a:rPr lang="en-US" dirty="0"/>
              <a:t>, </a:t>
            </a:r>
            <a:r>
              <a:rPr lang="en-US" dirty="0" err="1"/>
              <a:t>Ooyala</a:t>
            </a:r>
            <a:r>
              <a:rPr lang="en-US" dirty="0"/>
              <a:t>, </a:t>
            </a:r>
            <a:r>
              <a:rPr lang="en-US" dirty="0" err="1"/>
              <a:t>InfoChimps</a:t>
            </a:r>
            <a:r>
              <a:rPr lang="en-US" dirty="0"/>
              <a:t> etc..,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6E334C-B41A-4556-8610-B5B269BB673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9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How fast is Kafka?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3FBE0-10DD-4C3A-E445-C1FEB6E5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425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 to 2 million writes/sec on 3 cheap machines </a:t>
            </a:r>
          </a:p>
          <a:p>
            <a:pPr lvl="1"/>
            <a:r>
              <a:rPr lang="en-US" sz="2800" dirty="0"/>
              <a:t>Using  3 producers on 3 different machines, 3x async replication</a:t>
            </a:r>
          </a:p>
          <a:p>
            <a:pPr lvl="2"/>
            <a:r>
              <a:rPr lang="en-US" sz="2800" dirty="0"/>
              <a:t> only one producer/machine because NIC already saturated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Sustained throughput as stored data grows</a:t>
            </a:r>
          </a:p>
          <a:p>
            <a:pPr lvl="1"/>
            <a:r>
              <a:rPr lang="en-US" sz="2800" dirty="0"/>
              <a:t> Slightly different test config than 2M writes/sec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6E334C-B41A-4556-8610-B5B269BB673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-180975"/>
            <a:ext cx="10515600" cy="1325563"/>
          </a:xfrm>
        </p:spPr>
        <p:txBody>
          <a:bodyPr>
            <a:normAutofit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Why is Kafka fast?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3FBE0-10DD-4C3A-E445-C1FEB6E5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425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6E334C-B41A-4556-8610-B5B269BB673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0B4F5-3F96-6BB7-B3C0-6918B586E2CD}"/>
              </a:ext>
            </a:extLst>
          </p:cNvPr>
          <p:cNvSpPr txBox="1"/>
          <p:nvPr/>
        </p:nvSpPr>
        <p:spPr>
          <a:xfrm>
            <a:off x="559904" y="1323975"/>
            <a:ext cx="114681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 Batch Data in Chunks: </a:t>
            </a:r>
            <a:r>
              <a:rPr lang="en-US" sz="2800" i="0" dirty="0">
                <a:effectLst/>
              </a:rPr>
              <a:t>Batches the data into chunks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 end to end from Producer to file s</a:t>
            </a:r>
            <a:r>
              <a:rPr lang="en-US" sz="2800" dirty="0"/>
              <a:t>ystem to Consumer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 provides more efficient data compression</a:t>
            </a:r>
            <a:r>
              <a:rPr lang="en-US" sz="2800" dirty="0"/>
              <a:t>. Reduces I/O latency </a:t>
            </a:r>
            <a:endParaRPr lang="en-US" sz="2800" i="0" dirty="0"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 Zero Copy Principle: </a:t>
            </a:r>
            <a:r>
              <a:rPr lang="en-US" sz="2800" i="0" dirty="0">
                <a:effectLst/>
              </a:rPr>
              <a:t>calls the OS kernel direct rather to move data fast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Horizontal Scale:</a:t>
            </a:r>
            <a:r>
              <a:rPr lang="en-US" sz="2800" dirty="0"/>
              <a:t> uses 100s to thousands of partitions for a single topic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spread out to thousands of servers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handle massive loads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i="0" dirty="0">
                <a:effectLst/>
              </a:rPr>
              <a:t> Optimal Data Structure: Tree vs. Queue: </a:t>
            </a:r>
            <a:r>
              <a:rPr lang="en-US" sz="2800" b="0" i="0" dirty="0">
                <a:effectLst/>
              </a:rPr>
              <a:t>The tree seems to be the data structure of choice when it comes to data storage. Most of the modern databases use some form of the tree data structure. </a:t>
            </a:r>
            <a:r>
              <a:rPr lang="en-US" sz="2800" b="0" i="0" dirty="0" err="1">
                <a:effectLst/>
              </a:rPr>
              <a:t>Eg.</a:t>
            </a:r>
            <a:r>
              <a:rPr lang="en-US" sz="2800" b="0" i="0" dirty="0">
                <a:effectLst/>
              </a:rPr>
              <a:t> MongoDB uses </a:t>
            </a:r>
            <a:r>
              <a:rPr lang="en-US" sz="2800" b="0" i="0" dirty="0" err="1">
                <a:effectLst/>
              </a:rPr>
              <a:t>BTree</a:t>
            </a:r>
            <a:r>
              <a:rPr lang="en-US" sz="2800" b="0" i="0" dirty="0"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6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5983-1FF8-F09C-4373-65EF4740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Why is Kafka fast?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E31B-37DA-1EBB-9942-4942248E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796"/>
            <a:ext cx="11353800" cy="4754079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</a:rPr>
              <a:t>Kafka Avoids the Seek Time</a:t>
            </a:r>
            <a:r>
              <a:rPr lang="en-US" sz="2800" b="0" i="0" dirty="0">
                <a:effectLst/>
              </a:rPr>
              <a:t>:  Kafka smartly avoids the seek time by using a concept called </a:t>
            </a:r>
            <a:r>
              <a:rPr lang="en-US" sz="2800" b="1" i="0" dirty="0">
                <a:effectLst/>
              </a:rPr>
              <a:t>Sequential I/O</a:t>
            </a:r>
            <a:endParaRPr lang="en-US" sz="2800" dirty="0"/>
          </a:p>
          <a:p>
            <a:r>
              <a:rPr lang="en-US" sz="2800" b="1" i="0" dirty="0">
                <a:effectLst/>
              </a:rPr>
              <a:t> Horizontal Scaling: </a:t>
            </a:r>
            <a:r>
              <a:rPr lang="en-US" sz="2800" b="0" i="0" dirty="0">
                <a:effectLst/>
              </a:rPr>
              <a:t>Kafka has the ability to have multiple partitions for a single topic that can be spread across thousands of machines. This enables it to maintain the high-throughput and provide low latency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b="1" i="0" dirty="0">
                <a:effectLst/>
              </a:rPr>
              <a:t>Compression &amp; Batching of Data: </a:t>
            </a:r>
            <a:r>
              <a:rPr lang="en-US" sz="2800" b="0" i="0" dirty="0">
                <a:effectLst/>
              </a:rPr>
              <a:t>Kafka batches the data into chunks which helps in reducing the network calls and converting most of the random writes to sequential ones. It’s more efficient to compress a batch of data as compared to compressing individual messages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E2FA-8C2B-5A69-5AC8-D83F3A34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0BA9-1DDE-A546-7607-7AB9FB7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369-FF3F-B231-C4AA-EE852FC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21" y="1591230"/>
            <a:ext cx="10515600" cy="4351338"/>
          </a:xfrm>
        </p:spPr>
        <p:txBody>
          <a:bodyPr/>
          <a:lstStyle/>
          <a:p>
            <a:r>
              <a:rPr lang="en-US" dirty="0"/>
              <a:t> Data is stored in topics</a:t>
            </a:r>
          </a:p>
          <a:p>
            <a:r>
              <a:rPr lang="en-US" dirty="0"/>
              <a:t> Topics are partitioned .These are replicated across brokers</a:t>
            </a:r>
          </a:p>
          <a:p>
            <a:r>
              <a:rPr lang="en-US" dirty="0"/>
              <a:t> Producers write data to topics, whereas Consumers read data from topics</a:t>
            </a:r>
          </a:p>
          <a:p>
            <a:r>
              <a:rPr lang="en-US" dirty="0"/>
              <a:t> A topic can have zero, one or multiple consumers </a:t>
            </a:r>
          </a:p>
          <a:p>
            <a:r>
              <a:rPr lang="en-US" dirty="0"/>
              <a:t> Topics can be created automatically or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CE206-E03A-F3D6-C136-DE2E069A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6C649-05E4-DE7A-44A8-637C4BB55601}"/>
              </a:ext>
            </a:extLst>
          </p:cNvPr>
          <p:cNvSpPr/>
          <p:nvPr/>
        </p:nvSpPr>
        <p:spPr>
          <a:xfrm>
            <a:off x="2139602" y="4931569"/>
            <a:ext cx="5208999" cy="1647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E2D8D-00C5-EE5E-B416-DD4D82DD298B}"/>
              </a:ext>
            </a:extLst>
          </p:cNvPr>
          <p:cNvSpPr/>
          <p:nvPr/>
        </p:nvSpPr>
        <p:spPr>
          <a:xfrm>
            <a:off x="2971800" y="5486400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2975E-2B55-23AE-8DFE-3FDAC6018F0B}"/>
              </a:ext>
            </a:extLst>
          </p:cNvPr>
          <p:cNvSpPr/>
          <p:nvPr/>
        </p:nvSpPr>
        <p:spPr>
          <a:xfrm>
            <a:off x="3420094" y="5489431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114AD-26E7-4A07-F012-BEE86A6D4ED9}"/>
              </a:ext>
            </a:extLst>
          </p:cNvPr>
          <p:cNvSpPr/>
          <p:nvPr/>
        </p:nvSpPr>
        <p:spPr>
          <a:xfrm>
            <a:off x="5661638" y="5486397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CEEDA-4136-C68B-7C90-19DAFC76DAB3}"/>
              </a:ext>
            </a:extLst>
          </p:cNvPr>
          <p:cNvSpPr/>
          <p:nvPr/>
        </p:nvSpPr>
        <p:spPr>
          <a:xfrm>
            <a:off x="5205030" y="5486397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55FF3-0099-E140-4CCD-F3FFBD825768}"/>
              </a:ext>
            </a:extLst>
          </p:cNvPr>
          <p:cNvSpPr/>
          <p:nvPr/>
        </p:nvSpPr>
        <p:spPr>
          <a:xfrm>
            <a:off x="4316719" y="5486398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CCB78-DD42-27CF-8D3A-B717CBF7C18C}"/>
              </a:ext>
            </a:extLst>
          </p:cNvPr>
          <p:cNvSpPr/>
          <p:nvPr/>
        </p:nvSpPr>
        <p:spPr>
          <a:xfrm>
            <a:off x="4756736" y="5486397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0E2B-E402-A952-069E-E2392B3B3B99}"/>
              </a:ext>
            </a:extLst>
          </p:cNvPr>
          <p:cNvSpPr/>
          <p:nvPr/>
        </p:nvSpPr>
        <p:spPr>
          <a:xfrm>
            <a:off x="3868425" y="5486399"/>
            <a:ext cx="427383" cy="42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1C7D9-9209-E846-519D-A1342C93D840}"/>
              </a:ext>
            </a:extLst>
          </p:cNvPr>
          <p:cNvSpPr txBox="1"/>
          <p:nvPr/>
        </p:nvSpPr>
        <p:spPr>
          <a:xfrm>
            <a:off x="2791327" y="6042234"/>
            <a:ext cx="121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</a:t>
            </a:r>
            <a:r>
              <a:rPr lang="en-US" dirty="0" err="1"/>
              <a:t>msgs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20972-2617-F96C-8957-2E8BD8C0DCF8}"/>
              </a:ext>
            </a:extLst>
          </p:cNvPr>
          <p:cNvSpPr txBox="1"/>
          <p:nvPr/>
        </p:nvSpPr>
        <p:spPr>
          <a:xfrm>
            <a:off x="5170514" y="6042234"/>
            <a:ext cx="121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msgs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B932B8-00F2-DA39-FEA0-9C54637F1AD6}"/>
              </a:ext>
            </a:extLst>
          </p:cNvPr>
          <p:cNvSpPr txBox="1"/>
          <p:nvPr/>
        </p:nvSpPr>
        <p:spPr>
          <a:xfrm>
            <a:off x="7533336" y="4931569"/>
            <a:ext cx="15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A1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3865D-6104-3616-969C-F574051AF195}"/>
              </a:ext>
            </a:extLst>
          </p:cNvPr>
          <p:cNvSpPr txBox="1"/>
          <p:nvPr/>
        </p:nvSpPr>
        <p:spPr>
          <a:xfrm>
            <a:off x="7533336" y="5300901"/>
            <a:ext cx="15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EA4E1-460A-45C7-95EA-BECEA265AA34}"/>
              </a:ext>
            </a:extLst>
          </p:cNvPr>
          <p:cNvSpPr txBox="1"/>
          <p:nvPr/>
        </p:nvSpPr>
        <p:spPr>
          <a:xfrm>
            <a:off x="7555075" y="5942568"/>
            <a:ext cx="15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 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09A56-165E-36DE-C839-8A55A83D7BF2}"/>
              </a:ext>
            </a:extLst>
          </p:cNvPr>
          <p:cNvSpPr txBox="1"/>
          <p:nvPr/>
        </p:nvSpPr>
        <p:spPr>
          <a:xfrm>
            <a:off x="7545136" y="5621735"/>
            <a:ext cx="15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….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C4BC3-2B40-02C8-7A5B-D7094E206154}"/>
              </a:ext>
            </a:extLst>
          </p:cNvPr>
          <p:cNvCxnSpPr>
            <a:cxnSpLocks/>
          </p:cNvCxnSpPr>
          <p:nvPr/>
        </p:nvCxnSpPr>
        <p:spPr>
          <a:xfrm flipH="1">
            <a:off x="6107800" y="5116235"/>
            <a:ext cx="826015" cy="55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803A9A-A24E-8B11-658D-60BCD0AF94B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21219" y="5116235"/>
            <a:ext cx="612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C503F5-2B41-1F96-7F6B-821E3194CB77}"/>
              </a:ext>
            </a:extLst>
          </p:cNvPr>
          <p:cNvSpPr txBox="1"/>
          <p:nvPr/>
        </p:nvSpPr>
        <p:spPr>
          <a:xfrm>
            <a:off x="3774444" y="5023484"/>
            <a:ext cx="15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Topic</a:t>
            </a:r>
          </a:p>
        </p:txBody>
      </p:sp>
    </p:spTree>
    <p:extLst>
      <p:ext uri="{BB962C8B-B14F-4D97-AF65-F5344CB8AC3E}">
        <p14:creationId xmlns:p14="http://schemas.microsoft.com/office/powerpoint/2010/main" val="333262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0BA9-1DDE-A546-7607-7AB9FB7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369-FF3F-B231-C4AA-EE852FC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600" cy="4667250"/>
          </a:xfrm>
        </p:spPr>
        <p:txBody>
          <a:bodyPr/>
          <a:lstStyle/>
          <a:p>
            <a:r>
              <a:rPr lang="en-US" dirty="0"/>
              <a:t> A topic consists of Partitions</a:t>
            </a:r>
          </a:p>
          <a:p>
            <a:r>
              <a:rPr lang="en-US" dirty="0"/>
              <a:t> These are ordered and immutable sequence of messages that are appended continuously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CE206-E03A-F3D6-C136-DE2E069A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31FB6-4731-A320-276D-86734D5A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97" y="3235325"/>
            <a:ext cx="867686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0BA9-1DDE-A546-7607-7AB9FB78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-30024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Partitions (Cont..)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369-FF3F-B231-C4AA-EE852FC8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253331"/>
            <a:ext cx="118143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 Records from Partitions:</a:t>
            </a:r>
          </a:p>
          <a:p>
            <a:r>
              <a:rPr lang="en-US" dirty="0"/>
              <a:t> Kafka does not push messages to consumers like other  implementations do</a:t>
            </a:r>
          </a:p>
          <a:p>
            <a:r>
              <a:rPr lang="en-US" dirty="0"/>
              <a:t> Consumers must instead retrieve messages from Kafka topic partitions </a:t>
            </a:r>
          </a:p>
          <a:p>
            <a:r>
              <a:rPr lang="en-US" dirty="0"/>
              <a:t> When a consumer connects to a broker's partition, they read the messages in the order in which they were written </a:t>
            </a:r>
          </a:p>
          <a:p>
            <a:pPr marL="0" indent="0">
              <a:buNone/>
            </a:pPr>
            <a:r>
              <a:rPr lang="en-US" b="1" dirty="0"/>
              <a:t>Offset: </a:t>
            </a:r>
          </a:p>
          <a:p>
            <a:r>
              <a:rPr lang="en-US" b="1" dirty="0"/>
              <a:t> </a:t>
            </a:r>
            <a:r>
              <a:rPr lang="en-US" dirty="0"/>
              <a:t>The Offset of a message serves as the                                                                            consumer side cursor</a:t>
            </a:r>
          </a:p>
          <a:p>
            <a:r>
              <a:rPr lang="en-US" dirty="0"/>
              <a:t> The consumer maintains the track of                                                                 messages, it has already read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CE206-E03A-F3D6-C136-DE2E069A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ECAF0-249F-2D06-CA3B-74B33C2D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644" y="3429000"/>
            <a:ext cx="53671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589-DCEA-5234-341F-0B1486B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6" y="365125"/>
            <a:ext cx="10856844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Partitions (Cont..)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8A58A-370E-5BF8-820D-E129624E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FEC1D1-9CE7-1E03-623F-A437E11A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6" y="1493147"/>
            <a:ext cx="11022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Consumer groups:</a:t>
            </a:r>
            <a:r>
              <a:rPr lang="en-US" dirty="0"/>
              <a:t> </a:t>
            </a:r>
          </a:p>
          <a:p>
            <a:r>
              <a:rPr lang="en-US" dirty="0"/>
              <a:t>Several consumers are grouped to consume a given topic</a:t>
            </a:r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Consumers in the same consumer group have the same </a:t>
            </a:r>
            <a:r>
              <a:rPr lang="en-US" b="1" i="0" dirty="0">
                <a:solidFill>
                  <a:srgbClr val="292929"/>
                </a:solidFill>
                <a:effectLst/>
              </a:rPr>
              <a:t>group-id</a:t>
            </a:r>
            <a:r>
              <a:rPr lang="en-US" b="0" i="0" dirty="0">
                <a:solidFill>
                  <a:srgbClr val="292929"/>
                </a:solidFill>
                <a:effectLst/>
              </a:rPr>
              <a:t> value </a:t>
            </a:r>
          </a:p>
          <a:p>
            <a:r>
              <a:rPr lang="en-US" dirty="0">
                <a:solidFill>
                  <a:srgbClr val="292929"/>
                </a:solidFill>
              </a:rPr>
              <a:t> It ensures that each partition is consumed by exactly one                                                                            consumer in the group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9EE857D-DB11-D4A2-F3BB-E2A9FC6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3968750"/>
            <a:ext cx="6172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477-C597-CD45-2899-74DED50B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4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734-457C-C52B-A274-4C878FBC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498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Apache Kafka? </a:t>
            </a:r>
          </a:p>
          <a:p>
            <a:r>
              <a:rPr lang="en-US" dirty="0">
                <a:solidFill>
                  <a:schemeClr val="tx1"/>
                </a:solidFill>
              </a:rPr>
              <a:t>Why Kafka? </a:t>
            </a:r>
          </a:p>
          <a:p>
            <a:r>
              <a:rPr lang="en-US" dirty="0">
                <a:solidFill>
                  <a:schemeClr val="tx1"/>
                </a:solidFill>
              </a:rPr>
              <a:t>Kafka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Architecture 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Use Cases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Applications  </a:t>
            </a:r>
          </a:p>
          <a:p>
            <a:r>
              <a:rPr lang="en-US" dirty="0"/>
              <a:t>How fast is Kafka </a:t>
            </a:r>
          </a:p>
          <a:p>
            <a:r>
              <a:rPr lang="en-US" dirty="0">
                <a:solidFill>
                  <a:schemeClr val="tx1"/>
                </a:solidFill>
              </a:rPr>
              <a:t>Why is Kafka fast </a:t>
            </a:r>
          </a:p>
          <a:p>
            <a:r>
              <a:rPr lang="en-US" dirty="0"/>
              <a:t>Topic  </a:t>
            </a:r>
          </a:p>
          <a:p>
            <a:r>
              <a:rPr lang="en-US" dirty="0">
                <a:solidFill>
                  <a:schemeClr val="tx1"/>
                </a:solidFill>
              </a:rPr>
              <a:t>Partition </a:t>
            </a:r>
          </a:p>
          <a:p>
            <a:r>
              <a:rPr lang="en-US" dirty="0">
                <a:solidFill>
                  <a:schemeClr val="tx1"/>
                </a:solidFill>
              </a:rPr>
              <a:t>Advantages of Kafka </a:t>
            </a:r>
          </a:p>
          <a:p>
            <a:r>
              <a:rPr lang="en-US" dirty="0">
                <a:solidFill>
                  <a:schemeClr val="tx1"/>
                </a:solidFill>
              </a:rPr>
              <a:t>Disadvantages of Kafka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C45B-1FB0-DC7A-1A90-08D9876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Advantages of Kafka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12712-2801-19FE-EFB9-7DBD24CDB3D1}"/>
              </a:ext>
            </a:extLst>
          </p:cNvPr>
          <p:cNvSpPr txBox="1"/>
          <p:nvPr/>
        </p:nvSpPr>
        <p:spPr>
          <a:xfrm>
            <a:off x="6280879" y="11092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9DAB7-497F-5355-3045-0B51DD97767B}"/>
              </a:ext>
            </a:extLst>
          </p:cNvPr>
          <p:cNvSpPr txBox="1"/>
          <p:nvPr/>
        </p:nvSpPr>
        <p:spPr>
          <a:xfrm>
            <a:off x="768246" y="1642522"/>
            <a:ext cx="10807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Low Latency: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Kafka offers low latency value, up to 10 milliseconds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ecause it decouples the message which lets the consumer to consume that message anytime</a:t>
            </a: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High Throughput: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Due to low latency, Kafka able to handle numerous messages of high volume and high velocity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Kafka can support thousands of messages in a second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Many companies such as Uber use Kafka to load a high volume of data</a:t>
            </a:r>
            <a:endParaRPr lang="en-US" sz="2800" b="1" i="0" dirty="0">
              <a:solidFill>
                <a:srgbClr val="000000"/>
              </a:solidFill>
              <a:effectLst/>
            </a:endParaRPr>
          </a:p>
          <a:p>
            <a:endParaRPr lang="en-US" sz="2800" b="1" i="0" dirty="0">
              <a:solidFill>
                <a:srgbClr val="000000"/>
              </a:solidFill>
              <a:effectLst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856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Advantages of Kafka (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22B43-0283-E35F-0167-17A689DF7623}"/>
              </a:ext>
            </a:extLst>
          </p:cNvPr>
          <p:cNvSpPr txBox="1"/>
          <p:nvPr/>
        </p:nvSpPr>
        <p:spPr>
          <a:xfrm>
            <a:off x="700790" y="1660783"/>
            <a:ext cx="109428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Fault tolerance: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It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has an essential feature to provide resistant to node/machine failure within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Durability: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Kafka offers the replication feature, which makes data or messages to persist more on the cluster over a disk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This makes it durable</a:t>
            </a:r>
            <a:endParaRPr lang="en-US" sz="2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Easily accessible: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As all data gets stored in Kafka, it becomes easily accessible to anyone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Advantages of Kafka (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0958-A880-930A-197C-58B94CD98743}"/>
              </a:ext>
            </a:extLst>
          </p:cNvPr>
          <p:cNvSpPr txBox="1"/>
          <p:nvPr/>
        </p:nvSpPr>
        <p:spPr>
          <a:xfrm>
            <a:off x="715780" y="1690688"/>
            <a:ext cx="1091283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Reduces the need for multiple integrations: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All the data that a producer writes go through Kafka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ust need to create one integration with Kafka, which automatically integrates with each producing and consuming system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Distributed System: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Apache Kafka contains a distributed architecture which makes it scalable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Partitioning and replication are the two capabilities under the distributed system</a:t>
            </a:r>
          </a:p>
          <a:p>
            <a:endParaRPr lang="en-US" sz="2800" b="1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43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Advantages of Kafka(</a:t>
            </a:r>
            <a:r>
              <a:rPr lang="en-US" b="1" dirty="0" err="1">
                <a:latin typeface="+mn-lt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0958-A880-930A-197C-58B94CD98743}"/>
              </a:ext>
            </a:extLst>
          </p:cNvPr>
          <p:cNvSpPr txBox="1"/>
          <p:nvPr/>
        </p:nvSpPr>
        <p:spPr>
          <a:xfrm>
            <a:off x="715780" y="1690688"/>
            <a:ext cx="1091283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Real-Time handling: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Apache Kafka handle real-time data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Building a real-time data pipeline includes processors, analytics, storage,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Batch approach: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Kafka uses batch-like use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It can also work like an ETL tool because of its data persistence capability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Scalability: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 The quality of Kafka to handle large number of messages simultaneously make it a scalable software product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1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9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Disadvantages of Kafka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0958-A880-930A-197C-58B94CD98743}"/>
              </a:ext>
            </a:extLst>
          </p:cNvPr>
          <p:cNvSpPr txBox="1"/>
          <p:nvPr/>
        </p:nvSpPr>
        <p:spPr>
          <a:xfrm>
            <a:off x="625839" y="1495816"/>
            <a:ext cx="113363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Message tweaking issues: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Kafka broker uses system calls to deliver messages to the consumer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the message needs some tweaking, the performance of Kafka gets significantly reduced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So, it works well if the message does not need to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Do not support wildcard topic selection: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Apache Kafka does not support wildcard topic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It matches only the exact topic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Selecting wildcard topics make it incapable to address certain use cases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  </a:t>
            </a: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sz="2800" b="1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39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Disadvantages of Kafka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…)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0958-A880-930A-197C-58B94CD98743}"/>
              </a:ext>
            </a:extLst>
          </p:cNvPr>
          <p:cNvSpPr txBox="1"/>
          <p:nvPr/>
        </p:nvSpPr>
        <p:spPr>
          <a:xfrm>
            <a:off x="715780" y="1690688"/>
            <a:ext cx="114762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Reduces Performance: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Brokers and consumers reduce the performance of Kafka by compressing and decompressing the data flow.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This not only affects its performance but also affects its throughput.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Clumsy Behavior: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 It most often behaves a bit clumsy when the number of queues increases in the Kafka Cluster.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Lack some message paradigms: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Certain message paradigms such as point-to-point queues, request/reply, etc. are missing in Kafka for some use cases.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141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3A1-4F35-112B-8E22-1F8A51B4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Disadvantages of Kafka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…)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DC7F4F-25F7-5E82-F926-FC525049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28" y="4920343"/>
            <a:ext cx="1508681" cy="13105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0958-A880-930A-197C-58B94CD98743}"/>
              </a:ext>
            </a:extLst>
          </p:cNvPr>
          <p:cNvSpPr txBox="1"/>
          <p:nvPr/>
        </p:nvSpPr>
        <p:spPr>
          <a:xfrm>
            <a:off x="715780" y="1690688"/>
            <a:ext cx="109128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Do not have complete set of monitoring tools: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Apache Kafka does not contain a complete set of monitoring as well as managing tools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ew startups or enterprises fear to work with Kafka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sz="2800" b="1" i="0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34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DA8-2DA6-C943-FCB2-5F0D0EB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E50D-945C-B9EF-C2E2-BC1496F3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2" y="2023963"/>
            <a:ext cx="6515947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cloudurable.com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tutorialspoint.com</a:t>
            </a:r>
            <a:r>
              <a:rPr lang="en-US" dirty="0"/>
              <a:t>  </a:t>
            </a:r>
          </a:p>
          <a:p>
            <a:r>
              <a:rPr lang="en-US" dirty="0">
                <a:hlinkClick r:id="rId4"/>
              </a:rPr>
              <a:t>csee.umbc.edu</a:t>
            </a:r>
            <a:r>
              <a:rPr lang="en-US" dirty="0"/>
              <a:t>  </a:t>
            </a:r>
          </a:p>
          <a:p>
            <a:r>
              <a:rPr lang="en-US" dirty="0">
                <a:hlinkClick r:id="rId5"/>
              </a:rPr>
              <a:t>javatpoint.com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0EE34-5057-13C8-2327-37882384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6E334C-B41A-4556-8610-B5B269BB6730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  <a:cs typeface="Times New Roman" panose="02020603050405020304" pitchFamily="18" charset="0"/>
              </a:rPr>
              <a:t>What is Apache Kafka?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508125"/>
            <a:ext cx="11287125" cy="5213350"/>
          </a:xfrm>
        </p:spPr>
        <p:txBody>
          <a:bodyPr>
            <a:noAutofit/>
          </a:bodyPr>
          <a:lstStyle/>
          <a:p>
            <a:r>
              <a:rPr lang="en-US" dirty="0"/>
              <a:t>It is an open-source distributed event streaming platform</a:t>
            </a:r>
          </a:p>
          <a:p>
            <a:r>
              <a:rPr lang="en-US" dirty="0"/>
              <a:t>It is used by many companies for high-performance data pipelines, streaming analytics, data integration and mission-critical applications</a:t>
            </a:r>
          </a:p>
          <a:p>
            <a:r>
              <a:rPr lang="en-US" dirty="0"/>
              <a:t>It is designed to support: </a:t>
            </a:r>
          </a:p>
          <a:p>
            <a:pPr lvl="1"/>
            <a:r>
              <a:rPr lang="en-US" sz="2800" dirty="0"/>
              <a:t>High throughput: Kafka can handle thousands of messages per second even on basic hardware </a:t>
            </a:r>
          </a:p>
          <a:p>
            <a:pPr lvl="1"/>
            <a:r>
              <a:rPr lang="en-US" sz="2800" dirty="0"/>
              <a:t>Persistent messaging with O(1) disk structures offers constant time performance even with many TB of stored messages</a:t>
            </a:r>
          </a:p>
          <a:p>
            <a:pPr lvl="1"/>
            <a:r>
              <a:rPr lang="en-US" sz="2800" dirty="0"/>
              <a:t>Supports parallel data load into Hadoop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Why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 is scalable, fast, durable and fault tolerant publish-subscribe messaging system</a:t>
            </a:r>
          </a:p>
          <a:p>
            <a:r>
              <a:rPr lang="en-US" dirty="0"/>
              <a:t>Kafka brokers support huge message streams in Hadoop or Spark for follow up analysis</a:t>
            </a:r>
          </a:p>
          <a:p>
            <a:r>
              <a:rPr lang="en-US" dirty="0"/>
              <a:t>Real time streaming data processed for real time analytics </a:t>
            </a:r>
          </a:p>
          <a:p>
            <a:pPr lvl="1"/>
            <a:r>
              <a:rPr lang="en-US" sz="2800" dirty="0"/>
              <a:t>Track every call, Service calls, IOT sensors</a:t>
            </a:r>
            <a:r>
              <a:rPr lang="en-US" sz="2000" dirty="0"/>
              <a:t>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0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9625-C045-E85E-7F39-1C9C137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050"/>
            <a:ext cx="10058400" cy="145075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Kafka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E069-23FD-C63E-6307-856D7B50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306" y="188778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CB88B0-1555-956B-8BDB-1B3FAEAD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C5EF3-E51E-203B-277A-D43AF600F5D5}"/>
              </a:ext>
            </a:extLst>
          </p:cNvPr>
          <p:cNvSpPr/>
          <p:nvPr/>
        </p:nvSpPr>
        <p:spPr>
          <a:xfrm>
            <a:off x="4758431" y="2292165"/>
            <a:ext cx="3053919" cy="3982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cluster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1FA29-5123-006A-4E51-81AC3F63FC12}"/>
              </a:ext>
            </a:extLst>
          </p:cNvPr>
          <p:cNvSpPr/>
          <p:nvPr/>
        </p:nvSpPr>
        <p:spPr>
          <a:xfrm>
            <a:off x="1036320" y="2885243"/>
            <a:ext cx="2882876" cy="3176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750C7B-12EB-AC8C-F4D4-219B5A2FEEAB}"/>
              </a:ext>
            </a:extLst>
          </p:cNvPr>
          <p:cNvSpPr/>
          <p:nvPr/>
        </p:nvSpPr>
        <p:spPr>
          <a:xfrm>
            <a:off x="8633830" y="2888942"/>
            <a:ext cx="2882876" cy="3384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2CEFB-6A5D-F19E-51AB-870434FA1A8E}"/>
              </a:ext>
            </a:extLst>
          </p:cNvPr>
          <p:cNvSpPr/>
          <p:nvPr/>
        </p:nvSpPr>
        <p:spPr>
          <a:xfrm>
            <a:off x="1296140" y="3429000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ABB28-39F5-4116-6F09-E15833CE9730}"/>
              </a:ext>
            </a:extLst>
          </p:cNvPr>
          <p:cNvSpPr/>
          <p:nvPr/>
        </p:nvSpPr>
        <p:spPr>
          <a:xfrm>
            <a:off x="1305019" y="4280239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35A10-79DB-B45A-1DA2-D88B8EEA5C0A}"/>
              </a:ext>
            </a:extLst>
          </p:cNvPr>
          <p:cNvSpPr/>
          <p:nvPr/>
        </p:nvSpPr>
        <p:spPr>
          <a:xfrm>
            <a:off x="1296140" y="5138024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90B40-995E-47E3-D948-F9740CCF2DFF}"/>
              </a:ext>
            </a:extLst>
          </p:cNvPr>
          <p:cNvSpPr/>
          <p:nvPr/>
        </p:nvSpPr>
        <p:spPr>
          <a:xfrm>
            <a:off x="5095784" y="3013222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67B2D-8E3E-8E98-8502-DBA16191683E}"/>
              </a:ext>
            </a:extLst>
          </p:cNvPr>
          <p:cNvSpPr/>
          <p:nvPr/>
        </p:nvSpPr>
        <p:spPr>
          <a:xfrm>
            <a:off x="5131295" y="4595451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CEF964-FFD6-F3C2-E088-BD5BA7AB8B43}"/>
              </a:ext>
            </a:extLst>
          </p:cNvPr>
          <p:cNvSpPr/>
          <p:nvPr/>
        </p:nvSpPr>
        <p:spPr>
          <a:xfrm>
            <a:off x="5095784" y="3811109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F6170-A5F4-DAF8-9433-E26464AD53FF}"/>
              </a:ext>
            </a:extLst>
          </p:cNvPr>
          <p:cNvSpPr/>
          <p:nvPr/>
        </p:nvSpPr>
        <p:spPr>
          <a:xfrm>
            <a:off x="8898977" y="3324333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DE35F-0106-BF4B-43ED-134DE6803C0F}"/>
              </a:ext>
            </a:extLst>
          </p:cNvPr>
          <p:cNvSpPr/>
          <p:nvPr/>
        </p:nvSpPr>
        <p:spPr>
          <a:xfrm>
            <a:off x="8869681" y="5255429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0EF1CF-CE48-916E-7D16-129D704B246E}"/>
              </a:ext>
            </a:extLst>
          </p:cNvPr>
          <p:cNvSpPr/>
          <p:nvPr/>
        </p:nvSpPr>
        <p:spPr>
          <a:xfrm>
            <a:off x="8869681" y="4217064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E0EFB4-25F6-8D1F-9F67-E432C8AE50FE}"/>
              </a:ext>
            </a:extLst>
          </p:cNvPr>
          <p:cNvSpPr/>
          <p:nvPr/>
        </p:nvSpPr>
        <p:spPr>
          <a:xfrm>
            <a:off x="5131295" y="5548885"/>
            <a:ext cx="2352582" cy="512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Zookeeper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36B38-5925-8108-4CFD-3EC1B993DEF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19197" y="4263179"/>
            <a:ext cx="839234" cy="2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FC3A42-E453-9400-6EEA-ACB1DCAEA616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812350" y="4263179"/>
            <a:ext cx="821481" cy="2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6524B-5D19-688A-87A5-D39AE3DBA62D}"/>
              </a:ext>
            </a:extLst>
          </p:cNvPr>
          <p:cNvSpPr txBox="1"/>
          <p:nvPr/>
        </p:nvSpPr>
        <p:spPr>
          <a:xfrm>
            <a:off x="3823614" y="3899465"/>
            <a:ext cx="1034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Push msg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E24500-871D-D8D1-8424-3D4081E750D9}"/>
              </a:ext>
            </a:extLst>
          </p:cNvPr>
          <p:cNvSpPr txBox="1"/>
          <p:nvPr/>
        </p:nvSpPr>
        <p:spPr>
          <a:xfrm>
            <a:off x="7655805" y="3941685"/>
            <a:ext cx="118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Pull msg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8FD5B6-58A2-6C34-A929-829700C25655}"/>
              </a:ext>
            </a:extLst>
          </p:cNvPr>
          <p:cNvSpPr txBox="1"/>
          <p:nvPr/>
        </p:nvSpPr>
        <p:spPr>
          <a:xfrm>
            <a:off x="5220071" y="1778332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 Ecosystem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F9C452-E35E-6D4F-7144-79BFC30AE8AE}"/>
              </a:ext>
            </a:extLst>
          </p:cNvPr>
          <p:cNvSpPr txBox="1"/>
          <p:nvPr/>
        </p:nvSpPr>
        <p:spPr>
          <a:xfrm>
            <a:off x="9033917" y="2426273"/>
            <a:ext cx="20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 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C3E3-8221-7259-A136-B78CFC61BA7F}"/>
              </a:ext>
            </a:extLst>
          </p:cNvPr>
          <p:cNvSpPr txBox="1"/>
          <p:nvPr/>
        </p:nvSpPr>
        <p:spPr>
          <a:xfrm>
            <a:off x="1305019" y="2426273"/>
            <a:ext cx="221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 Group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3A2F94-042E-B6CE-28DC-4CB8A7BDF69B}"/>
              </a:ext>
            </a:extLst>
          </p:cNvPr>
          <p:cNvCxnSpPr/>
          <p:nvPr/>
        </p:nvCxnSpPr>
        <p:spPr>
          <a:xfrm>
            <a:off x="3919196" y="5108136"/>
            <a:ext cx="821480" cy="54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A54F7B-AECB-0F5E-D974-1AE0467E7A64}"/>
              </a:ext>
            </a:extLst>
          </p:cNvPr>
          <p:cNvCxnSpPr/>
          <p:nvPr/>
        </p:nvCxnSpPr>
        <p:spPr>
          <a:xfrm flipV="1">
            <a:off x="7812350" y="5394366"/>
            <a:ext cx="821480" cy="320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3C736-A68C-A7C6-F9C1-2F931F16F2BE}"/>
              </a:ext>
            </a:extLst>
          </p:cNvPr>
          <p:cNvSpPr txBox="1"/>
          <p:nvPr/>
        </p:nvSpPr>
        <p:spPr>
          <a:xfrm>
            <a:off x="3832491" y="5268459"/>
            <a:ext cx="104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Kafka broker 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F136F3-3D78-B820-76E4-B43EA5C3F9C3}"/>
              </a:ext>
            </a:extLst>
          </p:cNvPr>
          <p:cNvSpPr txBox="1"/>
          <p:nvPr/>
        </p:nvSpPr>
        <p:spPr>
          <a:xfrm>
            <a:off x="7743992" y="5614000"/>
            <a:ext cx="100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offset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6785C5-4833-C188-516B-761008C8FE9B}"/>
              </a:ext>
            </a:extLst>
          </p:cNvPr>
          <p:cNvCxnSpPr/>
          <p:nvPr/>
        </p:nvCxnSpPr>
        <p:spPr>
          <a:xfrm>
            <a:off x="4879166" y="5268459"/>
            <a:ext cx="269348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19B80D-C6C4-05EB-8A86-834B78F091A8}"/>
              </a:ext>
            </a:extLst>
          </p:cNvPr>
          <p:cNvCxnSpPr/>
          <p:nvPr/>
        </p:nvCxnSpPr>
        <p:spPr>
          <a:xfrm>
            <a:off x="4879166" y="2795605"/>
            <a:ext cx="269348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F4C58F-35DD-E5C8-B8E1-B031955A64EF}"/>
              </a:ext>
            </a:extLst>
          </p:cNvPr>
          <p:cNvCxnSpPr>
            <a:cxnSpLocks/>
          </p:cNvCxnSpPr>
          <p:nvPr/>
        </p:nvCxnSpPr>
        <p:spPr>
          <a:xfrm flipH="1" flipV="1">
            <a:off x="4880647" y="2795605"/>
            <a:ext cx="19827" cy="24599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C0CBE2-48A5-F5EB-8728-8F7C44E4352E}"/>
              </a:ext>
            </a:extLst>
          </p:cNvPr>
          <p:cNvCxnSpPr>
            <a:cxnSpLocks/>
          </p:cNvCxnSpPr>
          <p:nvPr/>
        </p:nvCxnSpPr>
        <p:spPr>
          <a:xfrm flipH="1" flipV="1">
            <a:off x="7590705" y="2795453"/>
            <a:ext cx="19827" cy="24599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76E1-ED48-D1CD-4C25-F441E5E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Kafka Architecture (Cont..)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44DA-B741-9591-AAB6-8859086D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Kafka Architecture contains: </a:t>
            </a:r>
          </a:p>
          <a:p>
            <a:pPr lvl="1"/>
            <a:r>
              <a:rPr lang="en-US" sz="2800" dirty="0"/>
              <a:t>Broker</a:t>
            </a:r>
          </a:p>
          <a:p>
            <a:pPr lvl="1"/>
            <a:r>
              <a:rPr lang="en-US" sz="2800" dirty="0"/>
              <a:t>Zookeeper</a:t>
            </a:r>
          </a:p>
          <a:p>
            <a:pPr lvl="1"/>
            <a:r>
              <a:rPr lang="en-US" sz="2800" dirty="0"/>
              <a:t>Producer</a:t>
            </a:r>
          </a:p>
          <a:p>
            <a:pPr lvl="1"/>
            <a:r>
              <a:rPr lang="en-US" sz="2800" dirty="0"/>
              <a:t>Consumer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D76D-973A-6F74-59E3-21DBA7BE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Broker: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887075" cy="5604669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Kafka cluster typically consists of multiple brokers to maintain load balance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Kafka brokers are stateless, so they use Zookeeper for maintaining their cluster state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One Kafka broker instance can handle hundreds of thousands of reads and writes per second and each broker can handle TB of messages without performance impact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Kafka broker leader election can be done by Zookeeper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ZooKeeper</a:t>
            </a:r>
            <a:r>
              <a:rPr lang="en-US" b="1" dirty="0">
                <a:latin typeface="+mn-l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3" y="1538806"/>
            <a:ext cx="10914092" cy="5319193"/>
          </a:xfrm>
        </p:spPr>
        <p:txBody>
          <a:bodyPr>
            <a:noAutofit/>
          </a:bodyPr>
          <a:lstStyle/>
          <a:p>
            <a:r>
              <a:rPr lang="en-US" b="0" i="0" dirty="0" err="1">
                <a:effectLst/>
              </a:rPr>
              <a:t>ZooKeeper</a:t>
            </a:r>
            <a:r>
              <a:rPr lang="en-US" b="0" i="0" dirty="0">
                <a:effectLst/>
              </a:rPr>
              <a:t> is used for managing and coordinating Kafka broker</a:t>
            </a:r>
          </a:p>
          <a:p>
            <a:r>
              <a:rPr lang="en-US" b="0" i="0" dirty="0" err="1">
                <a:effectLst/>
              </a:rPr>
              <a:t>ZooKeeper</a:t>
            </a:r>
            <a:r>
              <a:rPr lang="en-US" b="0" i="0" dirty="0">
                <a:effectLst/>
              </a:rPr>
              <a:t> service is mainly used to notify producer and consumer about the presence of any new broker in the Kafka system or failure of the broker in the Kafka system</a:t>
            </a:r>
          </a:p>
          <a:p>
            <a:r>
              <a:rPr lang="en-US" b="0" i="0" dirty="0">
                <a:effectLst/>
              </a:rPr>
              <a:t>As per the notification received by the </a:t>
            </a:r>
            <a:r>
              <a:rPr lang="en-US" b="0" i="0" dirty="0" err="1">
                <a:effectLst/>
              </a:rPr>
              <a:t>ZooKeeper</a:t>
            </a:r>
            <a:r>
              <a:rPr lang="en-US" b="0" i="0" dirty="0">
                <a:effectLst/>
              </a:rPr>
              <a:t> regarding presence or failure of the broker then producer and consumer takes decision and starts coordinating their task with some other broker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3B97-3298-DF58-F2EE-1F5217EC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Producer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FBBE-D33B-87A2-4C85-3BCD1D3D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01375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Producers push data to brokers</a:t>
            </a:r>
          </a:p>
          <a:p>
            <a:r>
              <a:rPr lang="en-US" b="0" i="0" dirty="0">
                <a:effectLst/>
              </a:rPr>
              <a:t>When the new broker is started, all the producers search it and automatically sends a message to that new broker</a:t>
            </a:r>
          </a:p>
          <a:p>
            <a:r>
              <a:rPr lang="en-US" b="0" i="0" dirty="0">
                <a:effectLst/>
              </a:rPr>
              <a:t>Kafka producer doesn’t wait for acknowledgements from the broker and sends messages as fast as the broker can handle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527C-8C9F-0E3E-AD3C-05D2EC3E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334C-B41A-4556-8610-B5B269BB67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13339</TotalTime>
  <Words>1620</Words>
  <Application>Microsoft Office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Apache </vt:lpstr>
      <vt:lpstr>Outline</vt:lpstr>
      <vt:lpstr> What is Apache Kafka?</vt:lpstr>
      <vt:lpstr> Why Kafka?</vt:lpstr>
      <vt:lpstr>Kafka Architecture</vt:lpstr>
      <vt:lpstr>Kafka Architecture (Cont..)</vt:lpstr>
      <vt:lpstr>Broker:</vt:lpstr>
      <vt:lpstr>ZooKeeper:</vt:lpstr>
      <vt:lpstr>Producer : </vt:lpstr>
      <vt:lpstr>Consumer:</vt:lpstr>
      <vt:lpstr>Kafka Use Cases</vt:lpstr>
      <vt:lpstr> Kafka Applications</vt:lpstr>
      <vt:lpstr> How fast is Kafka? </vt:lpstr>
      <vt:lpstr> Why is Kafka fast? </vt:lpstr>
      <vt:lpstr> Why is Kafka fast? (Cont…)</vt:lpstr>
      <vt:lpstr>Topic</vt:lpstr>
      <vt:lpstr>Partitions</vt:lpstr>
      <vt:lpstr>Partitions (Cont..)</vt:lpstr>
      <vt:lpstr>Partitions (Cont..)</vt:lpstr>
      <vt:lpstr>Advantages of Kafka</vt:lpstr>
      <vt:lpstr>Advantages of Kafka (Cont…)</vt:lpstr>
      <vt:lpstr>Advantages of Kafka (Cont…)</vt:lpstr>
      <vt:lpstr>Advantages of Kafka(Cont…)</vt:lpstr>
      <vt:lpstr>Disadvantages of Kafka</vt:lpstr>
      <vt:lpstr>Disadvantages of Kafka (Cont…)</vt:lpstr>
      <vt:lpstr>Disadvantages of Kafka (Cont…)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Naguru,Rehana</dc:creator>
  <cp:lastModifiedBy>DeVaughan,Marci</cp:lastModifiedBy>
  <cp:revision>258</cp:revision>
  <dcterms:created xsi:type="dcterms:W3CDTF">2022-08-28T00:30:01Z</dcterms:created>
  <dcterms:modified xsi:type="dcterms:W3CDTF">2022-10-17T14:03:36Z</dcterms:modified>
</cp:coreProperties>
</file>