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F14B-F98F-FF81-5052-F84AD27BA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AED5E-B739-3D51-C518-EBD56D3B2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C12A-B5E3-D850-3087-DE80BF01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AEDA-FA7C-4BAB-86F6-9EED2C6083C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7FACA-1FB2-EB7E-1D4B-8CD4290B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BB23A-6E69-E3B5-B223-E044C6FC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5F77-04EE-4814-ABFB-AC5F7465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901E-3F8B-F5F1-14B3-92874B6A7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E8EA9-70FA-EE8C-D61F-7F5E11C54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57582-18C3-8111-72DA-FECAFD53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AEDA-FA7C-4BAB-86F6-9EED2C6083C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52F46-FA2B-EE2E-173D-221E69B5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7239F-B60E-381E-2241-B25380C3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5F77-04EE-4814-ABFB-AC5F7465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6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5C50CF-4E34-6163-1FC1-6C4A874D8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1509F-4CCB-E7FA-5BF0-9C23A1B9F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0453-1AEF-A022-BE8B-8A3C4A83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AEDA-FA7C-4BAB-86F6-9EED2C6083C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4618D-E765-0667-41C6-97CFCAAF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F8744-C931-70EE-592D-E76DE4AD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5F77-04EE-4814-ABFB-AC5F7465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4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C317-7A0B-A6C0-2B54-52E8CBD9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031F-07F3-AB2C-D701-EEF8DC95D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08BC5-EF75-73B0-179E-4F866855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AEDA-FA7C-4BAB-86F6-9EED2C6083C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18B73-FE5D-4048-48EB-B20206AE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5F0F-9D66-93E0-12DF-0663FD1E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5F77-04EE-4814-ABFB-AC5F7465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0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246B-7215-0C32-6C6E-E6F3FEE10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DECDC-7DCD-F58C-7B4B-3CC8B2659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2C34D-1F49-D042-3657-59C5600D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AEDA-FA7C-4BAB-86F6-9EED2C6083C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400AB-3CCF-505A-1D36-6C934476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68C47-F8B1-5ED0-DFCA-77903B0A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5F77-04EE-4814-ABFB-AC5F7465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3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E756-625C-3BCB-275A-1B01475C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8F6E-1854-50B8-834F-66FE73526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A76D0-B5AD-0C9E-A4E7-08E40ADD8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2776-E55C-7196-7830-ED97B749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AEDA-FA7C-4BAB-86F6-9EED2C6083C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9682C-A885-37B5-6BC2-DBFD6DFF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DCDEA-CA5B-8638-1F62-7758C10B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5F77-04EE-4814-ABFB-AC5F7465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6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32CC-B8C0-E098-33DF-37AB24CB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2D6A6-6507-D8B0-7DFA-B7D1BBB80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03873-853B-E82E-38BC-4CAF2BC11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5FF53-EB83-51F2-2D53-831C71CB9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8539D-C8B5-62AF-3876-E31999E85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4364A-6A63-3227-7D5D-07BD326B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AEDA-FA7C-4BAB-86F6-9EED2C6083C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8FC094-09D4-0EDC-60C0-7F0E3613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154B4-51F3-ADBE-E49D-CCD811FF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5F77-04EE-4814-ABFB-AC5F7465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9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15CF-25D1-A005-3936-23FAC48D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3577A-E9B4-7EED-FE70-EE0B4A37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AEDA-FA7C-4BAB-86F6-9EED2C6083C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48009-1AC5-C606-3DAE-C7D86198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BFCB6-4C36-322B-F1BB-3E5612CC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5F77-04EE-4814-ABFB-AC5F7465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9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9A648-7E9B-C041-F3C9-8B9A1637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AEDA-FA7C-4BAB-86F6-9EED2C6083C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AC98B-406C-C5E0-3EB0-FD247361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3AE55-D743-F917-0E29-B001EFA8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5F77-04EE-4814-ABFB-AC5F7465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77D2-77F3-81DF-A895-58F854173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724CC-5280-5396-C8BB-EA21907F1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CF7AF-48D3-691F-7C67-2917B698D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F0C1C-E0C9-E075-E138-CF7DB083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AEDA-FA7C-4BAB-86F6-9EED2C6083C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7F505-4554-D7A4-627D-034FF95A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A3CE8-A578-CA0D-0AAA-DDB18BCC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5F77-04EE-4814-ABFB-AC5F7465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6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CF86-681E-EDEF-E0E4-68C7AAB2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1A816-B068-8105-F1E1-793F84271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EBE4B-615E-4FCD-ADA4-7A85014A4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91FA1-B4EC-7DE3-29F3-E6DB3B22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AEDA-FA7C-4BAB-86F6-9EED2C6083C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B1A4E-84A8-E3D5-FD2C-A39C525D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690CA-AB62-0852-A371-CA86B284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5F77-04EE-4814-ABFB-AC5F7465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8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99699-7DAC-3F67-EB59-28172D073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71241-AEB0-637A-4A76-2AF37B31A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614D4-C0ED-89EF-8C1E-9D7F424EB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8AEDA-FA7C-4BAB-86F6-9EED2C6083C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57C62-48D5-EFBE-52CF-29DB5FB6B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5F90E-482F-2244-5CDC-F24942BA1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A5F77-04EE-4814-ABFB-AC5F7465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8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ction.io/engineering-education/understanding-map-reduce-in-hadoop/#:~:text=MapReduce%20is%20a%20Hadoop%20framework,stored%20in%20a%20distributed%20form.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BE59-59B4-B8FE-9864-E81F6291D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 Reduce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FFEC8-84F8-EC9E-DAAC-5EC3541E32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3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AC0C-9538-FE98-46F9-0636E1EC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Phases of MapReduce program(Cont..)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CDA6F-DB9C-1B68-E067-EA53385DD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Hadoop consists of a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RecordReader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that uses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TextInputFormat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transform input splits into key-value pairs.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key-value pairs are then used as inputs in the mapping step.</a:t>
            </a:r>
          </a:p>
          <a:p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mapper processes the key-value pairs and produces an output of the same form (key-value pairs).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02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3BAB-7DB4-295A-B060-92D4E82E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Phases of MapReduce program(Cont..)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A7674-429B-856E-0E29-A1F336AD0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Shuffling phase:</a:t>
            </a:r>
          </a:p>
          <a:p>
            <a:pPr lvl="1"/>
            <a:r>
              <a:rPr lang="en-US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consists of two main steps: </a:t>
            </a:r>
          </a:p>
          <a:p>
            <a:pPr lvl="2"/>
            <a:r>
              <a:rPr lang="en-US" sz="28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orting and </a:t>
            </a:r>
          </a:p>
          <a:p>
            <a:pPr lvl="2"/>
            <a:r>
              <a:rPr lang="en-US" sz="28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erging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sorting step, the key-value pairs are sorted using the keys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Merging ensures that key-value pairs are combined.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79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E572-612B-C1A1-ED01-153F02B1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Phases of MapReduce program(Cont..)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53D10-E329-D46F-FC03-122720C3E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Reducing phase:</a:t>
            </a:r>
          </a:p>
          <a:p>
            <a:pPr lvl="1"/>
            <a:r>
              <a:rPr lang="en-US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reducer phase, the output of the shuffling phase is used as the input. </a:t>
            </a:r>
          </a:p>
          <a:p>
            <a:pPr lvl="1"/>
            <a:r>
              <a:rPr lang="en-US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reducer processes this input further to reduce the intermediate values into smaller values.</a:t>
            </a:r>
          </a:p>
          <a:p>
            <a:pPr lvl="1"/>
            <a:r>
              <a:rPr lang="en-US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provides a summary of the entire dataset.</a:t>
            </a:r>
          </a:p>
          <a:p>
            <a:pPr lvl="1"/>
            <a:r>
              <a:rPr lang="en-US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output from this phase is stored in the HDFS.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450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8842-6120-839B-1A1C-DB2E8C21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Word count using MapReduce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7EAB93-8F9F-F406-5E65-721A494262F6}"/>
              </a:ext>
            </a:extLst>
          </p:cNvPr>
          <p:cNvSpPr/>
          <p:nvPr/>
        </p:nvSpPr>
        <p:spPr>
          <a:xfrm>
            <a:off x="109537" y="3662362"/>
            <a:ext cx="1914525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John Smith Mike</a:t>
            </a:r>
          </a:p>
          <a:p>
            <a:r>
              <a:rPr lang="en-US" dirty="0"/>
              <a:t>Smith River John</a:t>
            </a:r>
          </a:p>
          <a:p>
            <a:r>
              <a:rPr lang="en-US" dirty="0"/>
              <a:t>River </a:t>
            </a:r>
            <a:r>
              <a:rPr lang="en-US" dirty="0" err="1"/>
              <a:t>River</a:t>
            </a:r>
            <a:r>
              <a:rPr lang="en-US" dirty="0"/>
              <a:t>  John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99D7C4-DAEB-DB55-65F7-2F361868B18F}"/>
              </a:ext>
            </a:extLst>
          </p:cNvPr>
          <p:cNvSpPr/>
          <p:nvPr/>
        </p:nvSpPr>
        <p:spPr>
          <a:xfrm>
            <a:off x="2590798" y="3243262"/>
            <a:ext cx="1866900" cy="3524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 Smith Mike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9D07DFC-774E-D1BD-46DB-468AFCE27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Input</a:t>
            </a:r>
            <a:r>
              <a:rPr lang="en-US" dirty="0"/>
              <a:t>	        </a:t>
            </a:r>
            <a:r>
              <a:rPr lang="en-US" b="1" dirty="0"/>
              <a:t>Splitting</a:t>
            </a:r>
            <a:r>
              <a:rPr lang="en-US" dirty="0"/>
              <a:t>	  </a:t>
            </a:r>
            <a:r>
              <a:rPr lang="en-US" b="1" dirty="0"/>
              <a:t>Mapping</a:t>
            </a:r>
            <a:r>
              <a:rPr lang="en-US" dirty="0"/>
              <a:t> 	   </a:t>
            </a:r>
            <a:r>
              <a:rPr lang="en-US" b="1" dirty="0"/>
              <a:t>Shuffling</a:t>
            </a:r>
            <a:r>
              <a:rPr lang="en-US" dirty="0"/>
              <a:t>     </a:t>
            </a:r>
            <a:r>
              <a:rPr lang="en-US" b="1" dirty="0"/>
              <a:t>Reducing</a:t>
            </a:r>
            <a:r>
              <a:rPr lang="en-US" dirty="0"/>
              <a:t>      </a:t>
            </a:r>
            <a:r>
              <a:rPr lang="en-US" b="1" dirty="0"/>
              <a:t>Final Result</a:t>
            </a:r>
          </a:p>
          <a:p>
            <a:pPr marL="0" indent="0">
              <a:buNone/>
            </a:pPr>
            <a:r>
              <a:rPr lang="en-US" dirty="0"/>
              <a:t>                                (k1,v1)              List(k2,v2)       k2,list(v2)                             List(k3,v3)      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DC56981-BFBE-92A6-170E-C34567E59AEF}"/>
              </a:ext>
            </a:extLst>
          </p:cNvPr>
          <p:cNvSpPr/>
          <p:nvPr/>
        </p:nvSpPr>
        <p:spPr>
          <a:xfrm>
            <a:off x="2590798" y="4002485"/>
            <a:ext cx="1866900" cy="3524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Smith River John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3698DA-E700-D7CE-C673-C050DD53F095}"/>
              </a:ext>
            </a:extLst>
          </p:cNvPr>
          <p:cNvSpPr/>
          <p:nvPr/>
        </p:nvSpPr>
        <p:spPr>
          <a:xfrm>
            <a:off x="2590798" y="5159372"/>
            <a:ext cx="1790700" cy="3524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River </a:t>
            </a:r>
            <a:r>
              <a:rPr lang="en-US" dirty="0" err="1"/>
              <a:t>River</a:t>
            </a:r>
            <a:r>
              <a:rPr lang="en-US" dirty="0"/>
              <a:t> John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87EFB3-543E-6183-937A-1246AFF9F038}"/>
              </a:ext>
            </a:extLst>
          </p:cNvPr>
          <p:cNvSpPr/>
          <p:nvPr/>
        </p:nvSpPr>
        <p:spPr>
          <a:xfrm>
            <a:off x="4812502" y="2890037"/>
            <a:ext cx="1362075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 – 1</a:t>
            </a:r>
          </a:p>
          <a:p>
            <a:pPr algn="ctr"/>
            <a:r>
              <a:rPr lang="en-US" dirty="0"/>
              <a:t>Smith – 1</a:t>
            </a:r>
          </a:p>
          <a:p>
            <a:pPr algn="ctr"/>
            <a:r>
              <a:rPr lang="en-US" dirty="0"/>
              <a:t>Mike - 1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9D71C0-A49D-6A8A-89A3-47D4645D88B3}"/>
              </a:ext>
            </a:extLst>
          </p:cNvPr>
          <p:cNvSpPr/>
          <p:nvPr/>
        </p:nvSpPr>
        <p:spPr>
          <a:xfrm>
            <a:off x="4812502" y="3940174"/>
            <a:ext cx="1362075" cy="80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Smith – 1</a:t>
            </a:r>
          </a:p>
          <a:p>
            <a:pPr algn="ctr"/>
            <a:r>
              <a:rPr lang="en-US" dirty="0"/>
              <a:t>River – 1</a:t>
            </a:r>
          </a:p>
          <a:p>
            <a:pPr algn="ctr"/>
            <a:r>
              <a:rPr lang="en-US" dirty="0"/>
              <a:t>John - 1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29E373-95B0-64CA-5F0B-ED8E076F8F46}"/>
              </a:ext>
            </a:extLst>
          </p:cNvPr>
          <p:cNvSpPr/>
          <p:nvPr/>
        </p:nvSpPr>
        <p:spPr>
          <a:xfrm>
            <a:off x="4857749" y="4976022"/>
            <a:ext cx="1362075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River – 1</a:t>
            </a:r>
          </a:p>
          <a:p>
            <a:pPr algn="ctr"/>
            <a:r>
              <a:rPr lang="en-US" dirty="0"/>
              <a:t>River – 1</a:t>
            </a:r>
          </a:p>
          <a:p>
            <a:pPr algn="ctr"/>
            <a:r>
              <a:rPr lang="en-US" dirty="0"/>
              <a:t>John - 1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8B266E-5FEE-F980-8A1E-1DB5DD25EFBA}"/>
              </a:ext>
            </a:extLst>
          </p:cNvPr>
          <p:cNvSpPr/>
          <p:nvPr/>
        </p:nvSpPr>
        <p:spPr>
          <a:xfrm>
            <a:off x="6755606" y="3089062"/>
            <a:ext cx="1362075" cy="4095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 (1,1,1)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879D0FC-C955-80C5-7AC0-43DADCDF3A69}"/>
              </a:ext>
            </a:extLst>
          </p:cNvPr>
          <p:cNvSpPr/>
          <p:nvPr/>
        </p:nvSpPr>
        <p:spPr>
          <a:xfrm>
            <a:off x="6786558" y="4601170"/>
            <a:ext cx="1362075" cy="4321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River (1,1,1)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B44228D-87A5-2EF2-4AA7-1C6C441DA321}"/>
              </a:ext>
            </a:extLst>
          </p:cNvPr>
          <p:cNvSpPr/>
          <p:nvPr/>
        </p:nvSpPr>
        <p:spPr>
          <a:xfrm>
            <a:off x="6786558" y="5326062"/>
            <a:ext cx="1428750" cy="3333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Smith(1,1)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AF92044-5272-29F3-05C2-2C70E27BCDD8}"/>
              </a:ext>
            </a:extLst>
          </p:cNvPr>
          <p:cNvSpPr/>
          <p:nvPr/>
        </p:nvSpPr>
        <p:spPr>
          <a:xfrm>
            <a:off x="8601074" y="3124199"/>
            <a:ext cx="1252538" cy="333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 ,3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B2F5D0-7B4E-10F9-3EAB-D59F5D6B6DC8}"/>
              </a:ext>
            </a:extLst>
          </p:cNvPr>
          <p:cNvSpPr/>
          <p:nvPr/>
        </p:nvSpPr>
        <p:spPr>
          <a:xfrm>
            <a:off x="8617743" y="3858610"/>
            <a:ext cx="1219200" cy="333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Mike , 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EE25424-3A2F-6499-8D2C-683E5A503E3F}"/>
              </a:ext>
            </a:extLst>
          </p:cNvPr>
          <p:cNvSpPr/>
          <p:nvPr/>
        </p:nvSpPr>
        <p:spPr>
          <a:xfrm>
            <a:off x="8617743" y="4650580"/>
            <a:ext cx="1219200" cy="333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River , 3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C334ABE-8348-14CA-77DD-2A7EDCD4BDAA}"/>
              </a:ext>
            </a:extLst>
          </p:cNvPr>
          <p:cNvSpPr/>
          <p:nvPr/>
        </p:nvSpPr>
        <p:spPr>
          <a:xfrm>
            <a:off x="6805610" y="3811376"/>
            <a:ext cx="1319213" cy="4278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Mike (1)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9EACC94-E401-4ED1-F89E-EE5CDA05809C}"/>
              </a:ext>
            </a:extLst>
          </p:cNvPr>
          <p:cNvSpPr/>
          <p:nvPr/>
        </p:nvSpPr>
        <p:spPr>
          <a:xfrm>
            <a:off x="8617743" y="5326062"/>
            <a:ext cx="1269204" cy="333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Smith,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EFD351-C550-DB06-B901-EA88EE52AE13}"/>
              </a:ext>
            </a:extLst>
          </p:cNvPr>
          <p:cNvSpPr/>
          <p:nvPr/>
        </p:nvSpPr>
        <p:spPr>
          <a:xfrm>
            <a:off x="10772775" y="3431174"/>
            <a:ext cx="1219200" cy="1347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John, 3</a:t>
            </a:r>
          </a:p>
          <a:p>
            <a:pPr algn="ctr"/>
            <a:r>
              <a:rPr lang="en-US" dirty="0"/>
              <a:t>Mike, 1</a:t>
            </a:r>
          </a:p>
          <a:p>
            <a:pPr algn="ctr"/>
            <a:r>
              <a:rPr lang="en-US" dirty="0"/>
              <a:t>River,3</a:t>
            </a:r>
          </a:p>
          <a:p>
            <a:pPr algn="ctr"/>
            <a:r>
              <a:rPr lang="en-US"/>
              <a:t>Smith,2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9D7E54-C393-B2F8-8B37-AF4AF3E76F7D}"/>
              </a:ext>
            </a:extLst>
          </p:cNvPr>
          <p:cNvCxnSpPr>
            <a:endCxn id="5" idx="1"/>
          </p:cNvCxnSpPr>
          <p:nvPr/>
        </p:nvCxnSpPr>
        <p:spPr>
          <a:xfrm flipV="1">
            <a:off x="2024062" y="3419475"/>
            <a:ext cx="566736" cy="24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D44652-695C-B40B-0A82-7B907B67E36F}"/>
              </a:ext>
            </a:extLst>
          </p:cNvPr>
          <p:cNvCxnSpPr>
            <a:stCxn id="4" idx="3"/>
            <a:endCxn id="14" idx="1"/>
          </p:cNvCxnSpPr>
          <p:nvPr/>
        </p:nvCxnSpPr>
        <p:spPr>
          <a:xfrm>
            <a:off x="2024062" y="4171950"/>
            <a:ext cx="566736" cy="6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D64C29-8682-E3F7-1A5A-F642038A92F6}"/>
              </a:ext>
            </a:extLst>
          </p:cNvPr>
          <p:cNvCxnSpPr>
            <a:endCxn id="15" idx="1"/>
          </p:cNvCxnSpPr>
          <p:nvPr/>
        </p:nvCxnSpPr>
        <p:spPr>
          <a:xfrm>
            <a:off x="2024062" y="4749798"/>
            <a:ext cx="566736" cy="58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4C5A4F-123C-D515-3069-CF2E9F0BB3DD}"/>
              </a:ext>
            </a:extLst>
          </p:cNvPr>
          <p:cNvCxnSpPr>
            <a:stCxn id="5" idx="3"/>
          </p:cNvCxnSpPr>
          <p:nvPr/>
        </p:nvCxnSpPr>
        <p:spPr>
          <a:xfrm>
            <a:off x="4457698" y="3419475"/>
            <a:ext cx="354804" cy="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B90D17-3DD8-D81F-1001-31B2C6EE8211}"/>
              </a:ext>
            </a:extLst>
          </p:cNvPr>
          <p:cNvCxnSpPr>
            <a:stCxn id="14" idx="3"/>
          </p:cNvCxnSpPr>
          <p:nvPr/>
        </p:nvCxnSpPr>
        <p:spPr>
          <a:xfrm flipV="1">
            <a:off x="4457698" y="4171949"/>
            <a:ext cx="354804" cy="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9FB074-1C6E-F148-C321-0CA724209855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>
            <a:off x="4381498" y="5335585"/>
            <a:ext cx="476251" cy="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2E8BF1-1A14-E98F-A385-681D52D5295A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 flipV="1">
            <a:off x="6174577" y="3293850"/>
            <a:ext cx="581029" cy="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91175F-26D6-7727-9C48-8CDE72A8C9B3}"/>
              </a:ext>
            </a:extLst>
          </p:cNvPr>
          <p:cNvCxnSpPr>
            <a:stCxn id="16" idx="3"/>
          </p:cNvCxnSpPr>
          <p:nvPr/>
        </p:nvCxnSpPr>
        <p:spPr>
          <a:xfrm>
            <a:off x="6174577" y="3294850"/>
            <a:ext cx="611981" cy="206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8B81F96-3F55-18BC-571F-1C7F64FC8316}"/>
              </a:ext>
            </a:extLst>
          </p:cNvPr>
          <p:cNvCxnSpPr>
            <a:stCxn id="16" idx="3"/>
            <a:endCxn id="25" idx="1"/>
          </p:cNvCxnSpPr>
          <p:nvPr/>
        </p:nvCxnSpPr>
        <p:spPr>
          <a:xfrm>
            <a:off x="6174577" y="3294850"/>
            <a:ext cx="631033" cy="730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6D34F7E-6BFA-B9B6-986A-D2E1EE57BFC3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6174577" y="3293850"/>
            <a:ext cx="581029" cy="105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12E3715-6859-0466-1F69-E022476C68A6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6174577" y="4344986"/>
            <a:ext cx="611981" cy="47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2F1C78-593A-86C9-D89A-FE973250E223}"/>
              </a:ext>
            </a:extLst>
          </p:cNvPr>
          <p:cNvCxnSpPr>
            <a:stCxn id="17" idx="3"/>
            <a:endCxn id="21" idx="1"/>
          </p:cNvCxnSpPr>
          <p:nvPr/>
        </p:nvCxnSpPr>
        <p:spPr>
          <a:xfrm>
            <a:off x="6174577" y="4344986"/>
            <a:ext cx="611981" cy="114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25B7D6C-5E08-B6D7-BD5D-600768363E4D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6219824" y="4817269"/>
            <a:ext cx="566734" cy="527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BBAF03C-1BD4-B101-6D13-7FBECB1BD7CA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6219824" y="3293850"/>
            <a:ext cx="535782" cy="205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D2F746E-BA5B-20BC-3953-F964C42E5005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 flipV="1">
            <a:off x="8117681" y="3290887"/>
            <a:ext cx="483393" cy="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D1BBF67-99F2-BA8F-95DE-7C695D18F90E}"/>
              </a:ext>
            </a:extLst>
          </p:cNvPr>
          <p:cNvCxnSpPr>
            <a:stCxn id="25" idx="3"/>
            <a:endCxn id="23" idx="1"/>
          </p:cNvCxnSpPr>
          <p:nvPr/>
        </p:nvCxnSpPr>
        <p:spPr>
          <a:xfrm>
            <a:off x="8124823" y="4025297"/>
            <a:ext cx="492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AB4748-DE84-95DE-1843-16ECBB307F5D}"/>
              </a:ext>
            </a:extLst>
          </p:cNvPr>
          <p:cNvCxnSpPr>
            <a:stCxn id="20" idx="3"/>
            <a:endCxn id="24" idx="1"/>
          </p:cNvCxnSpPr>
          <p:nvPr/>
        </p:nvCxnSpPr>
        <p:spPr>
          <a:xfrm flipV="1">
            <a:off x="8148633" y="4817268"/>
            <a:ext cx="4691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92AD3-B4DF-7701-28D1-A031C9B080A5}"/>
              </a:ext>
            </a:extLst>
          </p:cNvPr>
          <p:cNvCxnSpPr>
            <a:stCxn id="21" idx="3"/>
            <a:endCxn id="26" idx="1"/>
          </p:cNvCxnSpPr>
          <p:nvPr/>
        </p:nvCxnSpPr>
        <p:spPr>
          <a:xfrm>
            <a:off x="8215308" y="5492750"/>
            <a:ext cx="402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E8B0967-DCE9-8946-507C-4EC19B70FE98}"/>
              </a:ext>
            </a:extLst>
          </p:cNvPr>
          <p:cNvCxnSpPr>
            <a:stCxn id="22" idx="3"/>
            <a:endCxn id="27" idx="1"/>
          </p:cNvCxnSpPr>
          <p:nvPr/>
        </p:nvCxnSpPr>
        <p:spPr>
          <a:xfrm>
            <a:off x="9853612" y="3290887"/>
            <a:ext cx="919163" cy="814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C919695-2097-F9DD-7D4C-9970E94D4B5D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>
            <a:off x="9836943" y="4025298"/>
            <a:ext cx="935832" cy="7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4699EC4-8557-3575-1BCE-713EAD36E7E4}"/>
              </a:ext>
            </a:extLst>
          </p:cNvPr>
          <p:cNvCxnSpPr>
            <a:stCxn id="24" idx="3"/>
            <a:endCxn id="27" idx="1"/>
          </p:cNvCxnSpPr>
          <p:nvPr/>
        </p:nvCxnSpPr>
        <p:spPr>
          <a:xfrm flipV="1">
            <a:off x="9836943" y="4105171"/>
            <a:ext cx="935832" cy="71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89165DE-6DE0-5421-760A-08208538CA74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9886947" y="4105171"/>
            <a:ext cx="885828" cy="138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2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B712-F508-0792-5BD1-CE1985AB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3679-E9B5-08CE-AD4E-32B00A29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MapReduce in 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0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9D79-834D-A8DC-7A99-6F863B7D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8472-054C-95B4-02A0-72ED6CCA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MapReduce Architecture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Flow diagram of MapReduce program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Tracker &amp; Task Tracker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Phases of MapReduce program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 of Word Count using MapReduce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78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F142-B5B0-8B39-59D8-94ACDB4A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FC96A-00B2-067E-A709-EDE01A2AB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MapReduce is a Hadoop framework used for writing applications that can process vast amounts of data on large clusters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are two primary tasks in MapReduce: </a:t>
            </a:r>
          </a:p>
          <a:p>
            <a:pPr lvl="1"/>
            <a:r>
              <a:rPr lang="en-US" sz="28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 </a:t>
            </a:r>
          </a:p>
          <a:p>
            <a:pPr lvl="1"/>
            <a:r>
              <a:rPr lang="en-US" sz="28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educe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map job, we split the input dataset into </a:t>
            </a:r>
            <a:r>
              <a:rPr lang="en-US" b="0" i="1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chunks</a:t>
            </a:r>
            <a:endParaRPr lang="en-US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 task processes these chunks in parallel</a:t>
            </a:r>
          </a:p>
        </p:txBody>
      </p:sp>
    </p:spTree>
    <p:extLst>
      <p:ext uri="{BB962C8B-B14F-4D97-AF65-F5344CB8AC3E}">
        <p14:creationId xmlns:p14="http://schemas.microsoft.com/office/powerpoint/2010/main" val="384651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3AF3-6115-1C76-2C04-B627C805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(</a:t>
            </a:r>
            <a:r>
              <a:rPr lang="en-US" b="1" dirty="0" err="1"/>
              <a:t>Cont</a:t>
            </a:r>
            <a:r>
              <a:rPr lang="en-US" b="1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66783-95BC-020D-AB62-F067BB570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sz="2800" b="0" i="1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we use outputs as inputs for the </a:t>
            </a:r>
            <a:r>
              <a:rPr lang="en-US" sz="2800" b="0" i="1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tasks</a:t>
            </a:r>
          </a:p>
          <a:p>
            <a:r>
              <a:rPr lang="en-US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Reducer process the intermediate data from the maps into smaller tuples, that reduces the tasks, leading to the final output of the framework</a:t>
            </a:r>
          </a:p>
          <a:p>
            <a:endParaRPr lang="en-US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72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9CAA-2966-1ABA-9E73-85152C4F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MapReduce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5D8D46-71EE-15B2-B820-C9D2BCADB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703" y="1485900"/>
            <a:ext cx="11294947" cy="4923577"/>
          </a:xfrm>
        </p:spPr>
      </p:pic>
    </p:spTree>
    <p:extLst>
      <p:ext uri="{BB962C8B-B14F-4D97-AF65-F5344CB8AC3E}">
        <p14:creationId xmlns:p14="http://schemas.microsoft.com/office/powerpoint/2010/main" val="26039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0402-9833-8886-67D1-655A9B10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MapReduce Architecture(Cont..)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B64B3-820C-0511-8409-AADE827C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MapReduce architecture, clients submit jobs to the MapReduce Master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master will then sub-divide the job into equal sub-parts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job-parts will be used for the two main tasks in MapReduce: 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apping and 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educing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6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6735-4A98-15AA-0BF3-8474F015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 diagram of Map Reduce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8B2F6-9D36-C360-DA04-24BE8CB30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map task plays the role of splitting jobs into job-parts and mapping intermediate data. 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reduce task plays the role of shuffling and reducing intermediate data into smaller units.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C0422EE-CC81-10E9-5146-71187F3C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165826"/>
            <a:ext cx="100203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4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0C8E3-0CED-5B77-33F8-5AE888A1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Job Tracker &amp; Task Tracker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8B5BDF-045A-E68F-21EF-DE6833BB7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50" y="1872456"/>
            <a:ext cx="10182225" cy="4257675"/>
          </a:xfrm>
        </p:spPr>
      </p:pic>
    </p:spTree>
    <p:extLst>
      <p:ext uri="{BB962C8B-B14F-4D97-AF65-F5344CB8AC3E}">
        <p14:creationId xmlns:p14="http://schemas.microsoft.com/office/powerpoint/2010/main" val="22474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3FF3-D05F-ADE9-0FB1-508DF139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Phases of MapReduce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D729-A8B9-DF11-F67E-495617589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MapReduce program is executed in three main phases: </a:t>
            </a:r>
          </a:p>
          <a:p>
            <a:pPr lvl="1"/>
            <a:r>
              <a:rPr lang="en-US" sz="28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apping </a:t>
            </a:r>
          </a:p>
          <a:p>
            <a:pPr lvl="1"/>
            <a:r>
              <a:rPr lang="en-US" sz="28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huffling and </a:t>
            </a:r>
          </a:p>
          <a:p>
            <a:pPr lvl="1"/>
            <a:r>
              <a:rPr lang="en-US" sz="28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educing 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Mapping Phase:</a:t>
            </a:r>
          </a:p>
          <a:p>
            <a:pPr lvl="1"/>
            <a:r>
              <a:rPr lang="en-US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are two steps in this phase: </a:t>
            </a:r>
          </a:p>
          <a:p>
            <a:pPr lvl="2"/>
            <a:r>
              <a:rPr lang="en-US" sz="28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plitting and </a:t>
            </a:r>
          </a:p>
          <a:p>
            <a:pPr lvl="2"/>
            <a:r>
              <a:rPr lang="en-US" sz="28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apping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dataset is split into equal units called </a:t>
            </a:r>
            <a:r>
              <a:rPr lang="en-US" b="0" i="1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chunks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0" i="1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(input splits)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 the splitting step</a:t>
            </a:r>
          </a:p>
          <a:p>
            <a:endParaRPr lang="en-US" sz="32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96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554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Map Reduce</vt:lpstr>
      <vt:lpstr>Outline</vt:lpstr>
      <vt:lpstr>Introduction</vt:lpstr>
      <vt:lpstr>Introduction (Cont…)</vt:lpstr>
      <vt:lpstr>MapReduce Architecture</vt:lpstr>
      <vt:lpstr>MapReduce Architecture(Cont..)</vt:lpstr>
      <vt:lpstr>Flow diagram of Map Reduce program</vt:lpstr>
      <vt:lpstr>Job Tracker &amp; Task Tracker</vt:lpstr>
      <vt:lpstr>Phases of MapReduce program</vt:lpstr>
      <vt:lpstr>Phases of MapReduce program(Cont..)</vt:lpstr>
      <vt:lpstr>Phases of MapReduce program(Cont..)</vt:lpstr>
      <vt:lpstr>Phases of MapReduce program(Cont..)</vt:lpstr>
      <vt:lpstr>Example of Word count using MapReduce</vt:lpstr>
      <vt:lpstr>References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Reduce</dc:title>
  <dc:creator>Mandapalli,Saikiran Kumar</dc:creator>
  <cp:lastModifiedBy>Bandi,Ajay</cp:lastModifiedBy>
  <cp:revision>6</cp:revision>
  <dcterms:created xsi:type="dcterms:W3CDTF">2022-09-19T02:53:04Z</dcterms:created>
  <dcterms:modified xsi:type="dcterms:W3CDTF">2023-02-06T18:54:28Z</dcterms:modified>
</cp:coreProperties>
</file>