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2"/>
  </p:notesMasterIdLst>
  <p:sldIdLst>
    <p:sldId id="256" r:id="rId2"/>
    <p:sldId id="306" r:id="rId3"/>
    <p:sldId id="342" r:id="rId4"/>
    <p:sldId id="344" r:id="rId5"/>
    <p:sldId id="307" r:id="rId6"/>
    <p:sldId id="258" r:id="rId7"/>
    <p:sldId id="308" r:id="rId8"/>
    <p:sldId id="261" r:id="rId9"/>
    <p:sldId id="277" r:id="rId10"/>
    <p:sldId id="278" r:id="rId11"/>
    <p:sldId id="279" r:id="rId12"/>
    <p:sldId id="280" r:id="rId13"/>
    <p:sldId id="281" r:id="rId14"/>
    <p:sldId id="272" r:id="rId15"/>
    <p:sldId id="273" r:id="rId16"/>
    <p:sldId id="274" r:id="rId17"/>
    <p:sldId id="275" r:id="rId18"/>
    <p:sldId id="276" r:id="rId19"/>
    <p:sldId id="266" r:id="rId20"/>
    <p:sldId id="267" r:id="rId21"/>
    <p:sldId id="268" r:id="rId22"/>
    <p:sldId id="269" r:id="rId23"/>
    <p:sldId id="270" r:id="rId24"/>
    <p:sldId id="289" r:id="rId25"/>
    <p:sldId id="347" r:id="rId26"/>
    <p:sldId id="349" r:id="rId27"/>
    <p:sldId id="309" r:id="rId28"/>
    <p:sldId id="310" r:id="rId29"/>
    <p:sldId id="282" r:id="rId30"/>
    <p:sldId id="288" r:id="rId31"/>
    <p:sldId id="303" r:id="rId32"/>
    <p:sldId id="304" r:id="rId33"/>
    <p:sldId id="305" r:id="rId34"/>
    <p:sldId id="290" r:id="rId35"/>
    <p:sldId id="260" r:id="rId36"/>
    <p:sldId id="283" r:id="rId37"/>
    <p:sldId id="287" r:id="rId38"/>
    <p:sldId id="284" r:id="rId39"/>
    <p:sldId id="286" r:id="rId40"/>
    <p:sldId id="26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2D333F-1259-4CFD-B59B-0DEB26B56708}"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1A5C5-BD63-4D15-BA62-3A64753FABB4}" type="slidenum">
              <a:rPr lang="en-IN" smtClean="0"/>
              <a:t>‹#›</a:t>
            </a:fld>
            <a:endParaRPr lang="en-I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2D333F-1259-4CFD-B59B-0DEB26B56708}"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1A5C5-BD63-4D15-BA62-3A64753FABB4}" type="slidenum">
              <a:rPr lang="en-IN" smtClean="0"/>
              <a:t>‹#›</a:t>
            </a:fld>
            <a:endParaRPr lang="en-I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2D333F-1259-4CFD-B59B-0DEB26B56708}"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1A5C5-BD63-4D15-BA62-3A64753FABB4}" type="slidenum">
              <a:rPr lang="en-IN" smtClean="0"/>
              <a:t>‹#›</a:t>
            </a:fld>
            <a:endParaRPr lang="en-I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2D333F-1259-4CFD-B59B-0DEB26B56708}"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1A5C5-BD63-4D15-BA62-3A64753FABB4}" type="slidenum">
              <a:rPr lang="en-IN" smtClean="0"/>
              <a:t>‹#›</a:t>
            </a:fld>
            <a:endParaRPr lang="en-I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2D333F-1259-4CFD-B59B-0DEB26B56708}"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1A5C5-BD63-4D15-BA62-3A64753FABB4}" type="slidenum">
              <a:rPr lang="en-IN" smtClean="0"/>
              <a:t>‹#›</a:t>
            </a:fld>
            <a:endParaRPr lang="en-I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2D333F-1259-4CFD-B59B-0DEB26B56708}"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1A5C5-BD63-4D15-BA62-3A64753FABB4}" type="slidenum">
              <a:rPr lang="en-IN" smtClean="0"/>
              <a:t>‹#›</a:t>
            </a:fld>
            <a:endParaRPr lang="en-I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2D333F-1259-4CFD-B59B-0DEB26B56708}" type="datetimeFigureOut">
              <a:rPr lang="en-IN" smtClean="0"/>
              <a:t>18-04-2024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61A5C5-BD63-4D15-BA62-3A64753FABB4}" type="slidenum">
              <a:rPr lang="en-IN" smtClean="0"/>
              <a:t>‹#›</a:t>
            </a:fld>
            <a:endParaRPr lang="en-I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2D333F-1259-4CFD-B59B-0DEB26B56708}" type="datetimeFigureOut">
              <a:rPr lang="en-IN" smtClean="0"/>
              <a:t>18-04-2024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61A5C5-BD63-4D15-BA62-3A64753FABB4}" type="slidenum">
              <a:rPr lang="en-IN" smtClean="0"/>
              <a:t>‹#›</a:t>
            </a:fld>
            <a:endParaRPr lang="en-I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2D333F-1259-4CFD-B59B-0DEB26B56708}" type="datetimeFigureOut">
              <a:rPr lang="en-IN" smtClean="0"/>
              <a:t>18-04-2024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61A5C5-BD63-4D15-BA62-3A64753FABB4}" type="slidenum">
              <a:rPr lang="en-IN" smtClean="0"/>
              <a:t>‹#›</a:t>
            </a:fld>
            <a:endParaRPr lang="en-I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2D333F-1259-4CFD-B59B-0DEB26B56708}"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1A5C5-BD63-4D15-BA62-3A64753FABB4}" type="slidenum">
              <a:rPr lang="en-IN" smtClean="0"/>
              <a:t>‹#›</a:t>
            </a:fld>
            <a:endParaRPr lang="en-I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2D333F-1259-4CFD-B59B-0DEB26B56708}"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1A5C5-BD63-4D15-BA62-3A64753FABB4}" type="slidenum">
              <a:rPr lang="en-IN" smtClean="0"/>
              <a:t>‹#›</a:t>
            </a:fld>
            <a:endParaRPr lang="en-I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2D333F-1259-4CFD-B59B-0DEB26B56708}" type="datetimeFigureOut">
              <a:rPr lang="en-IN" smtClean="0"/>
              <a:t>18-04-2024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1A5C5-BD63-4D15-BA62-3A64753FABB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researchgate.net/profile/Aatmaj-Salunke?_tp=eyJjb250ZXh0Ijp7ImZpcnN0UGFnZSI6InB1YmxpY2F0aW9uIiwicGFnZSI6InB1YmxpY2F0aW9uIn19"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sciencedirect.com/author/9272686000/yingjie-tian" TargetMode="External"/><Relationship Id="rId2" Type="http://schemas.openxmlformats.org/officeDocument/2006/relationships/hyperlink" Target="https://www.sciencedirect.com/author/7408441201/shubiao-wu" TargetMode="External"/><Relationship Id="rId1" Type="http://schemas.openxmlformats.org/officeDocument/2006/relationships/slideLayout" Target="../slideLayouts/slideLayout1.xml"/><Relationship Id="rId4" Type="http://schemas.openxmlformats.org/officeDocument/2006/relationships/hyperlink" Target="https://www.sciencedirect.com/author/56119464700/hongtao-liu"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researchgate.net/publication/356774449_Waste_Object_Detection_and_Classification_using_Deep_Learning_Algorithm_YOLOv4_and_YOLOv4-tiny" TargetMode="External"/><Relationship Id="rId2" Type="http://schemas.openxmlformats.org/officeDocument/2006/relationships/hyperlink" Target="https://www.kaggle.com/datasets/imanediguer/custom-waste-detection"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l="29000" t="-13000" r="-5000"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9690" y="279918"/>
            <a:ext cx="10958535" cy="1765139"/>
          </a:xfrm>
        </p:spPr>
        <p:txBody>
          <a:bodyPr>
            <a:normAutofit/>
          </a:bodyPr>
          <a:lstStyle/>
          <a:p>
            <a:r>
              <a:rPr lang="en-IN" sz="5400" dirty="0">
                <a:solidFill>
                  <a:schemeClr val="accent6">
                    <a:lumMod val="50000"/>
                  </a:schemeClr>
                </a:solidFill>
                <a:latin typeface="Times New Roman" panose="02020603050405020304" pitchFamily="18" charset="0"/>
                <a:cs typeface="Times New Roman" panose="02020603050405020304" pitchFamily="18" charset="0"/>
              </a:rPr>
              <a:t>INTELLIGENT WASTE SORTING SYSTEM USING DEEP LEARNING</a:t>
            </a:r>
          </a:p>
        </p:txBody>
      </p:sp>
      <p:sp>
        <p:nvSpPr>
          <p:cNvPr id="3" name="Subtitle 2"/>
          <p:cNvSpPr>
            <a:spLocks noGrp="1"/>
          </p:cNvSpPr>
          <p:nvPr>
            <p:ph type="subTitle" idx="1"/>
          </p:nvPr>
        </p:nvSpPr>
        <p:spPr>
          <a:xfrm>
            <a:off x="409690" y="3582304"/>
            <a:ext cx="4141076" cy="1989466"/>
          </a:xfrm>
        </p:spPr>
        <p:txBody>
          <a:bodyPr>
            <a:noAutofit/>
          </a:bodyPr>
          <a:lstStyle/>
          <a:p>
            <a:pPr algn="just"/>
            <a:r>
              <a:rPr lang="en-IN" dirty="0">
                <a:solidFill>
                  <a:schemeClr val="accent6">
                    <a:lumMod val="75000"/>
                  </a:schemeClr>
                </a:solidFill>
                <a:latin typeface="Times New Roman" panose="02020603050405020304" pitchFamily="18" charset="0"/>
                <a:cs typeface="Times New Roman" panose="02020603050405020304" pitchFamily="18" charset="0"/>
              </a:rPr>
              <a:t>Sony – 4NM20CS184</a:t>
            </a:r>
          </a:p>
          <a:p>
            <a:pPr algn="just"/>
            <a:r>
              <a:rPr lang="en-IN" dirty="0">
                <a:solidFill>
                  <a:schemeClr val="accent6">
                    <a:lumMod val="75000"/>
                  </a:schemeClr>
                </a:solidFill>
                <a:latin typeface="Times New Roman" panose="02020603050405020304" pitchFamily="18" charset="0"/>
                <a:cs typeface="Times New Roman" panose="02020603050405020304" pitchFamily="18" charset="0"/>
              </a:rPr>
              <a:t>Srajana S N – 4NM20CS185</a:t>
            </a:r>
          </a:p>
          <a:p>
            <a:pPr algn="just"/>
            <a:r>
              <a:rPr lang="en-IN" dirty="0">
                <a:solidFill>
                  <a:schemeClr val="accent6">
                    <a:lumMod val="75000"/>
                  </a:schemeClr>
                </a:solidFill>
                <a:latin typeface="Times New Roman" panose="02020603050405020304" pitchFamily="18" charset="0"/>
                <a:cs typeface="Times New Roman" panose="02020603050405020304" pitchFamily="18" charset="0"/>
              </a:rPr>
              <a:t>Zulaikha Ashiq – 4NM20CS218</a:t>
            </a:r>
          </a:p>
          <a:p>
            <a:pPr algn="just"/>
            <a:r>
              <a:rPr lang="en-IN" dirty="0">
                <a:solidFill>
                  <a:schemeClr val="accent6">
                    <a:lumMod val="75000"/>
                  </a:schemeClr>
                </a:solidFill>
                <a:latin typeface="Times New Roman" panose="02020603050405020304" pitchFamily="18" charset="0"/>
                <a:cs typeface="Times New Roman" panose="02020603050405020304" pitchFamily="18" charset="0"/>
              </a:rPr>
              <a:t>Sushmitha S – 4NM21CS416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713" y="124964"/>
            <a:ext cx="3132178" cy="1325563"/>
          </a:xfrm>
        </p:spPr>
        <p:txBody>
          <a:bodyPr>
            <a:normAutofit/>
          </a:bodyPr>
          <a:lstStyle/>
          <a:p>
            <a:r>
              <a:rPr lang="en-US" sz="2800" b="1" dirty="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Paper 2:</a:t>
            </a:r>
          </a:p>
        </p:txBody>
      </p:sp>
      <p:graphicFrame>
        <p:nvGraphicFramePr>
          <p:cNvPr id="6" name="Table 5"/>
          <p:cNvGraphicFramePr>
            <a:graphicFrameLocks noGrp="1"/>
          </p:cNvGraphicFramePr>
          <p:nvPr/>
        </p:nvGraphicFramePr>
        <p:xfrm>
          <a:off x="917713" y="1295355"/>
          <a:ext cx="9803955" cy="5157763"/>
        </p:xfrm>
        <a:graphic>
          <a:graphicData uri="http://schemas.openxmlformats.org/drawingml/2006/table">
            <a:tbl>
              <a:tblPr firstRow="1" bandRow="1">
                <a:tableStyleId>{5C22544A-7EE6-4342-B048-85BDC9FD1C3A}</a:tableStyleId>
              </a:tblPr>
              <a:tblGrid>
                <a:gridCol w="1233314">
                  <a:extLst>
                    <a:ext uri="{9D8B030D-6E8A-4147-A177-3AD203B41FA5}">
                      <a16:colId xmlns:a16="http://schemas.microsoft.com/office/drawing/2014/main" val="20000"/>
                    </a:ext>
                  </a:extLst>
                </a:gridCol>
                <a:gridCol w="1135007">
                  <a:extLst>
                    <a:ext uri="{9D8B030D-6E8A-4147-A177-3AD203B41FA5}">
                      <a16:colId xmlns:a16="http://schemas.microsoft.com/office/drawing/2014/main" val="20001"/>
                    </a:ext>
                  </a:extLst>
                </a:gridCol>
                <a:gridCol w="2958167">
                  <a:extLst>
                    <a:ext uri="{9D8B030D-6E8A-4147-A177-3AD203B41FA5}">
                      <a16:colId xmlns:a16="http://schemas.microsoft.com/office/drawing/2014/main" val="20002"/>
                    </a:ext>
                  </a:extLst>
                </a:gridCol>
                <a:gridCol w="2368322">
                  <a:extLst>
                    <a:ext uri="{9D8B030D-6E8A-4147-A177-3AD203B41FA5}">
                      <a16:colId xmlns:a16="http://schemas.microsoft.com/office/drawing/2014/main" val="20003"/>
                    </a:ext>
                  </a:extLst>
                </a:gridCol>
                <a:gridCol w="2109145">
                  <a:extLst>
                    <a:ext uri="{9D8B030D-6E8A-4147-A177-3AD203B41FA5}">
                      <a16:colId xmlns:a16="http://schemas.microsoft.com/office/drawing/2014/main" val="20004"/>
                    </a:ext>
                  </a:extLst>
                </a:gridCol>
              </a:tblGrid>
              <a:tr h="521790">
                <a:tc>
                  <a:txBody>
                    <a:bodyPr/>
                    <a:lstStyle/>
                    <a:p>
                      <a:pPr algn="ctr"/>
                      <a:r>
                        <a:rPr lang="en-IN" dirty="0">
                          <a:solidFill>
                            <a:schemeClr val="bg1"/>
                          </a:solidFill>
                          <a:latin typeface="Times New Roman" panose="02020603050405020304" pitchFamily="18" charset="0"/>
                          <a:cs typeface="Times New Roman" panose="02020603050405020304" pitchFamily="18" charset="0"/>
                        </a:rPr>
                        <a:t>Title</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Authors</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Description</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Methods</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Limitations</a:t>
                      </a:r>
                    </a:p>
                  </a:txBody>
                  <a:tcPr>
                    <a:solidFill>
                      <a:schemeClr val="accent6">
                        <a:lumMod val="75000"/>
                      </a:schemeClr>
                    </a:solidFill>
                  </a:tcPr>
                </a:tc>
                <a:extLst>
                  <a:ext uri="{0D108BD9-81ED-4DB2-BD59-A6C34878D82A}">
                    <a16:rowId xmlns:a16="http://schemas.microsoft.com/office/drawing/2014/main" val="10000"/>
                  </a:ext>
                </a:extLst>
              </a:tr>
              <a:tr h="4635973">
                <a:tc>
                  <a:txBody>
                    <a:bodyPr/>
                    <a:lstStyle/>
                    <a:p>
                      <a:pPr algn="just"/>
                      <a:r>
                        <a:rPr lang="en-US" sz="1800" kern="1200" dirty="0">
                          <a:solidFill>
                            <a:schemeClr val="bg1"/>
                          </a:solidFill>
                          <a:effectLst/>
                          <a:latin typeface="Times New Roman" panose="02020603050405020304" pitchFamily="18" charset="0"/>
                          <a:ea typeface="+mn-ea"/>
                          <a:cs typeface="Times New Roman" panose="02020603050405020304" pitchFamily="18" charset="0"/>
                        </a:rPr>
                        <a:t>Intelligent waste management system using deep learning with IoT </a:t>
                      </a:r>
                      <a:endParaRPr lang="en-IN" sz="1800"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US" sz="1800" kern="1200" dirty="0">
                          <a:solidFill>
                            <a:schemeClr val="bg1"/>
                          </a:solidFill>
                          <a:effectLst/>
                          <a:latin typeface="Times New Roman" panose="02020603050405020304" pitchFamily="18" charset="0"/>
                          <a:ea typeface="+mn-ea"/>
                          <a:cs typeface="Times New Roman" panose="02020603050405020304" pitchFamily="18" charset="0"/>
                        </a:rPr>
                        <a:t>     [2]</a:t>
                      </a:r>
                    </a:p>
                    <a:p>
                      <a:pPr algn="just"/>
                      <a:r>
                        <a:rPr lang="en-US" sz="1800" kern="1200" dirty="0">
                          <a:solidFill>
                            <a:schemeClr val="bg1"/>
                          </a:solidFill>
                          <a:effectLst/>
                          <a:latin typeface="Times New Roman" panose="02020603050405020304" pitchFamily="18" charset="0"/>
                          <a:ea typeface="+mn-ea"/>
                          <a:cs typeface="Times New Roman" panose="02020603050405020304" pitchFamily="18" charset="0"/>
                        </a:rPr>
                        <a:t>Md </a:t>
                      </a:r>
                      <a:r>
                        <a:rPr lang="en-US" sz="1800" kern="1200" dirty="0" err="1">
                          <a:solidFill>
                            <a:schemeClr val="bg1"/>
                          </a:solidFill>
                          <a:effectLst/>
                          <a:latin typeface="Times New Roman" panose="02020603050405020304" pitchFamily="18" charset="0"/>
                          <a:ea typeface="+mn-ea"/>
                          <a:cs typeface="Times New Roman" panose="02020603050405020304" pitchFamily="18" charset="0"/>
                        </a:rPr>
                        <a:t>Wahidur</a:t>
                      </a:r>
                      <a:r>
                        <a:rPr lang="en-US" sz="1800" kern="1200" dirty="0">
                          <a:solidFill>
                            <a:schemeClr val="bg1"/>
                          </a:solidFill>
                          <a:effectLst/>
                          <a:latin typeface="Times New Roman" panose="02020603050405020304" pitchFamily="18" charset="0"/>
                          <a:ea typeface="+mn-ea"/>
                          <a:cs typeface="Times New Roman" panose="02020603050405020304" pitchFamily="18" charset="0"/>
                        </a:rPr>
                        <a:t> Rahman and others. </a:t>
                      </a:r>
                      <a:endParaRPr lang="en-IN" sz="1800"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The study introduces an advanced waste management system combining deep learning (CNN) and IoT technologies, achieving a 95.31% waste classification accuracy and an 86% System Usability Scale score. The system's adaptability and real-time monitoring capabilities make it promising for household integration and efficient waste management.</a:t>
                      </a:r>
                      <a:endParaRPr lang="en-IN" sz="1800"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US" sz="1800" kern="1200" dirty="0">
                          <a:solidFill>
                            <a:schemeClr val="bg1"/>
                          </a:solidFill>
                          <a:effectLst/>
                          <a:latin typeface="Times New Roman" panose="02020603050405020304" pitchFamily="18" charset="0"/>
                          <a:ea typeface="+mn-ea"/>
                          <a:cs typeface="Times New Roman" panose="02020603050405020304" pitchFamily="18" charset="0"/>
                        </a:rPr>
                        <a:t>Convolutional Neural Network (CNN) ,Smart Trash Bin with Sensors ,</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just"/>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Data Variability:</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Performance may be impacted by variability in waste materials.</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Dependency on Connectivity:</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 reliance on IoT and Bluetooth may be challenging in certain areas. </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6">
                        <a:lumMod val="60000"/>
                        <a:lumOff val="40000"/>
                      </a:schemeClr>
                    </a:solidFill>
                  </a:tcPr>
                </a:tc>
                <a:extLst>
                  <a:ext uri="{0D108BD9-81ED-4DB2-BD59-A6C34878D82A}">
                    <a16:rowId xmlns:a16="http://schemas.microsoft.com/office/drawing/2014/main" val="10001"/>
                  </a:ext>
                </a:extLst>
              </a:tr>
            </a:tbl>
          </a:graphicData>
        </a:graphic>
      </p:graphicFrame>
      <p:sp>
        <p:nvSpPr>
          <p:cNvPr id="5" name="Slide Number Placeholder 4"/>
          <p:cNvSpPr>
            <a:spLocks noGrp="1"/>
          </p:cNvSpPr>
          <p:nvPr>
            <p:ph type="sldNum" sz="quarter" idx="12"/>
          </p:nvPr>
        </p:nvSpPr>
        <p:spPr/>
        <p:txBody>
          <a:bodyPr/>
          <a:lstStyle/>
          <a:p>
            <a:fld id="{B661A5C5-BD63-4D15-BA62-3A64753FABB4}"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sz="2800" b="1" dirty="0">
                <a:solidFill>
                  <a:schemeClr val="accent6">
                    <a:lumMod val="50000"/>
                  </a:schemeClr>
                </a:solidFill>
                <a:effectLst>
                  <a:outerShdw blurRad="38100" dist="19050" dir="2700000" algn="tl" rotWithShape="0">
                    <a:schemeClr val="dk1">
                      <a:alpha val="40000"/>
                    </a:schemeClr>
                  </a:outerShdw>
                </a:effectLst>
              </a:rPr>
              <a:t>Paper 3:</a:t>
            </a:r>
            <a:br>
              <a:rPr lang="en-US" sz="2800" b="1" dirty="0">
                <a:solidFill>
                  <a:schemeClr val="accent6">
                    <a:lumMod val="50000"/>
                  </a:schemeClr>
                </a:solidFill>
                <a:effectLst>
                  <a:outerShdw blurRad="38100" dist="19050" dir="2700000" algn="tl" rotWithShape="0">
                    <a:schemeClr val="dk1">
                      <a:alpha val="40000"/>
                    </a:schemeClr>
                  </a:outerShdw>
                </a:effectLst>
              </a:rPr>
            </a:br>
            <a:endParaRPr lang="en-US" sz="2800" b="1" dirty="0">
              <a:solidFill>
                <a:schemeClr val="accent6">
                  <a:lumMod val="50000"/>
                </a:schemeClr>
              </a:solidFill>
              <a:effectLst>
                <a:outerShdw blurRad="38100" dist="19050" dir="2700000" algn="tl" rotWithShape="0">
                  <a:schemeClr val="dk1">
                    <a:alpha val="40000"/>
                  </a:schemeClr>
                </a:outerShdw>
              </a:effectLst>
            </a:endParaRPr>
          </a:p>
        </p:txBody>
      </p:sp>
      <p:sp>
        <p:nvSpPr>
          <p:cNvPr id="5" name="Content Placeholder 4"/>
          <p:cNvSpPr>
            <a:spLocks noGrp="1"/>
          </p:cNvSpPr>
          <p:nvPr>
            <p:ph idx="1"/>
          </p:nvPr>
        </p:nvSpPr>
        <p:spPr/>
        <p:txBody>
          <a:bodyPr/>
          <a:lstStyle/>
          <a:p>
            <a:endParaRPr lang="en-IN"/>
          </a:p>
        </p:txBody>
      </p:sp>
      <p:graphicFrame>
        <p:nvGraphicFramePr>
          <p:cNvPr id="4" name="Table 3"/>
          <p:cNvGraphicFramePr>
            <a:graphicFrameLocks noGrp="1"/>
          </p:cNvGraphicFramePr>
          <p:nvPr/>
        </p:nvGraphicFramePr>
        <p:xfrm>
          <a:off x="838200" y="1300367"/>
          <a:ext cx="9803955" cy="5157763"/>
        </p:xfrm>
        <a:graphic>
          <a:graphicData uri="http://schemas.openxmlformats.org/drawingml/2006/table">
            <a:tbl>
              <a:tblPr firstRow="1" bandRow="1">
                <a:tableStyleId>{5C22544A-7EE6-4342-B048-85BDC9FD1C3A}</a:tableStyleId>
              </a:tblPr>
              <a:tblGrid>
                <a:gridCol w="1233314">
                  <a:extLst>
                    <a:ext uri="{9D8B030D-6E8A-4147-A177-3AD203B41FA5}">
                      <a16:colId xmlns:a16="http://schemas.microsoft.com/office/drawing/2014/main" val="20000"/>
                    </a:ext>
                  </a:extLst>
                </a:gridCol>
                <a:gridCol w="1135007">
                  <a:extLst>
                    <a:ext uri="{9D8B030D-6E8A-4147-A177-3AD203B41FA5}">
                      <a16:colId xmlns:a16="http://schemas.microsoft.com/office/drawing/2014/main" val="20001"/>
                    </a:ext>
                  </a:extLst>
                </a:gridCol>
                <a:gridCol w="2958167">
                  <a:extLst>
                    <a:ext uri="{9D8B030D-6E8A-4147-A177-3AD203B41FA5}">
                      <a16:colId xmlns:a16="http://schemas.microsoft.com/office/drawing/2014/main" val="20002"/>
                    </a:ext>
                  </a:extLst>
                </a:gridCol>
                <a:gridCol w="2368322">
                  <a:extLst>
                    <a:ext uri="{9D8B030D-6E8A-4147-A177-3AD203B41FA5}">
                      <a16:colId xmlns:a16="http://schemas.microsoft.com/office/drawing/2014/main" val="20003"/>
                    </a:ext>
                  </a:extLst>
                </a:gridCol>
                <a:gridCol w="2109145">
                  <a:extLst>
                    <a:ext uri="{9D8B030D-6E8A-4147-A177-3AD203B41FA5}">
                      <a16:colId xmlns:a16="http://schemas.microsoft.com/office/drawing/2014/main" val="20004"/>
                    </a:ext>
                  </a:extLst>
                </a:gridCol>
              </a:tblGrid>
              <a:tr h="521790">
                <a:tc>
                  <a:txBody>
                    <a:bodyPr/>
                    <a:lstStyle/>
                    <a:p>
                      <a:pPr algn="ctr"/>
                      <a:r>
                        <a:rPr lang="en-IN" dirty="0">
                          <a:solidFill>
                            <a:schemeClr val="bg1"/>
                          </a:solidFill>
                          <a:latin typeface="Times New Roman" panose="02020603050405020304" pitchFamily="18" charset="0"/>
                          <a:cs typeface="Times New Roman" panose="02020603050405020304" pitchFamily="18" charset="0"/>
                        </a:rPr>
                        <a:t>Title</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Authors</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Description</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Methods</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Limitations</a:t>
                      </a:r>
                    </a:p>
                  </a:txBody>
                  <a:tcPr>
                    <a:solidFill>
                      <a:schemeClr val="accent6">
                        <a:lumMod val="75000"/>
                      </a:schemeClr>
                    </a:solidFill>
                  </a:tcPr>
                </a:tc>
                <a:extLst>
                  <a:ext uri="{0D108BD9-81ED-4DB2-BD59-A6C34878D82A}">
                    <a16:rowId xmlns:a16="http://schemas.microsoft.com/office/drawing/2014/main" val="10000"/>
                  </a:ext>
                </a:extLst>
              </a:tr>
              <a:tr h="4635973">
                <a:tc>
                  <a:txBody>
                    <a:bodyPr/>
                    <a:lstStyle/>
                    <a:p>
                      <a:pPr algn="just"/>
                      <a:r>
                        <a:rPr lang="en-US" sz="18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Intelligent Waste Management System Using Deep Learning.</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just"/>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[3]</a:t>
                      </a:r>
                    </a:p>
                    <a:p>
                      <a:pPr algn="just"/>
                      <a:r>
                        <a:rPr lang="en-US" sz="18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Kumar, G. Shravan, et al.</a:t>
                      </a:r>
                    </a:p>
                    <a:p>
                      <a:pPr algn="just"/>
                      <a:r>
                        <a:rPr lang="en-US" sz="18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i="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Journal of Survey in Fisheries Sciences</a:t>
                      </a:r>
                      <a:r>
                        <a:rPr lang="en-US" sz="18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(2023): 2767-2772. </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The new waste sorting system, using advanced technology like deep learning with CNNs and </a:t>
                      </a:r>
                      <a:r>
                        <a:rPr lang="en-US" sz="1800" b="0" i="0" kern="1200" dirty="0" err="1">
                          <a:solidFill>
                            <a:schemeClr val="bg1"/>
                          </a:solidFill>
                          <a:effectLst/>
                          <a:latin typeface="Times New Roman" panose="02020603050405020304" pitchFamily="18" charset="0"/>
                          <a:ea typeface="+mn-ea"/>
                          <a:cs typeface="Times New Roman" panose="02020603050405020304" pitchFamily="18" charset="0"/>
                        </a:rPr>
                        <a:t>ResNet</a:t>
                      </a:r>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 models, accurately identifies and separates waste in real-time, making urban waste management more efficient. It helps optimize waste collection, reduce landfill usage, and promote eco-friendly practices, suitable for various environments.</a:t>
                      </a:r>
                    </a:p>
                    <a:p>
                      <a:br>
                        <a:rPr lang="en-US" sz="1800" dirty="0">
                          <a:solidFill>
                            <a:schemeClr val="bg1"/>
                          </a:solidFill>
                          <a:latin typeface="Times New Roman" panose="02020603050405020304" pitchFamily="18" charset="0"/>
                          <a:cs typeface="Times New Roman" panose="02020603050405020304" pitchFamily="18" charset="0"/>
                        </a:rPr>
                      </a:b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just"/>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The waste classification system uses deep learning with CNNs and </a:t>
                      </a:r>
                      <a:r>
                        <a:rPr lang="en-US" sz="1800" b="0" i="0" kern="1200" dirty="0" err="1">
                          <a:solidFill>
                            <a:schemeClr val="bg1"/>
                          </a:solidFill>
                          <a:effectLst/>
                          <a:latin typeface="Times New Roman" panose="02020603050405020304" pitchFamily="18" charset="0"/>
                          <a:ea typeface="+mn-ea"/>
                          <a:cs typeface="Times New Roman" panose="02020603050405020304" pitchFamily="18" charset="0"/>
                        </a:rPr>
                        <a:t>ResNet</a:t>
                      </a:r>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 models to achieve high accuracies of 78% and 91%. </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just"/>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Potential limitations include the need for further optimization for real-time detection and challenges in adapting to diverse urban waste </a:t>
                      </a:r>
                      <a:r>
                        <a:rPr lang="en-US" sz="1800" b="0" i="0" kern="1200" dirty="0" err="1">
                          <a:solidFill>
                            <a:schemeClr val="bg1"/>
                          </a:solidFill>
                          <a:effectLst/>
                          <a:latin typeface="Times New Roman" panose="02020603050405020304" pitchFamily="18" charset="0"/>
                          <a:ea typeface="+mn-ea"/>
                          <a:cs typeface="Times New Roman" panose="02020603050405020304" pitchFamily="18" charset="0"/>
                        </a:rPr>
                        <a:t>scenarios.Additionally</a:t>
                      </a:r>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 scalability and adaptability may require careful consideration for practical implementation in various settings.</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6">
                        <a:lumMod val="60000"/>
                        <a:lumOff val="40000"/>
                      </a:schemeClr>
                    </a:solidFill>
                  </a:tcPr>
                </a:tc>
                <a:extLst>
                  <a:ext uri="{0D108BD9-81ED-4DB2-BD59-A6C34878D82A}">
                    <a16:rowId xmlns:a16="http://schemas.microsoft.com/office/drawing/2014/main" val="10001"/>
                  </a:ext>
                </a:extLst>
              </a:tr>
            </a:tbl>
          </a:graphicData>
        </a:graphic>
      </p:graphicFrame>
      <p:sp>
        <p:nvSpPr>
          <p:cNvPr id="7" name="Slide Number Placeholder 6"/>
          <p:cNvSpPr>
            <a:spLocks noGrp="1"/>
          </p:cNvSpPr>
          <p:nvPr>
            <p:ph type="sldNum" sz="quarter" idx="12"/>
          </p:nvPr>
        </p:nvSpPr>
        <p:spPr/>
        <p:txBody>
          <a:bodyPr/>
          <a:lstStyle/>
          <a:p>
            <a:fld id="{B661A5C5-BD63-4D15-BA62-3A64753FABB4}"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97"/>
            <a:ext cx="10515600" cy="1325563"/>
          </a:xfrm>
        </p:spPr>
        <p:txBody>
          <a:bodyPr>
            <a:normAutofit/>
          </a:bodyPr>
          <a:lstStyle/>
          <a:p>
            <a:r>
              <a:rPr lang="en-US" sz="2800" dirty="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Paper 4</a:t>
            </a:r>
            <a:r>
              <a:rPr lang="en-US" sz="2800" dirty="0">
                <a:solidFill>
                  <a:schemeClr val="accent6">
                    <a:lumMod val="50000"/>
                  </a:schemeClr>
                </a:solidFill>
                <a:latin typeface="Times New Roman" panose="02020603050405020304" pitchFamily="18" charset="0"/>
                <a:cs typeface="Times New Roman" panose="02020603050405020304" pitchFamily="18" charset="0"/>
              </a:rPr>
              <a:t>:</a:t>
            </a:r>
          </a:p>
        </p:txBody>
      </p:sp>
      <p:graphicFrame>
        <p:nvGraphicFramePr>
          <p:cNvPr id="4" name="Table 3"/>
          <p:cNvGraphicFramePr>
            <a:graphicFrameLocks noGrp="1"/>
          </p:cNvGraphicFramePr>
          <p:nvPr/>
        </p:nvGraphicFramePr>
        <p:xfrm>
          <a:off x="838200" y="1399428"/>
          <a:ext cx="9764199" cy="4707174"/>
        </p:xfrm>
        <a:graphic>
          <a:graphicData uri="http://schemas.openxmlformats.org/drawingml/2006/table">
            <a:tbl>
              <a:tblPr firstRow="1" bandRow="1">
                <a:tableStyleId>{5C22544A-7EE6-4342-B048-85BDC9FD1C3A}</a:tableStyleId>
              </a:tblPr>
              <a:tblGrid>
                <a:gridCol w="1193558">
                  <a:extLst>
                    <a:ext uri="{9D8B030D-6E8A-4147-A177-3AD203B41FA5}">
                      <a16:colId xmlns:a16="http://schemas.microsoft.com/office/drawing/2014/main" val="20000"/>
                    </a:ext>
                  </a:extLst>
                </a:gridCol>
                <a:gridCol w="1135007">
                  <a:extLst>
                    <a:ext uri="{9D8B030D-6E8A-4147-A177-3AD203B41FA5}">
                      <a16:colId xmlns:a16="http://schemas.microsoft.com/office/drawing/2014/main" val="20001"/>
                    </a:ext>
                  </a:extLst>
                </a:gridCol>
                <a:gridCol w="2958167">
                  <a:extLst>
                    <a:ext uri="{9D8B030D-6E8A-4147-A177-3AD203B41FA5}">
                      <a16:colId xmlns:a16="http://schemas.microsoft.com/office/drawing/2014/main" val="20002"/>
                    </a:ext>
                  </a:extLst>
                </a:gridCol>
                <a:gridCol w="2330618">
                  <a:extLst>
                    <a:ext uri="{9D8B030D-6E8A-4147-A177-3AD203B41FA5}">
                      <a16:colId xmlns:a16="http://schemas.microsoft.com/office/drawing/2014/main" val="20003"/>
                    </a:ext>
                  </a:extLst>
                </a:gridCol>
                <a:gridCol w="2146849">
                  <a:extLst>
                    <a:ext uri="{9D8B030D-6E8A-4147-A177-3AD203B41FA5}">
                      <a16:colId xmlns:a16="http://schemas.microsoft.com/office/drawing/2014/main" val="20004"/>
                    </a:ext>
                  </a:extLst>
                </a:gridCol>
              </a:tblGrid>
              <a:tr h="476206">
                <a:tc>
                  <a:txBody>
                    <a:bodyPr/>
                    <a:lstStyle/>
                    <a:p>
                      <a:pPr algn="ctr"/>
                      <a:r>
                        <a:rPr lang="en-IN" dirty="0">
                          <a:solidFill>
                            <a:schemeClr val="bg1"/>
                          </a:solidFill>
                          <a:latin typeface="Times New Roman" panose="02020603050405020304" pitchFamily="18" charset="0"/>
                          <a:cs typeface="Times New Roman" panose="02020603050405020304" pitchFamily="18" charset="0"/>
                        </a:rPr>
                        <a:t>Title</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Authors</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Description</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Methods</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Limitations</a:t>
                      </a:r>
                    </a:p>
                  </a:txBody>
                  <a:tcPr>
                    <a:solidFill>
                      <a:schemeClr val="accent6">
                        <a:lumMod val="75000"/>
                      </a:schemeClr>
                    </a:solidFill>
                  </a:tcPr>
                </a:tc>
                <a:extLst>
                  <a:ext uri="{0D108BD9-81ED-4DB2-BD59-A6C34878D82A}">
                    <a16:rowId xmlns:a16="http://schemas.microsoft.com/office/drawing/2014/main" val="10000"/>
                  </a:ext>
                </a:extLst>
              </a:tr>
              <a:tr h="4230968">
                <a:tc>
                  <a:txBody>
                    <a:bodyPr/>
                    <a:lstStyle/>
                    <a:p>
                      <a:pPr algn="just"/>
                      <a:r>
                        <a:rPr lang="en-US" sz="1800" kern="1200" dirty="0">
                          <a:solidFill>
                            <a:schemeClr val="bg1"/>
                          </a:solidFill>
                          <a:effectLst/>
                          <a:latin typeface="Times New Roman" panose="02020603050405020304" pitchFamily="18" charset="0"/>
                          <a:ea typeface="+mn-ea"/>
                          <a:cs typeface="Times New Roman" panose="02020603050405020304" pitchFamily="18" charset="0"/>
                        </a:rPr>
                        <a:t>Autonomous garbage detection for intelligent urban management.</a:t>
                      </a:r>
                      <a:r>
                        <a:rPr lang="en-IN" altLang="en-US" sz="1800" kern="1200" dirty="0">
                          <a:solidFill>
                            <a:schemeClr val="bg1"/>
                          </a:solidFill>
                          <a:effectLst/>
                          <a:latin typeface="Times New Roman" panose="02020603050405020304" pitchFamily="18" charset="0"/>
                          <a:ea typeface="+mn-ea"/>
                          <a:cs typeface="Times New Roman" panose="02020603050405020304" pitchFamily="18" charset="0"/>
                        </a:rPr>
                        <a:t>(</a:t>
                      </a:r>
                      <a:r>
                        <a:rPr lang="en-US" sz="1800" i="1" kern="1200" dirty="0">
                          <a:solidFill>
                            <a:schemeClr val="bg1"/>
                          </a:solidFill>
                          <a:effectLst/>
                          <a:latin typeface="Times New Roman" panose="02020603050405020304" pitchFamily="18" charset="0"/>
                          <a:ea typeface="+mn-ea"/>
                          <a:cs typeface="Times New Roman" panose="02020603050405020304" pitchFamily="18" charset="0"/>
                        </a:rPr>
                        <a:t>MATEC Web of Conferences</a:t>
                      </a:r>
                      <a:r>
                        <a:rPr lang="en-IN" altLang="en-US" sz="1800" i="1" kern="1200" dirty="0">
                          <a:solidFill>
                            <a:schemeClr val="bg1"/>
                          </a:solidFill>
                          <a:effectLst/>
                          <a:latin typeface="Times New Roman" panose="02020603050405020304" pitchFamily="18" charset="0"/>
                          <a:ea typeface="+mn-ea"/>
                          <a:cs typeface="Times New Roman" panose="02020603050405020304" pitchFamily="18" charset="0"/>
                        </a:rPr>
                        <a:t>)</a:t>
                      </a:r>
                      <a:r>
                        <a:rPr lang="en-US" sz="1800" kern="1200" dirty="0">
                          <a:solidFill>
                            <a:schemeClr val="bg1"/>
                          </a:solidFill>
                          <a:effectLst/>
                          <a:latin typeface="Times New Roman" panose="02020603050405020304" pitchFamily="18" charset="0"/>
                          <a:ea typeface="+mn-ea"/>
                          <a:cs typeface="Times New Roman" panose="02020603050405020304" pitchFamily="18" charset="0"/>
                        </a:rPr>
                        <a:t> </a:t>
                      </a:r>
                      <a:endParaRPr lang="en-IN" sz="1800"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800" kern="1200" dirty="0">
                          <a:solidFill>
                            <a:schemeClr val="bg1"/>
                          </a:solidFill>
                          <a:effectLst/>
                          <a:latin typeface="Times New Roman" panose="02020603050405020304" pitchFamily="18" charset="0"/>
                          <a:ea typeface="+mn-ea"/>
                          <a:cs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[4]</a:t>
                      </a:r>
                    </a:p>
                    <a:p>
                      <a:pPr algn="just"/>
                      <a:r>
                        <a:rPr lang="en-US" sz="1800" kern="1200" dirty="0">
                          <a:solidFill>
                            <a:schemeClr val="bg1"/>
                          </a:solidFill>
                          <a:effectLst/>
                          <a:latin typeface="Times New Roman" panose="02020603050405020304" pitchFamily="18" charset="0"/>
                          <a:ea typeface="+mn-ea"/>
                          <a:cs typeface="Times New Roman" panose="02020603050405020304" pitchFamily="18" charset="0"/>
                        </a:rPr>
                        <a:t>Wang, Ying, and Xu Zhang</a:t>
                      </a:r>
                    </a:p>
                    <a:p>
                      <a:pPr algn="just"/>
                      <a:r>
                        <a:rPr lang="en-US" sz="1800" kern="1200" dirty="0">
                          <a:solidFill>
                            <a:schemeClr val="bg1"/>
                          </a:solidFill>
                          <a:effectLst/>
                          <a:latin typeface="Times New Roman" panose="02020603050405020304" pitchFamily="18" charset="0"/>
                          <a:ea typeface="+mn-ea"/>
                          <a:cs typeface="Times New Roman" panose="02020603050405020304" pitchFamily="18" charset="0"/>
                        </a:rPr>
                        <a:t>Vol. 232. EDP Sciences, 2018.</a:t>
                      </a:r>
                    </a:p>
                    <a:p>
                      <a:pPr algn="just"/>
                      <a:endParaRPr lang="en-IN" sz="1800"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This study uses deep learning for garbage detection in smart cities, employing Faster R-CNN with </a:t>
                      </a:r>
                      <a:r>
                        <a:rPr lang="en-US" sz="1800" b="0" i="0" kern="1200" dirty="0" err="1">
                          <a:solidFill>
                            <a:schemeClr val="bg1"/>
                          </a:solidFill>
                          <a:effectLst/>
                          <a:latin typeface="Times New Roman" panose="02020603050405020304" pitchFamily="18" charset="0"/>
                          <a:ea typeface="+mn-ea"/>
                          <a:cs typeface="Times New Roman" panose="02020603050405020304" pitchFamily="18" charset="0"/>
                        </a:rPr>
                        <a:t>ResNet</a:t>
                      </a:r>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 and data fusion for accuracy. It achieves near-real-time, high-precision results but emphasizes the ongoing challenge of reducing detection time for even faster outcomes.</a:t>
                      </a:r>
                      <a:endParaRPr lang="en-IN" sz="1800"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The study uses advanced deep learning techniques, employing a Faster R-CNN framework with a region proposal network and the </a:t>
                      </a:r>
                      <a:r>
                        <a:rPr lang="en-US" sz="1800" b="0" i="0" kern="1200" dirty="0" err="1">
                          <a:solidFill>
                            <a:schemeClr val="bg1"/>
                          </a:solidFill>
                          <a:effectLst/>
                          <a:latin typeface="Times New Roman" panose="02020603050405020304" pitchFamily="18" charset="0"/>
                          <a:ea typeface="+mn-ea"/>
                          <a:cs typeface="Times New Roman" panose="02020603050405020304" pitchFamily="18" charset="0"/>
                        </a:rPr>
                        <a:t>ResNet</a:t>
                      </a:r>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 algorithm for garbage detection in urban images</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just"/>
                      <a:r>
                        <a:rPr lang="en-US" sz="1800" b="1" i="0" kern="1200" dirty="0">
                          <a:solidFill>
                            <a:schemeClr val="bg1"/>
                          </a:solidFill>
                          <a:effectLst/>
                          <a:latin typeface="Times New Roman" panose="02020603050405020304" pitchFamily="18" charset="0"/>
                          <a:ea typeface="+mn-ea"/>
                          <a:cs typeface="Times New Roman" panose="02020603050405020304" pitchFamily="18" charset="0"/>
                        </a:rPr>
                        <a:t>Computational Demand:</a:t>
                      </a:r>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 The adoption of a deep learning strategy, specifically using Faster R-CNN with a region proposal network and </a:t>
                      </a:r>
                      <a:r>
                        <a:rPr lang="en-US" sz="1800" b="0" i="0" kern="1200" dirty="0" err="1">
                          <a:solidFill>
                            <a:schemeClr val="bg1"/>
                          </a:solidFill>
                          <a:effectLst/>
                          <a:latin typeface="Times New Roman" panose="02020603050405020304" pitchFamily="18" charset="0"/>
                          <a:ea typeface="+mn-ea"/>
                          <a:cs typeface="Times New Roman" panose="02020603050405020304" pitchFamily="18" charset="0"/>
                        </a:rPr>
                        <a:t>ResNet</a:t>
                      </a:r>
                      <a:endParaRPr lang="en-US" sz="1800" b="0" i="0" kern="1200" dirty="0">
                        <a:solidFill>
                          <a:schemeClr val="bg1"/>
                        </a:solidFill>
                        <a:effectLst/>
                        <a:latin typeface="Times New Roman" panose="02020603050405020304" pitchFamily="18" charset="0"/>
                        <a:ea typeface="+mn-ea"/>
                        <a:cs typeface="Times New Roman" panose="02020603050405020304" pitchFamily="18" charset="0"/>
                      </a:endParaRPr>
                    </a:p>
                    <a:p>
                      <a:pPr algn="just"/>
                      <a:r>
                        <a:rPr lang="en-US" sz="1800" b="1" i="0" kern="1200" dirty="0">
                          <a:solidFill>
                            <a:schemeClr val="bg1"/>
                          </a:solidFill>
                          <a:effectLst/>
                          <a:latin typeface="Times New Roman" panose="02020603050405020304" pitchFamily="18" charset="0"/>
                          <a:ea typeface="+mn-ea"/>
                          <a:cs typeface="Times New Roman" panose="02020603050405020304" pitchFamily="18" charset="0"/>
                        </a:rPr>
                        <a:t>Detection Time Challenge:</a:t>
                      </a:r>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 The paper acknowledges the challenge of further reducing detection time</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6">
                        <a:lumMod val="60000"/>
                        <a:lumOff val="40000"/>
                      </a:schemeClr>
                    </a:solidFill>
                  </a:tcPr>
                </a:tc>
                <a:extLst>
                  <a:ext uri="{0D108BD9-81ED-4DB2-BD59-A6C34878D82A}">
                    <a16:rowId xmlns:a16="http://schemas.microsoft.com/office/drawing/2014/main" val="10001"/>
                  </a:ext>
                </a:extLst>
              </a:tr>
            </a:tbl>
          </a:graphicData>
        </a:graphic>
      </p:graphicFrame>
      <p:sp>
        <p:nvSpPr>
          <p:cNvPr id="6" name="Slide Number Placeholder 5"/>
          <p:cNvSpPr>
            <a:spLocks noGrp="1"/>
          </p:cNvSpPr>
          <p:nvPr>
            <p:ph type="sldNum" sz="quarter" idx="12"/>
          </p:nvPr>
        </p:nvSpPr>
        <p:spPr/>
        <p:txBody>
          <a:bodyPr/>
          <a:lstStyle/>
          <a:p>
            <a:fld id="{B661A5C5-BD63-4D15-BA62-3A64753FABB4}" type="slidenum">
              <a:rPr lang="en-IN" smtClean="0"/>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127"/>
            <a:ext cx="10515600" cy="1325563"/>
          </a:xfrm>
        </p:spPr>
        <p:txBody>
          <a:bodyPr>
            <a:normAutofit/>
            <a:scene3d>
              <a:camera prst="orthographicFront"/>
              <a:lightRig rig="threePt" dir="t"/>
            </a:scene3d>
          </a:bodyPr>
          <a:lstStyle/>
          <a:p>
            <a:r>
              <a:rPr lang="en-US" sz="2800" dirty="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Paper 5:</a:t>
            </a:r>
          </a:p>
        </p:txBody>
      </p:sp>
      <p:graphicFrame>
        <p:nvGraphicFramePr>
          <p:cNvPr id="4" name="Table 3"/>
          <p:cNvGraphicFramePr>
            <a:graphicFrameLocks noGrp="1"/>
          </p:cNvGraphicFramePr>
          <p:nvPr/>
        </p:nvGraphicFramePr>
        <p:xfrm>
          <a:off x="838200" y="1296061"/>
          <a:ext cx="9803955" cy="4728030"/>
        </p:xfrm>
        <a:graphic>
          <a:graphicData uri="http://schemas.openxmlformats.org/drawingml/2006/table">
            <a:tbl>
              <a:tblPr firstRow="1" bandRow="1">
                <a:tableStyleId>{5C22544A-7EE6-4342-B048-85BDC9FD1C3A}</a:tableStyleId>
              </a:tblPr>
              <a:tblGrid>
                <a:gridCol w="1233314">
                  <a:extLst>
                    <a:ext uri="{9D8B030D-6E8A-4147-A177-3AD203B41FA5}">
                      <a16:colId xmlns:a16="http://schemas.microsoft.com/office/drawing/2014/main" val="20000"/>
                    </a:ext>
                  </a:extLst>
                </a:gridCol>
                <a:gridCol w="1135007">
                  <a:extLst>
                    <a:ext uri="{9D8B030D-6E8A-4147-A177-3AD203B41FA5}">
                      <a16:colId xmlns:a16="http://schemas.microsoft.com/office/drawing/2014/main" val="20001"/>
                    </a:ext>
                  </a:extLst>
                </a:gridCol>
                <a:gridCol w="2958167">
                  <a:extLst>
                    <a:ext uri="{9D8B030D-6E8A-4147-A177-3AD203B41FA5}">
                      <a16:colId xmlns:a16="http://schemas.microsoft.com/office/drawing/2014/main" val="20002"/>
                    </a:ext>
                  </a:extLst>
                </a:gridCol>
                <a:gridCol w="2368322">
                  <a:extLst>
                    <a:ext uri="{9D8B030D-6E8A-4147-A177-3AD203B41FA5}">
                      <a16:colId xmlns:a16="http://schemas.microsoft.com/office/drawing/2014/main" val="20003"/>
                    </a:ext>
                  </a:extLst>
                </a:gridCol>
                <a:gridCol w="2109145">
                  <a:extLst>
                    <a:ext uri="{9D8B030D-6E8A-4147-A177-3AD203B41FA5}">
                      <a16:colId xmlns:a16="http://schemas.microsoft.com/office/drawing/2014/main" val="20004"/>
                    </a:ext>
                  </a:extLst>
                </a:gridCol>
              </a:tblGrid>
              <a:tr h="521790">
                <a:tc>
                  <a:txBody>
                    <a:bodyPr/>
                    <a:lstStyle/>
                    <a:p>
                      <a:pPr algn="ctr"/>
                      <a:r>
                        <a:rPr lang="en-IN" dirty="0">
                          <a:solidFill>
                            <a:schemeClr val="bg1"/>
                          </a:solidFill>
                          <a:latin typeface="Times New Roman" panose="02020603050405020304" pitchFamily="18" charset="0"/>
                          <a:cs typeface="Times New Roman" panose="02020603050405020304" pitchFamily="18" charset="0"/>
                        </a:rPr>
                        <a:t>Title</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Authors</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Description</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Methods</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Limitations</a:t>
                      </a:r>
                    </a:p>
                  </a:txBody>
                  <a:tcPr>
                    <a:solidFill>
                      <a:schemeClr val="accent6">
                        <a:lumMod val="75000"/>
                      </a:schemeClr>
                    </a:solidFill>
                  </a:tcPr>
                </a:tc>
                <a:extLst>
                  <a:ext uri="{0D108BD9-81ED-4DB2-BD59-A6C34878D82A}">
                    <a16:rowId xmlns:a16="http://schemas.microsoft.com/office/drawing/2014/main" val="10000"/>
                  </a:ext>
                </a:extLst>
              </a:tr>
              <a:tr h="1641328">
                <a:tc>
                  <a:txBody>
                    <a:bodyPr/>
                    <a:lstStyle/>
                    <a:p>
                      <a:pPr algn="just"/>
                      <a:r>
                        <a:rPr lang="en-US" sz="1800" kern="1200" dirty="0">
                          <a:solidFill>
                            <a:schemeClr val="bg1"/>
                          </a:solidFill>
                          <a:effectLst/>
                          <a:latin typeface="Times New Roman" panose="02020603050405020304" pitchFamily="18" charset="0"/>
                          <a:ea typeface="+mn-ea"/>
                          <a:cs typeface="Times New Roman" panose="02020603050405020304" pitchFamily="18" charset="0"/>
                        </a:rPr>
                        <a:t>A rapid recognition method for electronic components based on the improved YOLO-V3 network.</a:t>
                      </a:r>
                      <a:endParaRPr lang="en-IN" sz="1800"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800" kern="1200" dirty="0">
                          <a:solidFill>
                            <a:schemeClr val="bg1"/>
                          </a:solidFill>
                          <a:effectLst/>
                          <a:latin typeface="Times New Roman" panose="02020603050405020304" pitchFamily="18" charset="0"/>
                          <a:ea typeface="+mn-ea"/>
                          <a:cs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[5]</a:t>
                      </a:r>
                      <a:endParaRPr lang="en-US" sz="1800" kern="1200" dirty="0">
                        <a:solidFill>
                          <a:schemeClr val="bg1"/>
                        </a:solidFill>
                        <a:effectLst/>
                        <a:latin typeface="Times New Roman" panose="02020603050405020304" pitchFamily="18" charset="0"/>
                        <a:ea typeface="+mn-ea"/>
                        <a:cs typeface="Times New Roman" panose="02020603050405020304" pitchFamily="18" charset="0"/>
                      </a:endParaRPr>
                    </a:p>
                    <a:p>
                      <a:pPr algn="just"/>
                      <a:r>
                        <a:rPr lang="en-US" sz="1800" kern="1200" dirty="0">
                          <a:solidFill>
                            <a:schemeClr val="bg1"/>
                          </a:solidFill>
                          <a:effectLst/>
                          <a:latin typeface="Times New Roman" panose="02020603050405020304" pitchFamily="18" charset="0"/>
                          <a:ea typeface="+mn-ea"/>
                          <a:cs typeface="Times New Roman" panose="02020603050405020304" pitchFamily="18" charset="0"/>
                        </a:rPr>
                        <a:t>Huang, Rui, et al</a:t>
                      </a:r>
                    </a:p>
                    <a:p>
                      <a:pPr algn="just"/>
                      <a:r>
                        <a:rPr lang="en-US" sz="1800" i="1" kern="1200" dirty="0">
                          <a:solidFill>
                            <a:schemeClr val="bg1"/>
                          </a:solidFill>
                          <a:effectLst/>
                          <a:latin typeface="Times New Roman" panose="02020603050405020304" pitchFamily="18" charset="0"/>
                          <a:ea typeface="+mn-ea"/>
                          <a:cs typeface="Times New Roman" panose="02020603050405020304" pitchFamily="18" charset="0"/>
                        </a:rPr>
                        <a:t>Electronics</a:t>
                      </a:r>
                      <a:r>
                        <a:rPr lang="en-US" sz="1800" kern="1200" dirty="0">
                          <a:solidFill>
                            <a:schemeClr val="bg1"/>
                          </a:solidFill>
                          <a:effectLst/>
                          <a:latin typeface="Times New Roman" panose="02020603050405020304" pitchFamily="18" charset="0"/>
                          <a:ea typeface="+mn-ea"/>
                          <a:cs typeface="Times New Roman" panose="02020603050405020304" pitchFamily="18" charset="0"/>
                        </a:rPr>
                        <a:t> 8.8 (2019): 825.</a:t>
                      </a:r>
                    </a:p>
                  </a:txBody>
                  <a:tcPr>
                    <a:solidFill>
                      <a:schemeClr val="accent6">
                        <a:lumMod val="60000"/>
                        <a:lumOff val="40000"/>
                      </a:schemeClr>
                    </a:solidFill>
                  </a:tcPr>
                </a:tc>
                <a:tc>
                  <a:txBody>
                    <a:bodyPr/>
                    <a:lstStyle/>
                    <a:p>
                      <a:pPr algn="just"/>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This study introduces a rapid recognition method for identifying electronic components in industrial settings, achieving improved detection speed with the YOLOV3–</a:t>
                      </a:r>
                      <a:r>
                        <a:rPr lang="en-US" sz="1800" b="0" i="0" kern="1200" dirty="0" err="1">
                          <a:solidFill>
                            <a:schemeClr val="bg1"/>
                          </a:solidFill>
                          <a:effectLst/>
                          <a:latin typeface="Times New Roman" panose="02020603050405020304" pitchFamily="18" charset="0"/>
                          <a:ea typeface="+mn-ea"/>
                          <a:cs typeface="Times New Roman" panose="02020603050405020304" pitchFamily="18" charset="0"/>
                        </a:rPr>
                        <a:t>Mobilenet</a:t>
                      </a:r>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 model. While outperforming other methods like SSD and Faster R-CNN, further optimization for real-time detection and refinement for video-based applications on embedded devices is crucial for practical use.</a:t>
                      </a:r>
                      <a:endParaRPr lang="en-IN" sz="1800"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The study specifically introducing an improved YOLO V3 (YOLOV3–</a:t>
                      </a:r>
                      <a:r>
                        <a:rPr lang="en-US" sz="1800" b="0" i="0" kern="1200" dirty="0" err="1">
                          <a:solidFill>
                            <a:schemeClr val="bg1"/>
                          </a:solidFill>
                          <a:effectLst/>
                          <a:latin typeface="Times New Roman" panose="02020603050405020304" pitchFamily="18" charset="0"/>
                          <a:ea typeface="+mn-ea"/>
                          <a:cs typeface="Times New Roman" panose="02020603050405020304" pitchFamily="18" charset="0"/>
                        </a:rPr>
                        <a:t>Mobilenet</a:t>
                      </a:r>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 model for rapid identification of electronic components</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just"/>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The study achieves high accuracy (95.21%) and fast speed (0.0794 s) with improved YOLO-V3 network. However, challenges include optimizing for real-time detection, deploying on embedded devices, and assessing effectiveness in diverse industrial environments.</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6">
                        <a:lumMod val="60000"/>
                        <a:lumOff val="40000"/>
                      </a:schemeClr>
                    </a:solidFill>
                  </a:tcPr>
                </a:tc>
                <a:extLst>
                  <a:ext uri="{0D108BD9-81ED-4DB2-BD59-A6C34878D82A}">
                    <a16:rowId xmlns:a16="http://schemas.microsoft.com/office/drawing/2014/main" val="10001"/>
                  </a:ext>
                </a:extLst>
              </a:tr>
            </a:tbl>
          </a:graphicData>
        </a:graphic>
      </p:graphicFrame>
      <p:sp>
        <p:nvSpPr>
          <p:cNvPr id="6" name="Slide Number Placeholder 5"/>
          <p:cNvSpPr>
            <a:spLocks noGrp="1"/>
          </p:cNvSpPr>
          <p:nvPr>
            <p:ph type="sldNum" sz="quarter" idx="12"/>
          </p:nvPr>
        </p:nvSpPr>
        <p:spPr/>
        <p:txBody>
          <a:bodyPr/>
          <a:lstStyle/>
          <a:p>
            <a:fld id="{B661A5C5-BD63-4D15-BA62-3A64753FABB4}" type="slidenum">
              <a:rPr lang="en-IN" smtClean="0"/>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a:p>
        </p:txBody>
      </p:sp>
      <p:graphicFrame>
        <p:nvGraphicFramePr>
          <p:cNvPr id="4" name="Table 3"/>
          <p:cNvGraphicFramePr>
            <a:graphicFrameLocks noGrp="1"/>
          </p:cNvGraphicFramePr>
          <p:nvPr/>
        </p:nvGraphicFramePr>
        <p:xfrm>
          <a:off x="753230" y="1337523"/>
          <a:ext cx="10726309" cy="4953840"/>
        </p:xfrm>
        <a:graphic>
          <a:graphicData uri="http://schemas.openxmlformats.org/drawingml/2006/table">
            <a:tbl>
              <a:tblPr firstRow="1" bandRow="1">
                <a:tableStyleId>{5C22544A-7EE6-4342-B048-85BDC9FD1C3A}</a:tableStyleId>
              </a:tblPr>
              <a:tblGrid>
                <a:gridCol w="1543433">
                  <a:extLst>
                    <a:ext uri="{9D8B030D-6E8A-4147-A177-3AD203B41FA5}">
                      <a16:colId xmlns:a16="http://schemas.microsoft.com/office/drawing/2014/main" val="20000"/>
                    </a:ext>
                  </a:extLst>
                </a:gridCol>
                <a:gridCol w="1062396">
                  <a:extLst>
                    <a:ext uri="{9D8B030D-6E8A-4147-A177-3AD203B41FA5}">
                      <a16:colId xmlns:a16="http://schemas.microsoft.com/office/drawing/2014/main" val="20001"/>
                    </a:ext>
                  </a:extLst>
                </a:gridCol>
                <a:gridCol w="3068689">
                  <a:extLst>
                    <a:ext uri="{9D8B030D-6E8A-4147-A177-3AD203B41FA5}">
                      <a16:colId xmlns:a16="http://schemas.microsoft.com/office/drawing/2014/main" val="20002"/>
                    </a:ext>
                  </a:extLst>
                </a:gridCol>
                <a:gridCol w="2404741">
                  <a:extLst>
                    <a:ext uri="{9D8B030D-6E8A-4147-A177-3AD203B41FA5}">
                      <a16:colId xmlns:a16="http://schemas.microsoft.com/office/drawing/2014/main" val="20003"/>
                    </a:ext>
                  </a:extLst>
                </a:gridCol>
                <a:gridCol w="2647050">
                  <a:extLst>
                    <a:ext uri="{9D8B030D-6E8A-4147-A177-3AD203B41FA5}">
                      <a16:colId xmlns:a16="http://schemas.microsoft.com/office/drawing/2014/main" val="20004"/>
                    </a:ext>
                  </a:extLst>
                </a:gridCol>
              </a:tblGrid>
              <a:tr h="346814">
                <a:tc>
                  <a:txBody>
                    <a:bodyPr/>
                    <a:lstStyle/>
                    <a:p>
                      <a:pPr algn="ctr"/>
                      <a:r>
                        <a:rPr lang="en-IN" dirty="0">
                          <a:latin typeface="Times New Roman" panose="02020603050405020304" pitchFamily="18" charset="0"/>
                          <a:cs typeface="Times New Roman" panose="02020603050405020304" pitchFamily="18" charset="0"/>
                        </a:rPr>
                        <a:t>Title</a:t>
                      </a:r>
                    </a:p>
                  </a:txBody>
                  <a:tcPr>
                    <a:solidFill>
                      <a:schemeClr val="accent6">
                        <a:lumMod val="75000"/>
                      </a:schemeClr>
                    </a:solidFill>
                  </a:tcPr>
                </a:tc>
                <a:tc>
                  <a:txBody>
                    <a:bodyPr/>
                    <a:lstStyle/>
                    <a:p>
                      <a:pPr algn="ctr"/>
                      <a:r>
                        <a:rPr lang="en-IN" dirty="0">
                          <a:latin typeface="Times New Roman" panose="02020603050405020304" pitchFamily="18" charset="0"/>
                          <a:cs typeface="Times New Roman" panose="02020603050405020304" pitchFamily="18" charset="0"/>
                        </a:rPr>
                        <a:t>Authors</a:t>
                      </a:r>
                    </a:p>
                  </a:txBody>
                  <a:tcPr>
                    <a:solidFill>
                      <a:schemeClr val="accent6">
                        <a:lumMod val="75000"/>
                      </a:schemeClr>
                    </a:solidFill>
                  </a:tcPr>
                </a:tc>
                <a:tc>
                  <a:txBody>
                    <a:bodyPr/>
                    <a:lstStyle/>
                    <a:p>
                      <a:pPr algn="l"/>
                      <a:r>
                        <a:rPr lang="en-IN" dirty="0">
                          <a:latin typeface="Times New Roman" panose="02020603050405020304" pitchFamily="18" charset="0"/>
                          <a:cs typeface="Times New Roman" panose="02020603050405020304" pitchFamily="18" charset="0"/>
                        </a:rPr>
                        <a:t>Description</a:t>
                      </a:r>
                    </a:p>
                  </a:txBody>
                  <a:tcPr>
                    <a:solidFill>
                      <a:schemeClr val="accent6">
                        <a:lumMod val="75000"/>
                      </a:schemeClr>
                    </a:solidFill>
                  </a:tcPr>
                </a:tc>
                <a:tc>
                  <a:txBody>
                    <a:bodyPr/>
                    <a:lstStyle/>
                    <a:p>
                      <a:pPr algn="ctr"/>
                      <a:r>
                        <a:rPr lang="en-IN" dirty="0">
                          <a:latin typeface="Times New Roman" panose="02020603050405020304" pitchFamily="18" charset="0"/>
                          <a:cs typeface="Times New Roman" panose="02020603050405020304" pitchFamily="18" charset="0"/>
                        </a:rPr>
                        <a:t>Methods</a:t>
                      </a:r>
                    </a:p>
                  </a:txBody>
                  <a:tcPr>
                    <a:solidFill>
                      <a:schemeClr val="accent6">
                        <a:lumMod val="75000"/>
                      </a:schemeClr>
                    </a:solidFill>
                  </a:tcPr>
                </a:tc>
                <a:tc>
                  <a:txBody>
                    <a:bodyPr/>
                    <a:lstStyle/>
                    <a:p>
                      <a:pPr algn="ctr"/>
                      <a:r>
                        <a:rPr lang="en-IN" dirty="0">
                          <a:latin typeface="Times New Roman" panose="02020603050405020304" pitchFamily="18" charset="0"/>
                          <a:cs typeface="Times New Roman" panose="02020603050405020304" pitchFamily="18" charset="0"/>
                        </a:rPr>
                        <a:t>Limitations</a:t>
                      </a:r>
                    </a:p>
                  </a:txBody>
                  <a:tcPr>
                    <a:solidFill>
                      <a:schemeClr val="accent6">
                        <a:lumMod val="75000"/>
                      </a:schemeClr>
                    </a:solidFill>
                  </a:tcPr>
                </a:tc>
                <a:extLst>
                  <a:ext uri="{0D108BD9-81ED-4DB2-BD59-A6C34878D82A}">
                    <a16:rowId xmlns:a16="http://schemas.microsoft.com/office/drawing/2014/main" val="10000"/>
                  </a:ext>
                </a:extLst>
              </a:tr>
              <a:tr h="4588080">
                <a:tc>
                  <a:txBody>
                    <a:bodyPr/>
                    <a:lstStyle/>
                    <a:p>
                      <a:pPr algn="just"/>
                      <a:r>
                        <a:rPr lang="en-US" sz="1800" kern="1200" dirty="0" err="1">
                          <a:solidFill>
                            <a:schemeClr val="bg1"/>
                          </a:solidFill>
                          <a:effectLst/>
                          <a:latin typeface="Times New Roman" panose="02020603050405020304" pitchFamily="18" charset="0"/>
                          <a:ea typeface="+mn-ea"/>
                          <a:cs typeface="Times New Roman" panose="02020603050405020304" pitchFamily="18" charset="0"/>
                        </a:rPr>
                        <a:t>WasteSegNet</a:t>
                      </a:r>
                      <a:r>
                        <a:rPr lang="en-US" sz="1800" kern="1200" dirty="0">
                          <a:solidFill>
                            <a:schemeClr val="bg1"/>
                          </a:solidFill>
                          <a:effectLst/>
                          <a:latin typeface="Times New Roman" panose="02020603050405020304" pitchFamily="18" charset="0"/>
                          <a:ea typeface="+mn-ea"/>
                          <a:cs typeface="Times New Roman" panose="02020603050405020304" pitchFamily="18" charset="0"/>
                        </a:rPr>
                        <a:t>: A Deep Learning Approach for Smart Waste Segregation in Urban Environments</a:t>
                      </a:r>
                    </a:p>
                  </a:txBody>
                  <a:tcPr>
                    <a:solidFill>
                      <a:schemeClr val="accent6">
                        <a:lumMod val="60000"/>
                        <a:lumOff val="40000"/>
                      </a:schemeClr>
                    </a:solidFill>
                  </a:tcPr>
                </a:tc>
                <a:tc>
                  <a:txBody>
                    <a:bodyPr/>
                    <a:lstStyle/>
                    <a:p>
                      <a:pPr algn="just"/>
                      <a:r>
                        <a:rPr lang="en-IN" sz="1800" b="0" i="0" u="none" strike="noStrike" kern="1200" dirty="0">
                          <a:solidFill>
                            <a:schemeClr val="bg1"/>
                          </a:solidFill>
                          <a:effectLst/>
                          <a:latin typeface="Times New Roman" panose="02020603050405020304" pitchFamily="18" charset="0"/>
                          <a:ea typeface="+mn-ea"/>
                          <a:cs typeface="Times New Roman" panose="02020603050405020304" pitchFamily="18" charset="0"/>
                          <a:hlinkClick r:id="rId2"/>
                        </a:rPr>
                        <a:t>    [6]    </a:t>
                      </a:r>
                      <a:r>
                        <a:rPr lang="en-IN" sz="1800" b="0" i="0" u="none" strike="noStrike" kern="1200" dirty="0" err="1">
                          <a:solidFill>
                            <a:schemeClr val="bg1"/>
                          </a:solidFill>
                          <a:effectLst/>
                          <a:latin typeface="Times New Roman" panose="02020603050405020304" pitchFamily="18" charset="0"/>
                          <a:ea typeface="+mn-ea"/>
                          <a:cs typeface="Times New Roman" panose="02020603050405020304" pitchFamily="18" charset="0"/>
                          <a:hlinkClick r:id="rId2"/>
                        </a:rPr>
                        <a:t>Aatmaj</a:t>
                      </a:r>
                      <a:r>
                        <a:rPr lang="en-IN" sz="1800" b="0" i="0" u="none" strike="noStrike" kern="1200" dirty="0">
                          <a:solidFill>
                            <a:schemeClr val="bg1"/>
                          </a:solidFill>
                          <a:effectLst/>
                          <a:latin typeface="Times New Roman" panose="02020603050405020304" pitchFamily="18" charset="0"/>
                          <a:ea typeface="+mn-ea"/>
                          <a:cs typeface="Times New Roman" panose="02020603050405020304" pitchFamily="18" charset="0"/>
                          <a:hlinkClick r:id="rId2"/>
                        </a:rPr>
                        <a:t> Amol </a:t>
                      </a:r>
                      <a:r>
                        <a:rPr lang="en-IN" sz="1800" b="0" i="0" u="none" strike="noStrike" kern="1200" dirty="0" err="1">
                          <a:solidFill>
                            <a:schemeClr val="bg1"/>
                          </a:solidFill>
                          <a:effectLst/>
                          <a:latin typeface="Times New Roman" panose="02020603050405020304" pitchFamily="18" charset="0"/>
                          <a:ea typeface="+mn-ea"/>
                          <a:cs typeface="Times New Roman" panose="02020603050405020304" pitchFamily="18" charset="0"/>
                          <a:hlinkClick r:id="rId2"/>
                        </a:rPr>
                        <a:t>Salunke</a:t>
                      </a:r>
                      <a:endParaRPr lang="en-IN" b="0"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IN" sz="1800" b="0" i="0" kern="1200" dirty="0" err="1">
                          <a:solidFill>
                            <a:schemeClr val="bg1"/>
                          </a:solidFill>
                          <a:effectLst/>
                          <a:latin typeface="Times New Roman" panose="02020603050405020304" pitchFamily="18" charset="0"/>
                          <a:ea typeface="+mn-ea"/>
                          <a:cs typeface="Times New Roman" panose="02020603050405020304" pitchFamily="18" charset="0"/>
                        </a:rPr>
                        <a:t>WasteSegNet</a:t>
                      </a:r>
                      <a:r>
                        <a:rPr lang="en-IN" sz="1800" b="0" i="0" kern="1200" dirty="0">
                          <a:solidFill>
                            <a:schemeClr val="bg1"/>
                          </a:solidFill>
                          <a:effectLst/>
                          <a:latin typeface="Times New Roman" panose="02020603050405020304" pitchFamily="18" charset="0"/>
                          <a:ea typeface="+mn-ea"/>
                          <a:cs typeface="Times New Roman" panose="02020603050405020304" pitchFamily="18" charset="0"/>
                        </a:rPr>
                        <a:t>, a custom CNN, achieves 87.5% accuracy in automated waste segregation, demonstrating superior performance over traditional methods. Despite challenges, its potential for streamlining waste management processes and contributing to sustainability makes it a promising solution for urban environments</a:t>
                      </a:r>
                      <a:endParaRPr lang="en-IN" sz="10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just"/>
                      <a:r>
                        <a:rPr lang="en-US" sz="1800" b="0" i="0" kern="1200" dirty="0" err="1">
                          <a:solidFill>
                            <a:schemeClr val="bg1"/>
                          </a:solidFill>
                          <a:effectLst/>
                          <a:latin typeface="Times New Roman" panose="02020603050405020304" pitchFamily="18" charset="0"/>
                          <a:ea typeface="+mn-ea"/>
                          <a:cs typeface="Times New Roman" panose="02020603050405020304" pitchFamily="18" charset="0"/>
                        </a:rPr>
                        <a:t>WasteSegNet,Convolutional</a:t>
                      </a:r>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 Neural Network, is proposed to automate waste segregation into Recyclable categories, aiming to enhance waste management efficiency and promote sustainability.</a:t>
                      </a:r>
                      <a:r>
                        <a:rPr lang="en-US" dirty="0">
                          <a:solidFill>
                            <a:schemeClr val="bg1"/>
                          </a:solidFill>
                          <a:latin typeface="Times New Roman" panose="02020603050405020304" pitchFamily="18" charset="0"/>
                          <a:cs typeface="Times New Roman" panose="02020603050405020304" pitchFamily="18" charset="0"/>
                        </a:rPr>
                        <a:t> a custom-designed Convolutional Neural Network (CNN) for automated waste segregation into Organic and Recyclable categories</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r>
                        <a:rPr lang="en-US" sz="1800" b="0" i="0" kern="1200" dirty="0" err="1">
                          <a:solidFill>
                            <a:schemeClr val="bg1"/>
                          </a:solidFill>
                          <a:effectLst/>
                          <a:latin typeface="Times New Roman" panose="02020603050405020304" pitchFamily="18" charset="0"/>
                          <a:ea typeface="+mn-ea"/>
                          <a:cs typeface="Times New Roman" panose="02020603050405020304" pitchFamily="18" charset="0"/>
                        </a:rPr>
                        <a:t>WasteSegNet's</a:t>
                      </a:r>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 accuracy may be constrained by its specific training data, impacting performance in varied waste scenarios. Addressing challenges like class imbalance and overfitting is crucial for broader applicability, emphasizing the need for interpretability in practical waste management implementation.</a:t>
                      </a:r>
                    </a:p>
                    <a:p>
                      <a:pPr algn="just"/>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extLst>
                  <a:ext uri="{0D108BD9-81ED-4DB2-BD59-A6C34878D82A}">
                    <a16:rowId xmlns:a16="http://schemas.microsoft.com/office/drawing/2014/main" val="10001"/>
                  </a:ext>
                </a:extLst>
              </a:tr>
            </a:tbl>
          </a:graphicData>
        </a:graphic>
      </p:graphicFrame>
      <p:sp>
        <p:nvSpPr>
          <p:cNvPr id="7" name="Text Placeholder 2"/>
          <p:cNvSpPr txBox="1"/>
          <p:nvPr/>
        </p:nvSpPr>
        <p:spPr>
          <a:xfrm>
            <a:off x="437322" y="365760"/>
            <a:ext cx="10849243" cy="57238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28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602720" y="590032"/>
            <a:ext cx="10986559" cy="521970"/>
          </a:xfrm>
          <a:prstGeom prst="rect">
            <a:avLst/>
          </a:prstGeom>
          <a:noFill/>
        </p:spPr>
        <p:txBody>
          <a:bodyPr wrap="square" rtlCol="0">
            <a:spAutoFit/>
          </a:bodyPr>
          <a:lstStyle/>
          <a:p>
            <a:r>
              <a:rPr lang="en-IN" sz="2800" dirty="0">
                <a:solidFill>
                  <a:schemeClr val="accent6">
                    <a:lumMod val="50000"/>
                  </a:schemeClr>
                </a:solidFill>
                <a:latin typeface="Times New Roman" panose="02020603050405020304" pitchFamily="18" charset="0"/>
                <a:cs typeface="Times New Roman" panose="02020603050405020304" pitchFamily="18" charset="0"/>
              </a:rPr>
              <a:t> </a:t>
            </a:r>
            <a:r>
              <a:rPr lang="en-IN"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800" dirty="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Paper 6:</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a:p>
        </p:txBody>
      </p:sp>
      <p:graphicFrame>
        <p:nvGraphicFramePr>
          <p:cNvPr id="4" name="Table 3"/>
          <p:cNvGraphicFramePr>
            <a:graphicFrameLocks noGrp="1"/>
          </p:cNvGraphicFramePr>
          <p:nvPr/>
        </p:nvGraphicFramePr>
        <p:xfrm>
          <a:off x="681169" y="1364709"/>
          <a:ext cx="11065565" cy="5012236"/>
        </p:xfrm>
        <a:graphic>
          <a:graphicData uri="http://schemas.openxmlformats.org/drawingml/2006/table">
            <a:tbl>
              <a:tblPr firstRow="1" bandRow="1">
                <a:tableStyleId>{5C22544A-7EE6-4342-B048-85BDC9FD1C3A}</a:tableStyleId>
              </a:tblPr>
              <a:tblGrid>
                <a:gridCol w="1737292">
                  <a:extLst>
                    <a:ext uri="{9D8B030D-6E8A-4147-A177-3AD203B41FA5}">
                      <a16:colId xmlns:a16="http://schemas.microsoft.com/office/drawing/2014/main" val="20000"/>
                    </a:ext>
                  </a:extLst>
                </a:gridCol>
                <a:gridCol w="1069953">
                  <a:extLst>
                    <a:ext uri="{9D8B030D-6E8A-4147-A177-3AD203B41FA5}">
                      <a16:colId xmlns:a16="http://schemas.microsoft.com/office/drawing/2014/main" val="20001"/>
                    </a:ext>
                  </a:extLst>
                </a:gridCol>
                <a:gridCol w="3090517">
                  <a:extLst>
                    <a:ext uri="{9D8B030D-6E8A-4147-A177-3AD203B41FA5}">
                      <a16:colId xmlns:a16="http://schemas.microsoft.com/office/drawing/2014/main" val="20002"/>
                    </a:ext>
                  </a:extLst>
                </a:gridCol>
                <a:gridCol w="2421846">
                  <a:extLst>
                    <a:ext uri="{9D8B030D-6E8A-4147-A177-3AD203B41FA5}">
                      <a16:colId xmlns:a16="http://schemas.microsoft.com/office/drawing/2014/main" val="20003"/>
                    </a:ext>
                  </a:extLst>
                </a:gridCol>
                <a:gridCol w="2745957">
                  <a:extLst>
                    <a:ext uri="{9D8B030D-6E8A-4147-A177-3AD203B41FA5}">
                      <a16:colId xmlns:a16="http://schemas.microsoft.com/office/drawing/2014/main" val="20004"/>
                    </a:ext>
                  </a:extLst>
                </a:gridCol>
              </a:tblGrid>
              <a:tr h="390963">
                <a:tc>
                  <a:txBody>
                    <a:bodyPr/>
                    <a:lstStyle/>
                    <a:p>
                      <a:pPr algn="ctr"/>
                      <a:r>
                        <a:rPr lang="en-IN" dirty="0">
                          <a:latin typeface="Times New Roman" panose="02020603050405020304" pitchFamily="18" charset="0"/>
                          <a:cs typeface="Times New Roman" panose="02020603050405020304" pitchFamily="18" charset="0"/>
                        </a:rPr>
                        <a:t>Title</a:t>
                      </a:r>
                    </a:p>
                  </a:txBody>
                  <a:tcPr>
                    <a:solidFill>
                      <a:schemeClr val="accent6">
                        <a:lumMod val="75000"/>
                      </a:schemeClr>
                    </a:solidFill>
                  </a:tcPr>
                </a:tc>
                <a:tc>
                  <a:txBody>
                    <a:bodyPr/>
                    <a:lstStyle/>
                    <a:p>
                      <a:pPr algn="ctr"/>
                      <a:r>
                        <a:rPr lang="en-IN" dirty="0">
                          <a:latin typeface="Times New Roman" panose="02020603050405020304" pitchFamily="18" charset="0"/>
                          <a:cs typeface="Times New Roman" panose="02020603050405020304" pitchFamily="18" charset="0"/>
                        </a:rPr>
                        <a:t>Authors</a:t>
                      </a:r>
                    </a:p>
                  </a:txBody>
                  <a:tcPr>
                    <a:solidFill>
                      <a:schemeClr val="accent6">
                        <a:lumMod val="75000"/>
                      </a:schemeClr>
                    </a:solidFill>
                  </a:tcPr>
                </a:tc>
                <a:tc>
                  <a:txBody>
                    <a:bodyPr/>
                    <a:lstStyle/>
                    <a:p>
                      <a:pPr algn="l"/>
                      <a:r>
                        <a:rPr lang="en-IN" dirty="0">
                          <a:latin typeface="Times New Roman" panose="02020603050405020304" pitchFamily="18" charset="0"/>
                          <a:cs typeface="Times New Roman" panose="02020603050405020304" pitchFamily="18" charset="0"/>
                        </a:rPr>
                        <a:t>Description</a:t>
                      </a:r>
                    </a:p>
                  </a:txBody>
                  <a:tcPr>
                    <a:solidFill>
                      <a:schemeClr val="accent6">
                        <a:lumMod val="75000"/>
                      </a:schemeClr>
                    </a:solidFill>
                  </a:tcPr>
                </a:tc>
                <a:tc>
                  <a:txBody>
                    <a:bodyPr/>
                    <a:lstStyle/>
                    <a:p>
                      <a:pPr algn="ctr"/>
                      <a:r>
                        <a:rPr lang="en-IN" dirty="0">
                          <a:latin typeface="Times New Roman" panose="02020603050405020304" pitchFamily="18" charset="0"/>
                          <a:cs typeface="Times New Roman" panose="02020603050405020304" pitchFamily="18" charset="0"/>
                        </a:rPr>
                        <a:t>Methods</a:t>
                      </a:r>
                    </a:p>
                  </a:txBody>
                  <a:tcPr>
                    <a:solidFill>
                      <a:schemeClr val="accent6">
                        <a:lumMod val="75000"/>
                      </a:schemeClr>
                    </a:solidFill>
                  </a:tcPr>
                </a:tc>
                <a:tc>
                  <a:txBody>
                    <a:bodyPr/>
                    <a:lstStyle/>
                    <a:p>
                      <a:pPr algn="ctr"/>
                      <a:r>
                        <a:rPr lang="en-IN" dirty="0">
                          <a:latin typeface="Times New Roman" panose="02020603050405020304" pitchFamily="18" charset="0"/>
                          <a:cs typeface="Times New Roman" panose="02020603050405020304" pitchFamily="18" charset="0"/>
                        </a:rPr>
                        <a:t>Limitations</a:t>
                      </a:r>
                    </a:p>
                  </a:txBody>
                  <a:tcPr>
                    <a:solidFill>
                      <a:schemeClr val="accent6">
                        <a:lumMod val="75000"/>
                      </a:schemeClr>
                    </a:solidFill>
                  </a:tcPr>
                </a:tc>
                <a:extLst>
                  <a:ext uri="{0D108BD9-81ED-4DB2-BD59-A6C34878D82A}">
                    <a16:rowId xmlns:a16="http://schemas.microsoft.com/office/drawing/2014/main" val="10000"/>
                  </a:ext>
                </a:extLst>
              </a:tr>
              <a:tr h="4621273">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Machine learning methods for the prediction of organic solid waste treatment and recycling processes</a:t>
                      </a:r>
                    </a:p>
                    <a:p>
                      <a:pPr algn="just"/>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dirty="0">
                          <a:solidFill>
                            <a:schemeClr val="bg1"/>
                          </a:solidFill>
                          <a:effectLst/>
                          <a:latin typeface="Times New Roman" panose="02020603050405020304" pitchFamily="18" charset="0"/>
                          <a:cs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[7]</a:t>
                      </a:r>
                    </a:p>
                    <a:p>
                      <a:pPr algn="just"/>
                      <a:r>
                        <a:rPr lang="en-US" dirty="0">
                          <a:solidFill>
                            <a:schemeClr val="bg1"/>
                          </a:solidFill>
                          <a:effectLst/>
                          <a:latin typeface="Times New Roman" panose="02020603050405020304" pitchFamily="18" charset="0"/>
                          <a:cs typeface="Times New Roman" panose="02020603050405020304" pitchFamily="18" charset="0"/>
                        </a:rPr>
                        <a:t>Hao-nan Guo </a:t>
                      </a:r>
                      <a:r>
                        <a:rPr lang="en-US" baseline="30000" dirty="0">
                          <a:solidFill>
                            <a:schemeClr val="bg1"/>
                          </a:solidFill>
                          <a:effectLst/>
                          <a:latin typeface="Times New Roman" panose="02020603050405020304" pitchFamily="18" charset="0"/>
                          <a:cs typeface="Times New Roman" panose="02020603050405020304" pitchFamily="18" charset="0"/>
                        </a:rPr>
                        <a:t>a</a:t>
                      </a:r>
                      <a:r>
                        <a:rPr lang="en-US" dirty="0">
                          <a:solidFill>
                            <a:schemeClr val="bg1"/>
                          </a:solidFill>
                          <a:effectLst/>
                          <a:latin typeface="Times New Roman" panose="02020603050405020304" pitchFamily="18" charset="0"/>
                          <a:cs typeface="Times New Roman" panose="02020603050405020304" pitchFamily="18" charset="0"/>
                        </a:rPr>
                        <a:t> </a:t>
                      </a:r>
                      <a:r>
                        <a:rPr lang="en-US" baseline="30000" dirty="0">
                          <a:solidFill>
                            <a:schemeClr val="bg1"/>
                          </a:solidFill>
                          <a:effectLst/>
                          <a:latin typeface="Times New Roman" panose="02020603050405020304" pitchFamily="18" charset="0"/>
                          <a:cs typeface="Times New Roman" panose="02020603050405020304" pitchFamily="18" charset="0"/>
                        </a:rPr>
                        <a:t>b</a:t>
                      </a:r>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a:solidFill>
                            <a:schemeClr val="bg1"/>
                          </a:solidFill>
                          <a:effectLst/>
                          <a:latin typeface="Times New Roman" panose="02020603050405020304" pitchFamily="18" charset="0"/>
                          <a:ea typeface="+mn-ea"/>
                          <a:cs typeface="Times New Roman" panose="02020603050405020304" pitchFamily="18" charset="0"/>
                          <a:hlinkClick r:id="rId2"/>
                        </a:rPr>
                        <a:t>Shu-</a:t>
                      </a:r>
                      <a:r>
                        <a:rPr lang="en-US" sz="1800" b="0" i="0" u="none" strike="noStrike" kern="1200" dirty="0" err="1">
                          <a:solidFill>
                            <a:schemeClr val="bg1"/>
                          </a:solidFill>
                          <a:effectLst/>
                          <a:latin typeface="Times New Roman" panose="02020603050405020304" pitchFamily="18" charset="0"/>
                          <a:ea typeface="+mn-ea"/>
                          <a:cs typeface="Times New Roman" panose="02020603050405020304" pitchFamily="18" charset="0"/>
                          <a:hlinkClick r:id="rId2"/>
                        </a:rPr>
                        <a:t>biao</a:t>
                      </a:r>
                      <a:r>
                        <a:rPr lang="en-US" sz="1800" b="0" i="0" u="none" strike="noStrike" kern="1200" dirty="0">
                          <a:solidFill>
                            <a:schemeClr val="bg1"/>
                          </a:solidFill>
                          <a:effectLst/>
                          <a:latin typeface="Times New Roman" panose="02020603050405020304" pitchFamily="18" charset="0"/>
                          <a:ea typeface="+mn-ea"/>
                          <a:cs typeface="Times New Roman" panose="02020603050405020304" pitchFamily="18" charset="0"/>
                          <a:hlinkClick r:id="rId2"/>
                        </a:rPr>
                        <a:t> Wu </a:t>
                      </a:r>
                      <a:r>
                        <a:rPr lang="en-US" sz="1800" b="0" i="0" u="none" strike="noStrike" kern="1200" baseline="30000" dirty="0">
                          <a:solidFill>
                            <a:schemeClr val="bg1"/>
                          </a:solidFill>
                          <a:effectLst/>
                          <a:latin typeface="Times New Roman" panose="02020603050405020304" pitchFamily="18" charset="0"/>
                          <a:ea typeface="+mn-ea"/>
                          <a:cs typeface="Times New Roman" panose="02020603050405020304" pitchFamily="18" charset="0"/>
                          <a:hlinkClick r:id="rId2"/>
                        </a:rPr>
                        <a:t>c</a:t>
                      </a:r>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a:solidFill>
                            <a:schemeClr val="bg1"/>
                          </a:solidFill>
                          <a:effectLst/>
                          <a:latin typeface="Times New Roman" panose="02020603050405020304" pitchFamily="18" charset="0"/>
                          <a:ea typeface="+mn-ea"/>
                          <a:cs typeface="Times New Roman" panose="02020603050405020304" pitchFamily="18" charset="0"/>
                          <a:hlinkClick r:id="rId3"/>
                        </a:rPr>
                        <a:t>Ying-</a:t>
                      </a:r>
                      <a:r>
                        <a:rPr lang="en-US" sz="1800" b="0" i="0" u="none" strike="noStrike" kern="1200" dirty="0" err="1">
                          <a:solidFill>
                            <a:schemeClr val="bg1"/>
                          </a:solidFill>
                          <a:effectLst/>
                          <a:latin typeface="Times New Roman" panose="02020603050405020304" pitchFamily="18" charset="0"/>
                          <a:ea typeface="+mn-ea"/>
                          <a:cs typeface="Times New Roman" panose="02020603050405020304" pitchFamily="18" charset="0"/>
                          <a:hlinkClick r:id="rId3"/>
                        </a:rPr>
                        <a:t>jie</a:t>
                      </a:r>
                      <a:r>
                        <a:rPr lang="en-US" sz="1800" b="0" i="0" u="none" strike="noStrike" kern="1200" dirty="0">
                          <a:solidFill>
                            <a:schemeClr val="bg1"/>
                          </a:solidFill>
                          <a:effectLst/>
                          <a:latin typeface="Times New Roman" panose="02020603050405020304" pitchFamily="18" charset="0"/>
                          <a:ea typeface="+mn-ea"/>
                          <a:cs typeface="Times New Roman" panose="02020603050405020304" pitchFamily="18" charset="0"/>
                          <a:hlinkClick r:id="rId3"/>
                        </a:rPr>
                        <a:t> Tian </a:t>
                      </a:r>
                      <a:r>
                        <a:rPr lang="en-US" sz="1800" b="0" i="0" u="none" strike="noStrike" kern="1200" baseline="30000" dirty="0">
                          <a:solidFill>
                            <a:schemeClr val="bg1"/>
                          </a:solidFill>
                          <a:effectLst/>
                          <a:latin typeface="Times New Roman" panose="02020603050405020304" pitchFamily="18" charset="0"/>
                          <a:ea typeface="+mn-ea"/>
                          <a:cs typeface="Times New Roman" panose="02020603050405020304" pitchFamily="18" charset="0"/>
                          <a:hlinkClick r:id="rId3"/>
                        </a:rPr>
                        <a:t>d</a:t>
                      </a:r>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 </a:t>
                      </a:r>
                      <a:r>
                        <a:rPr lang="en-US" dirty="0">
                          <a:solidFill>
                            <a:schemeClr val="bg1"/>
                          </a:solidFill>
                          <a:effectLst/>
                          <a:latin typeface="Times New Roman" panose="02020603050405020304" pitchFamily="18" charset="0"/>
                          <a:cs typeface="Times New Roman" panose="02020603050405020304" pitchFamily="18" charset="0"/>
                        </a:rPr>
                        <a:t>Jun Zhang </a:t>
                      </a:r>
                      <a:r>
                        <a:rPr lang="en-US" baseline="30000" dirty="0">
                          <a:solidFill>
                            <a:schemeClr val="bg1"/>
                          </a:solidFill>
                          <a:effectLst/>
                          <a:latin typeface="Times New Roman" panose="02020603050405020304" pitchFamily="18" charset="0"/>
                          <a:cs typeface="Times New Roman" panose="02020603050405020304" pitchFamily="18" charset="0"/>
                        </a:rPr>
                        <a:t>e</a:t>
                      </a:r>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a:solidFill>
                            <a:schemeClr val="bg1"/>
                          </a:solidFill>
                          <a:effectLst/>
                          <a:latin typeface="Times New Roman" panose="02020603050405020304" pitchFamily="18" charset="0"/>
                          <a:ea typeface="+mn-ea"/>
                          <a:cs typeface="Times New Roman" panose="02020603050405020304" pitchFamily="18" charset="0"/>
                          <a:hlinkClick r:id="rId4"/>
                        </a:rPr>
                        <a:t>Hong-</a:t>
                      </a:r>
                      <a:r>
                        <a:rPr lang="en-US" sz="1800" b="0" i="0" u="none" strike="noStrike" kern="1200" dirty="0" err="1">
                          <a:solidFill>
                            <a:schemeClr val="bg1"/>
                          </a:solidFill>
                          <a:effectLst/>
                          <a:latin typeface="Times New Roman" panose="02020603050405020304" pitchFamily="18" charset="0"/>
                          <a:ea typeface="+mn-ea"/>
                          <a:cs typeface="Times New Roman" panose="02020603050405020304" pitchFamily="18" charset="0"/>
                          <a:hlinkClick r:id="rId4"/>
                        </a:rPr>
                        <a:t>tao</a:t>
                      </a:r>
                      <a:r>
                        <a:rPr lang="en-US" sz="1800" b="0" i="0" u="none" strike="noStrike" kern="1200" dirty="0">
                          <a:solidFill>
                            <a:schemeClr val="bg1"/>
                          </a:solidFill>
                          <a:effectLst/>
                          <a:latin typeface="Times New Roman" panose="02020603050405020304" pitchFamily="18" charset="0"/>
                          <a:ea typeface="+mn-ea"/>
                          <a:cs typeface="Times New Roman" panose="02020603050405020304" pitchFamily="18" charset="0"/>
                          <a:hlinkClick r:id="rId4"/>
                        </a:rPr>
                        <a:t> Liu </a:t>
                      </a:r>
                      <a:r>
                        <a:rPr lang="en-US" sz="1800" b="0" i="0" u="none" strike="noStrike" kern="1200" baseline="30000" dirty="0">
                          <a:solidFill>
                            <a:schemeClr val="bg1"/>
                          </a:solidFill>
                          <a:effectLst/>
                          <a:latin typeface="Times New Roman" panose="02020603050405020304" pitchFamily="18" charset="0"/>
                          <a:ea typeface="+mn-ea"/>
                          <a:cs typeface="Times New Roman" panose="02020603050405020304" pitchFamily="18" charset="0"/>
                          <a:hlinkClick r:id="rId4"/>
                        </a:rPr>
                        <a:t>a</a:t>
                      </a:r>
                      <a:r>
                        <a:rPr lang="en-US" sz="1800" b="0" i="0" u="none" strike="noStrike" kern="1200" dirty="0">
                          <a:solidFill>
                            <a:schemeClr val="bg1"/>
                          </a:solidFill>
                          <a:effectLst/>
                          <a:latin typeface="Times New Roman" panose="02020603050405020304" pitchFamily="18" charset="0"/>
                          <a:ea typeface="+mn-ea"/>
                          <a:cs typeface="Times New Roman" panose="02020603050405020304" pitchFamily="18" charset="0"/>
                          <a:hlinkClick r:id="rId4"/>
                        </a:rPr>
                        <a:t> </a:t>
                      </a:r>
                      <a:r>
                        <a:rPr lang="en-US" sz="1800" b="0" i="0" u="none" strike="noStrike" kern="1200" baseline="30000" dirty="0">
                          <a:solidFill>
                            <a:schemeClr val="bg1"/>
                          </a:solidFill>
                          <a:effectLst/>
                          <a:latin typeface="Times New Roman" panose="02020603050405020304" pitchFamily="18" charset="0"/>
                          <a:ea typeface="+mn-ea"/>
                          <a:cs typeface="Times New Roman" panose="02020603050405020304" pitchFamily="18" charset="0"/>
                          <a:hlinkClick r:id="rId4"/>
                        </a:rPr>
                        <a:t>f</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Machine learning applications in organic solid waste (OSW) treatment, especially in municipal solid waste management, anaerobic digestion, and thermal treatment, have shown promise. The prevalent use of artificial neural networks (ANN) addresses complex non-linear problems, yet challenges persist, including insufficient data, low interpretability, and unclear model selection in the reviewed literature between 2003 and 2020.</a:t>
                      </a:r>
                      <a:endParaRPr lang="en-IN" sz="18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solidFill>
                      <a:schemeClr val="accent6">
                        <a:lumMod val="60000"/>
                        <a:lumOff val="40000"/>
                      </a:schemeClr>
                    </a:solidFill>
                  </a:tcPr>
                </a:tc>
                <a:tc>
                  <a:txBody>
                    <a:bodyPr/>
                    <a:lstStyle/>
                    <a:p>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The Machine learning in organic waste treatment. It focuses on municipal waste, anaerobic digestion, thermal treatment, composting, and landfills. The dominant model is artificial neural networks (ANN, 54%), addressing complex issues, yet challenges include not enough data, low  and unclear model selection.</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The study reviews machine learning applications in organic waste treatment (2003-2020), emphasizing municipal solid waste management, anaerobic digestion, and thermal treatment. Predominant use of artificial neural networks (ANN, 54%) is noted, with challenges including insufficient data and low interpretability, highlighting an exploratory stage in the field.</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extLst>
                  <a:ext uri="{0D108BD9-81ED-4DB2-BD59-A6C34878D82A}">
                    <a16:rowId xmlns:a16="http://schemas.microsoft.com/office/drawing/2014/main" val="10001"/>
                  </a:ext>
                </a:extLst>
              </a:tr>
            </a:tbl>
          </a:graphicData>
        </a:graphic>
      </p:graphicFrame>
      <p:sp>
        <p:nvSpPr>
          <p:cNvPr id="5" name="TextBox 4"/>
          <p:cNvSpPr txBox="1"/>
          <p:nvPr/>
        </p:nvSpPr>
        <p:spPr>
          <a:xfrm>
            <a:off x="655991" y="566033"/>
            <a:ext cx="11115920" cy="523220"/>
          </a:xfrm>
          <a:prstGeom prst="rect">
            <a:avLst/>
          </a:prstGeom>
          <a:noFill/>
        </p:spPr>
        <p:txBody>
          <a:bodyPr wrap="square" rtlCol="0">
            <a:spAutoFit/>
          </a:bodyPr>
          <a:lstStyle/>
          <a:p>
            <a:r>
              <a:rPr lang="en-US" sz="2800" dirty="0">
                <a:solidFill>
                  <a:schemeClr val="accent6">
                    <a:lumMod val="50000"/>
                  </a:schemeClr>
                </a:solidFill>
                <a:latin typeface="Times New Roman" panose="02020603050405020304" pitchFamily="18" charset="0"/>
                <a:cs typeface="Times New Roman" panose="02020603050405020304" pitchFamily="18" charset="0"/>
              </a:rPr>
              <a:t>Paper 7:</a:t>
            </a:r>
            <a:endParaRPr lang="en-IN" sz="2800" dirty="0">
              <a:solidFill>
                <a:schemeClr val="accent6">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560" y="463105"/>
            <a:ext cx="1495860" cy="610488"/>
          </a:xfrm>
        </p:spPr>
        <p:txBody>
          <a:bodyPr>
            <a:normAutofit/>
          </a:bodyPr>
          <a:lstStyle/>
          <a:p>
            <a:r>
              <a:rPr lang="en-US" sz="2800" dirty="0">
                <a:solidFill>
                  <a:schemeClr val="accent6">
                    <a:lumMod val="50000"/>
                  </a:schemeClr>
                </a:solidFill>
                <a:latin typeface="Times New Roman" panose="02020603050405020304" pitchFamily="18" charset="0"/>
                <a:cs typeface="Times New Roman" panose="02020603050405020304" pitchFamily="18" charset="0"/>
              </a:rPr>
              <a:t>Paper 8:</a:t>
            </a:r>
            <a:endParaRPr lang="en-IN" sz="28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4" name="Text Placeholder 2"/>
          <p:cNvSpPr txBox="1"/>
          <p:nvPr/>
        </p:nvSpPr>
        <p:spPr>
          <a:xfrm>
            <a:off x="735107" y="806825"/>
            <a:ext cx="10551459" cy="52828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2800" dirty="0">
              <a:solidFill>
                <a:schemeClr val="accent6">
                  <a:lumMod val="50000"/>
                </a:schemeClr>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nvGraphicFramePr>
        <p:xfrm>
          <a:off x="735106" y="1470094"/>
          <a:ext cx="10443885" cy="4710814"/>
        </p:xfrm>
        <a:graphic>
          <a:graphicData uri="http://schemas.openxmlformats.org/drawingml/2006/table">
            <a:tbl>
              <a:tblPr firstRow="1" bandRow="1">
                <a:tableStyleId>{5C22544A-7EE6-4342-B048-85BDC9FD1C3A}</a:tableStyleId>
              </a:tblPr>
              <a:tblGrid>
                <a:gridCol w="1398493">
                  <a:extLst>
                    <a:ext uri="{9D8B030D-6E8A-4147-A177-3AD203B41FA5}">
                      <a16:colId xmlns:a16="http://schemas.microsoft.com/office/drawing/2014/main" val="20000"/>
                    </a:ext>
                  </a:extLst>
                </a:gridCol>
                <a:gridCol w="1382023">
                  <a:extLst>
                    <a:ext uri="{9D8B030D-6E8A-4147-A177-3AD203B41FA5}">
                      <a16:colId xmlns:a16="http://schemas.microsoft.com/office/drawing/2014/main" val="20001"/>
                    </a:ext>
                  </a:extLst>
                </a:gridCol>
                <a:gridCol w="2673944">
                  <a:extLst>
                    <a:ext uri="{9D8B030D-6E8A-4147-A177-3AD203B41FA5}">
                      <a16:colId xmlns:a16="http://schemas.microsoft.com/office/drawing/2014/main" val="20002"/>
                    </a:ext>
                  </a:extLst>
                </a:gridCol>
                <a:gridCol w="2499556">
                  <a:extLst>
                    <a:ext uri="{9D8B030D-6E8A-4147-A177-3AD203B41FA5}">
                      <a16:colId xmlns:a16="http://schemas.microsoft.com/office/drawing/2014/main" val="20003"/>
                    </a:ext>
                  </a:extLst>
                </a:gridCol>
                <a:gridCol w="2489869">
                  <a:extLst>
                    <a:ext uri="{9D8B030D-6E8A-4147-A177-3AD203B41FA5}">
                      <a16:colId xmlns:a16="http://schemas.microsoft.com/office/drawing/2014/main" val="20004"/>
                    </a:ext>
                  </a:extLst>
                </a:gridCol>
              </a:tblGrid>
              <a:tr h="504574">
                <a:tc>
                  <a:txBody>
                    <a:bodyPr/>
                    <a:lstStyle/>
                    <a:p>
                      <a:pPr algn="ctr"/>
                      <a:r>
                        <a:rPr lang="en-IN" dirty="0">
                          <a:solidFill>
                            <a:schemeClr val="bg1"/>
                          </a:solidFill>
                          <a:latin typeface="Times New Roman" panose="02020603050405020304" pitchFamily="18" charset="0"/>
                          <a:cs typeface="Times New Roman" panose="02020603050405020304" pitchFamily="18" charset="0"/>
                        </a:rPr>
                        <a:t>Title</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Authors</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Description</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Methods</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Limitations</a:t>
                      </a:r>
                    </a:p>
                  </a:txBody>
                  <a:tcPr>
                    <a:solidFill>
                      <a:schemeClr val="accent6">
                        <a:lumMod val="75000"/>
                      </a:schemeClr>
                    </a:solidFill>
                  </a:tcPr>
                </a:tc>
                <a:extLst>
                  <a:ext uri="{0D108BD9-81ED-4DB2-BD59-A6C34878D82A}">
                    <a16:rowId xmlns:a16="http://schemas.microsoft.com/office/drawing/2014/main" val="10000"/>
                  </a:ext>
                </a:extLst>
              </a:tr>
              <a:tr h="3916817">
                <a:tc>
                  <a:txBody>
                    <a:bodyPr/>
                    <a:lstStyle/>
                    <a:p>
                      <a:pPr algn="just"/>
                      <a:r>
                        <a:rPr lang="en-US" dirty="0">
                          <a:solidFill>
                            <a:schemeClr val="bg1"/>
                          </a:solidFill>
                          <a:latin typeface="Times New Roman" panose="02020603050405020304" pitchFamily="18" charset="0"/>
                          <a:cs typeface="Times New Roman" panose="02020603050405020304" pitchFamily="18" charset="0"/>
                        </a:rPr>
                        <a:t>Multilayer Hybrid Deep-Learning Method for Waste Classification and Recycling</a:t>
                      </a:r>
                    </a:p>
                  </a:txBody>
                  <a:tcPr>
                    <a:solidFill>
                      <a:schemeClr val="accent6">
                        <a:lumMod val="60000"/>
                        <a:lumOff val="40000"/>
                      </a:schemeClr>
                    </a:solidFill>
                  </a:tcPr>
                </a:tc>
                <a:tc>
                  <a:txBody>
                    <a:bodyPr/>
                    <a:lstStyle/>
                    <a:p>
                      <a:pPr algn="just"/>
                      <a:r>
                        <a:rPr lang="en-IN" dirty="0">
                          <a:solidFill>
                            <a:schemeClr val="bg1"/>
                          </a:solidFill>
                          <a:latin typeface="Times New Roman" panose="02020603050405020304" pitchFamily="18" charset="0"/>
                          <a:cs typeface="Times New Roman" panose="02020603050405020304" pitchFamily="18" charset="0"/>
                        </a:rPr>
                        <a:t>      [8]</a:t>
                      </a:r>
                    </a:p>
                    <a:p>
                      <a:pPr algn="just"/>
                      <a:r>
                        <a:rPr lang="en-IN" dirty="0" err="1">
                          <a:solidFill>
                            <a:schemeClr val="bg1"/>
                          </a:solidFill>
                          <a:latin typeface="Times New Roman" panose="02020603050405020304" pitchFamily="18" charset="0"/>
                          <a:cs typeface="Times New Roman" panose="02020603050405020304" pitchFamily="18" charset="0"/>
                        </a:rPr>
                        <a:t>Yinghao</a:t>
                      </a:r>
                      <a:r>
                        <a:rPr lang="en-IN" dirty="0">
                          <a:solidFill>
                            <a:schemeClr val="bg1"/>
                          </a:solidFill>
                          <a:latin typeface="Times New Roman" panose="02020603050405020304" pitchFamily="18" charset="0"/>
                          <a:cs typeface="Times New Roman" panose="02020603050405020304" pitchFamily="18" charset="0"/>
                        </a:rPr>
                        <a:t> Chu 1 Chen Huang,1 </a:t>
                      </a:r>
                      <a:r>
                        <a:rPr lang="en-IN" dirty="0" err="1">
                          <a:solidFill>
                            <a:schemeClr val="bg1"/>
                          </a:solidFill>
                          <a:latin typeface="Times New Roman" panose="02020603050405020304" pitchFamily="18" charset="0"/>
                          <a:cs typeface="Times New Roman" panose="02020603050405020304" pitchFamily="18" charset="0"/>
                        </a:rPr>
                        <a:t>Xiaodan</a:t>
                      </a:r>
                      <a:r>
                        <a:rPr lang="en-IN" dirty="0">
                          <a:solidFill>
                            <a:schemeClr val="bg1"/>
                          </a:solidFill>
                          <a:latin typeface="Times New Roman" panose="02020603050405020304" pitchFamily="18" charset="0"/>
                          <a:cs typeface="Times New Roman" panose="02020603050405020304" pitchFamily="18" charset="0"/>
                        </a:rPr>
                        <a:t> Xie,2 Bohai Tan,3 Shyam Kamal , 4 </a:t>
                      </a:r>
                      <a:r>
                        <a:rPr lang="en-IN" dirty="0" err="1">
                          <a:solidFill>
                            <a:schemeClr val="bg1"/>
                          </a:solidFill>
                          <a:latin typeface="Times New Roman" panose="02020603050405020304" pitchFamily="18" charset="0"/>
                          <a:cs typeface="Times New Roman" panose="02020603050405020304" pitchFamily="18" charset="0"/>
                        </a:rPr>
                        <a:t>Xiaogang</a:t>
                      </a:r>
                      <a:r>
                        <a:rPr lang="en-IN" dirty="0">
                          <a:solidFill>
                            <a:schemeClr val="bg1"/>
                          </a:solidFill>
                          <a:latin typeface="Times New Roman" panose="02020603050405020304" pitchFamily="18" charset="0"/>
                          <a:cs typeface="Times New Roman" panose="02020603050405020304" pitchFamily="18" charset="0"/>
                        </a:rPr>
                        <a:t> Xiong</a:t>
                      </a:r>
                    </a:p>
                  </a:txBody>
                  <a:tcPr>
                    <a:solidFill>
                      <a:schemeClr val="accent6">
                        <a:lumMod val="60000"/>
                        <a:lumOff val="40000"/>
                      </a:schemeClr>
                    </a:solidFill>
                  </a:tcPr>
                </a:tc>
                <a:tc>
                  <a:txBody>
                    <a:bodyPr/>
                    <a:lstStyle/>
                    <a:p>
                      <a:pPr algn="just"/>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The study suggests an innovative Multilayer Hybrid Deep Learning (MHS) system, using high-resolution cameras, sensors, and interconnected subsystems, including an </a:t>
                      </a:r>
                      <a:r>
                        <a:rPr lang="en-US" sz="1800" b="0" i="0" kern="1200" dirty="0" err="1">
                          <a:solidFill>
                            <a:schemeClr val="bg1"/>
                          </a:solidFill>
                          <a:effectLst/>
                          <a:latin typeface="Times New Roman" panose="02020603050405020304" pitchFamily="18" charset="0"/>
                          <a:ea typeface="+mn-ea"/>
                          <a:cs typeface="Times New Roman" panose="02020603050405020304" pitchFamily="18" charset="0"/>
                        </a:rPr>
                        <a:t>AlexNet</a:t>
                      </a:r>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 CNN and MLPs, to effectively classify waste as recyclable or non-recyclable. This approach aims to tackle the global solid waste issue in urban public areas.</a:t>
                      </a:r>
                      <a:endParaRPr lang="en-IN" b="1"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IN" sz="1800" b="0" i="0" kern="1200" dirty="0">
                          <a:solidFill>
                            <a:schemeClr val="bg1"/>
                          </a:solidFill>
                          <a:effectLst/>
                          <a:latin typeface="Times New Roman" panose="02020603050405020304" pitchFamily="18" charset="0"/>
                          <a:ea typeface="+mn-ea"/>
                          <a:cs typeface="Times New Roman" panose="02020603050405020304" pitchFamily="18" charset="0"/>
                        </a:rPr>
                        <a:t>Multilayer Hybrid System (MHS) for waste classification, incorporating subsystems like convolutional neural networks (CNN) and multilayer </a:t>
                      </a:r>
                      <a:r>
                        <a:rPr lang="en-IN" sz="1800" b="0" i="0" kern="1200" dirty="0" err="1">
                          <a:solidFill>
                            <a:schemeClr val="bg1"/>
                          </a:solidFill>
                          <a:effectLst/>
                          <a:latin typeface="Times New Roman" panose="02020603050405020304" pitchFamily="18" charset="0"/>
                          <a:ea typeface="+mn-ea"/>
                          <a:cs typeface="Times New Roman" panose="02020603050405020304" pitchFamily="18" charset="0"/>
                        </a:rPr>
                        <a:t>perceptrons</a:t>
                      </a:r>
                      <a:r>
                        <a:rPr lang="en-IN" sz="1800" b="0" i="0" kern="1200" dirty="0">
                          <a:solidFill>
                            <a:schemeClr val="bg1"/>
                          </a:solidFill>
                          <a:effectLst/>
                          <a:latin typeface="Times New Roman" panose="02020603050405020304" pitchFamily="18" charset="0"/>
                          <a:ea typeface="+mn-ea"/>
                          <a:cs typeface="Times New Roman" panose="02020603050405020304" pitchFamily="18" charset="0"/>
                        </a:rPr>
                        <a:t> (MLP). The evaluation metrics for assessing system performance are also introduced in this section.</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Limited training dataset diversity may hinder MHS accuracy in classifying a broad spectrum of waste items.</a:t>
                      </a:r>
                    </a:p>
                    <a:p>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Real-world scalability, environmental robustness, and careful consideration of costs and impacts are essential for practical MHS implementation in urban areas.</a:t>
                      </a:r>
                    </a:p>
                    <a:p>
                      <a:pPr algn="just"/>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63169" y="1232842"/>
          <a:ext cx="10443885" cy="4710814"/>
        </p:xfrm>
        <a:graphic>
          <a:graphicData uri="http://schemas.openxmlformats.org/drawingml/2006/table">
            <a:tbl>
              <a:tblPr firstRow="1" bandRow="1">
                <a:tableStyleId>{5C22544A-7EE6-4342-B048-85BDC9FD1C3A}</a:tableStyleId>
              </a:tblPr>
              <a:tblGrid>
                <a:gridCol w="1398493">
                  <a:extLst>
                    <a:ext uri="{9D8B030D-6E8A-4147-A177-3AD203B41FA5}">
                      <a16:colId xmlns:a16="http://schemas.microsoft.com/office/drawing/2014/main" val="20000"/>
                    </a:ext>
                  </a:extLst>
                </a:gridCol>
                <a:gridCol w="1382023">
                  <a:extLst>
                    <a:ext uri="{9D8B030D-6E8A-4147-A177-3AD203B41FA5}">
                      <a16:colId xmlns:a16="http://schemas.microsoft.com/office/drawing/2014/main" val="20001"/>
                    </a:ext>
                  </a:extLst>
                </a:gridCol>
                <a:gridCol w="2673944">
                  <a:extLst>
                    <a:ext uri="{9D8B030D-6E8A-4147-A177-3AD203B41FA5}">
                      <a16:colId xmlns:a16="http://schemas.microsoft.com/office/drawing/2014/main" val="20002"/>
                    </a:ext>
                  </a:extLst>
                </a:gridCol>
                <a:gridCol w="2499556">
                  <a:extLst>
                    <a:ext uri="{9D8B030D-6E8A-4147-A177-3AD203B41FA5}">
                      <a16:colId xmlns:a16="http://schemas.microsoft.com/office/drawing/2014/main" val="20003"/>
                    </a:ext>
                  </a:extLst>
                </a:gridCol>
                <a:gridCol w="2489869">
                  <a:extLst>
                    <a:ext uri="{9D8B030D-6E8A-4147-A177-3AD203B41FA5}">
                      <a16:colId xmlns:a16="http://schemas.microsoft.com/office/drawing/2014/main" val="20004"/>
                    </a:ext>
                  </a:extLst>
                </a:gridCol>
              </a:tblGrid>
              <a:tr h="504574">
                <a:tc>
                  <a:txBody>
                    <a:bodyPr/>
                    <a:lstStyle/>
                    <a:p>
                      <a:pPr algn="ctr"/>
                      <a:r>
                        <a:rPr lang="en-IN" dirty="0">
                          <a:solidFill>
                            <a:schemeClr val="bg1"/>
                          </a:solidFill>
                          <a:latin typeface="Times New Roman" panose="02020603050405020304" pitchFamily="18" charset="0"/>
                          <a:cs typeface="Times New Roman" panose="02020603050405020304" pitchFamily="18" charset="0"/>
                        </a:rPr>
                        <a:t>Title</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Authors</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Description</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Methods</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Limitations</a:t>
                      </a:r>
                    </a:p>
                  </a:txBody>
                  <a:tcPr>
                    <a:solidFill>
                      <a:schemeClr val="accent6">
                        <a:lumMod val="75000"/>
                      </a:schemeClr>
                    </a:solidFill>
                  </a:tcPr>
                </a:tc>
                <a:extLst>
                  <a:ext uri="{0D108BD9-81ED-4DB2-BD59-A6C34878D82A}">
                    <a16:rowId xmlns:a16="http://schemas.microsoft.com/office/drawing/2014/main" val="10000"/>
                  </a:ext>
                </a:extLst>
              </a:tr>
              <a:tr h="3916817">
                <a:tc>
                  <a:txBody>
                    <a:bodyPr/>
                    <a:lstStyle/>
                    <a:p>
                      <a:pPr algn="just"/>
                      <a:r>
                        <a:rPr lang="en-US" dirty="0">
                          <a:solidFill>
                            <a:schemeClr val="bg1"/>
                          </a:solidFill>
                          <a:latin typeface="Times New Roman" panose="02020603050405020304" pitchFamily="18" charset="0"/>
                          <a:cs typeface="Times New Roman" panose="02020603050405020304" pitchFamily="18" charset="0"/>
                        </a:rPr>
                        <a:t>Machine-learning approaches in geo-environmental engineering: Exploring smart solid waste management</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IN" dirty="0">
                          <a:solidFill>
                            <a:schemeClr val="bg1"/>
                          </a:solidFill>
                          <a:effectLst/>
                          <a:latin typeface="Times New Roman" panose="02020603050405020304" pitchFamily="18" charset="0"/>
                          <a:cs typeface="Times New Roman" panose="02020603050405020304" pitchFamily="18" charset="0"/>
                        </a:rPr>
                        <a:t>       [9]   </a:t>
                      </a:r>
                      <a:r>
                        <a:rPr lang="en-IN" dirty="0" err="1">
                          <a:solidFill>
                            <a:schemeClr val="bg1"/>
                          </a:solidFill>
                          <a:effectLst/>
                          <a:latin typeface="Times New Roman" panose="02020603050405020304" pitchFamily="18" charset="0"/>
                          <a:cs typeface="Times New Roman" panose="02020603050405020304" pitchFamily="18" charset="0"/>
                        </a:rPr>
                        <a:t>Abderrahim</a:t>
                      </a:r>
                      <a:r>
                        <a:rPr lang="en-IN" dirty="0">
                          <a:solidFill>
                            <a:schemeClr val="bg1"/>
                          </a:solidFill>
                          <a:effectLst/>
                          <a:latin typeface="Times New Roman" panose="02020603050405020304" pitchFamily="18" charset="0"/>
                          <a:cs typeface="Times New Roman" panose="02020603050405020304" pitchFamily="18" charset="0"/>
                        </a:rPr>
                        <a:t> </a:t>
                      </a:r>
                      <a:r>
                        <a:rPr lang="en-IN" dirty="0" err="1">
                          <a:solidFill>
                            <a:schemeClr val="bg1"/>
                          </a:solidFill>
                          <a:effectLst/>
                          <a:latin typeface="Times New Roman" panose="02020603050405020304" pitchFamily="18" charset="0"/>
                          <a:cs typeface="Times New Roman" panose="02020603050405020304" pitchFamily="18" charset="0"/>
                        </a:rPr>
                        <a:t>Lakhouit</a:t>
                      </a:r>
                      <a:r>
                        <a:rPr lang="en-IN" sz="1800" b="0" i="0" kern="1200" dirty="0">
                          <a:solidFill>
                            <a:schemeClr val="bg1"/>
                          </a:solidFill>
                          <a:effectLst/>
                          <a:latin typeface="Times New Roman" panose="02020603050405020304" pitchFamily="18" charset="0"/>
                          <a:ea typeface="+mn-ea"/>
                          <a:cs typeface="Times New Roman" panose="02020603050405020304" pitchFamily="18" charset="0"/>
                        </a:rPr>
                        <a:t>, </a:t>
                      </a:r>
                      <a:r>
                        <a:rPr lang="en-IN" dirty="0">
                          <a:solidFill>
                            <a:schemeClr val="bg1"/>
                          </a:solidFill>
                          <a:effectLst/>
                          <a:latin typeface="Times New Roman" panose="02020603050405020304" pitchFamily="18" charset="0"/>
                          <a:cs typeface="Times New Roman" panose="02020603050405020304" pitchFamily="18" charset="0"/>
                        </a:rPr>
                        <a:t>Mahmoud Shaban </a:t>
                      </a:r>
                      <a:r>
                        <a:rPr lang="en-IN" sz="1800" b="0" i="0" kern="1200" dirty="0">
                          <a:solidFill>
                            <a:schemeClr val="bg1"/>
                          </a:solidFill>
                          <a:effectLst/>
                          <a:latin typeface="Times New Roman" panose="02020603050405020304" pitchFamily="18" charset="0"/>
                          <a:ea typeface="+mn-ea"/>
                          <a:cs typeface="Times New Roman" panose="02020603050405020304" pitchFamily="18" charset="0"/>
                        </a:rPr>
                        <a:t>, </a:t>
                      </a:r>
                      <a:r>
                        <a:rPr lang="en-IN" dirty="0">
                          <a:solidFill>
                            <a:schemeClr val="bg1"/>
                          </a:solidFill>
                          <a:effectLst/>
                          <a:latin typeface="Times New Roman" panose="02020603050405020304" pitchFamily="18" charset="0"/>
                          <a:cs typeface="Times New Roman" panose="02020603050405020304" pitchFamily="18" charset="0"/>
                        </a:rPr>
                        <a:t>Aishah </a:t>
                      </a:r>
                      <a:r>
                        <a:rPr lang="en-IN" dirty="0" err="1">
                          <a:solidFill>
                            <a:schemeClr val="bg1"/>
                          </a:solidFill>
                          <a:effectLst/>
                          <a:latin typeface="Times New Roman" panose="02020603050405020304" pitchFamily="18" charset="0"/>
                          <a:cs typeface="Times New Roman" panose="02020603050405020304" pitchFamily="18" charset="0"/>
                        </a:rPr>
                        <a:t>Alataw</a:t>
                      </a:r>
                      <a:r>
                        <a:rPr lang="en-IN" sz="1800" b="0" i="0" kern="1200" dirty="0" err="1">
                          <a:solidFill>
                            <a:schemeClr val="bg1"/>
                          </a:solidFill>
                          <a:effectLst/>
                          <a:latin typeface="Times New Roman" panose="02020603050405020304" pitchFamily="18" charset="0"/>
                          <a:ea typeface="+mn-ea"/>
                          <a:cs typeface="Times New Roman" panose="02020603050405020304" pitchFamily="18" charset="0"/>
                        </a:rPr>
                        <a:t>,</a:t>
                      </a:r>
                      <a:r>
                        <a:rPr lang="en-IN" dirty="0" err="1">
                          <a:solidFill>
                            <a:schemeClr val="bg1"/>
                          </a:solidFill>
                          <a:effectLst/>
                          <a:latin typeface="Times New Roman" panose="02020603050405020304" pitchFamily="18" charset="0"/>
                          <a:cs typeface="Times New Roman" panose="02020603050405020304" pitchFamily="18" charset="0"/>
                        </a:rPr>
                        <a:t>Sumaya</a:t>
                      </a:r>
                      <a:r>
                        <a:rPr lang="en-IN" dirty="0">
                          <a:solidFill>
                            <a:schemeClr val="bg1"/>
                          </a:solidFill>
                          <a:effectLst/>
                          <a:latin typeface="Times New Roman" panose="02020603050405020304" pitchFamily="18" charset="0"/>
                          <a:cs typeface="Times New Roman" panose="02020603050405020304" pitchFamily="18" charset="0"/>
                        </a:rPr>
                        <a:t> Y.H. Abbas </a:t>
                      </a:r>
                      <a:r>
                        <a:rPr lang="en-IN" sz="1800" b="0" i="0" kern="1200" dirty="0">
                          <a:solidFill>
                            <a:schemeClr val="bg1"/>
                          </a:solidFill>
                          <a:effectLst/>
                          <a:latin typeface="Times New Roman" panose="02020603050405020304" pitchFamily="18" charset="0"/>
                          <a:ea typeface="+mn-ea"/>
                          <a:cs typeface="Times New Roman" panose="02020603050405020304" pitchFamily="18" charset="0"/>
                        </a:rPr>
                        <a:t>, </a:t>
                      </a:r>
                      <a:r>
                        <a:rPr lang="en-IN" dirty="0">
                          <a:solidFill>
                            <a:schemeClr val="bg1"/>
                          </a:solidFill>
                          <a:effectLst/>
                          <a:latin typeface="Times New Roman" panose="02020603050405020304" pitchFamily="18" charset="0"/>
                          <a:cs typeface="Times New Roman" panose="02020603050405020304" pitchFamily="18" charset="0"/>
                        </a:rPr>
                        <a:t>Emad Asiri </a:t>
                      </a:r>
                      <a:r>
                        <a:rPr lang="en-IN" sz="1800" b="0" i="0" kern="1200" dirty="0">
                          <a:solidFill>
                            <a:schemeClr val="bg1"/>
                          </a:solidFill>
                          <a:effectLst/>
                          <a:latin typeface="Times New Roman" panose="02020603050405020304" pitchFamily="18" charset="0"/>
                          <a:ea typeface="+mn-ea"/>
                          <a:cs typeface="Times New Roman" panose="02020603050405020304" pitchFamily="18" charset="0"/>
                        </a:rPr>
                        <a:t>, </a:t>
                      </a:r>
                      <a:r>
                        <a:rPr lang="en-IN" dirty="0" err="1">
                          <a:solidFill>
                            <a:schemeClr val="bg1"/>
                          </a:solidFill>
                          <a:effectLst/>
                          <a:latin typeface="Times New Roman" panose="02020603050405020304" pitchFamily="18" charset="0"/>
                          <a:cs typeface="Times New Roman" panose="02020603050405020304" pitchFamily="18" charset="0"/>
                        </a:rPr>
                        <a:t>Tareq</a:t>
                      </a:r>
                      <a:r>
                        <a:rPr lang="en-IN" dirty="0">
                          <a:solidFill>
                            <a:schemeClr val="bg1"/>
                          </a:solidFill>
                          <a:effectLst/>
                          <a:latin typeface="Times New Roman" panose="02020603050405020304" pitchFamily="18" charset="0"/>
                          <a:cs typeface="Times New Roman" panose="02020603050405020304" pitchFamily="18" charset="0"/>
                        </a:rPr>
                        <a:t> Al </a:t>
                      </a:r>
                      <a:r>
                        <a:rPr lang="en-IN" dirty="0" err="1">
                          <a:solidFill>
                            <a:schemeClr val="bg1"/>
                          </a:solidFill>
                          <a:effectLst/>
                          <a:latin typeface="Times New Roman" panose="02020603050405020304" pitchFamily="18" charset="0"/>
                          <a:cs typeface="Times New Roman" panose="02020603050405020304" pitchFamily="18" charset="0"/>
                        </a:rPr>
                        <a:t>Juhni</a:t>
                      </a:r>
                      <a:r>
                        <a:rPr lang="en-IN" sz="1800" b="0" i="0" kern="1200" dirty="0">
                          <a:solidFill>
                            <a:schemeClr val="bg1"/>
                          </a:solidFill>
                          <a:effectLst/>
                          <a:latin typeface="Times New Roman" panose="02020603050405020304" pitchFamily="18" charset="0"/>
                          <a:ea typeface="+mn-ea"/>
                          <a:cs typeface="Times New Roman" panose="02020603050405020304" pitchFamily="18" charset="0"/>
                        </a:rPr>
                        <a:t>, </a:t>
                      </a:r>
                      <a:r>
                        <a:rPr lang="en-IN" u="none" strike="noStrike" dirty="0">
                          <a:solidFill>
                            <a:schemeClr val="bg1"/>
                          </a:solidFill>
                          <a:effectLst/>
                          <a:latin typeface="Times New Roman" panose="02020603050405020304" pitchFamily="18" charset="0"/>
                          <a:cs typeface="Times New Roman" panose="02020603050405020304" pitchFamily="18" charset="0"/>
                        </a:rPr>
                        <a:t>Mohamed </a:t>
                      </a:r>
                      <a:r>
                        <a:rPr lang="en-IN" u="none" strike="noStrike" dirty="0" err="1">
                          <a:solidFill>
                            <a:schemeClr val="bg1"/>
                          </a:solidFill>
                          <a:effectLst/>
                          <a:latin typeface="Times New Roman" panose="02020603050405020304" pitchFamily="18" charset="0"/>
                          <a:cs typeface="Times New Roman" panose="02020603050405020304" pitchFamily="18" charset="0"/>
                        </a:rPr>
                        <a:t>Elsawy</a:t>
                      </a:r>
                      <a:r>
                        <a:rPr lang="en-IN" u="none" strike="noStrike" dirty="0">
                          <a:solidFill>
                            <a:schemeClr val="bg1"/>
                          </a:solidFill>
                          <a:effectLst/>
                          <a:latin typeface="Times New Roman" panose="02020603050405020304" pitchFamily="18" charset="0"/>
                          <a:cs typeface="Times New Roman" panose="02020603050405020304" pitchFamily="18" charset="0"/>
                        </a:rPr>
                        <a:t> </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Managing municipal solid waste involves fiscal, social, and environmental complexities. The study utilizes machine-learning algorithms, like linear regression and support vector machines, demonstrating their potential to predict and manage domestic waste, offering solutions to mitigate the impacts of rising waste production in urban areas.</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The study employs machine-learning (ML) algorithms, including linear regression, regression trees, Gaussian process regression, support vector machines, and autoregressive integrated moving average methods, for the estimation and prediction of domestic waste quantities</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The study's machine-learning algorithms may struggle to predict various types of domestic waste </a:t>
                      </a:r>
                      <a:r>
                        <a:rPr lang="en-US" sz="1800" b="0" i="0" kern="1200" dirty="0" err="1">
                          <a:solidFill>
                            <a:schemeClr val="bg1"/>
                          </a:solidFill>
                          <a:effectLst/>
                          <a:latin typeface="Times New Roman" panose="02020603050405020304" pitchFamily="18" charset="0"/>
                          <a:ea typeface="+mn-ea"/>
                          <a:cs typeface="Times New Roman" panose="02020603050405020304" pitchFamily="18" charset="0"/>
                        </a:rPr>
                        <a:t>accurately.Sustainable</a:t>
                      </a:r>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 waste strategies faces challenges due to technical and budget constraints, and its success relies on practical factors like infrastructure, public cooperation, and policy implementation.</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extLst>
                  <a:ext uri="{0D108BD9-81ED-4DB2-BD59-A6C34878D82A}">
                    <a16:rowId xmlns:a16="http://schemas.microsoft.com/office/drawing/2014/main" val="10001"/>
                  </a:ext>
                </a:extLst>
              </a:tr>
            </a:tbl>
          </a:graphicData>
        </a:graphic>
      </p:graphicFrame>
      <p:sp>
        <p:nvSpPr>
          <p:cNvPr id="2" name="TextBox 1"/>
          <p:cNvSpPr txBox="1"/>
          <p:nvPr/>
        </p:nvSpPr>
        <p:spPr>
          <a:xfrm>
            <a:off x="763169" y="497560"/>
            <a:ext cx="7319838" cy="523220"/>
          </a:xfrm>
          <a:prstGeom prst="rect">
            <a:avLst/>
          </a:prstGeom>
          <a:noFill/>
        </p:spPr>
        <p:txBody>
          <a:bodyPr wrap="square" rtlCol="0">
            <a:spAutoFit/>
          </a:bodyPr>
          <a:lstStyle/>
          <a:p>
            <a:r>
              <a:rPr lang="en-US" sz="2800" dirty="0">
                <a:solidFill>
                  <a:schemeClr val="accent6">
                    <a:lumMod val="50000"/>
                  </a:schemeClr>
                </a:solidFill>
                <a:latin typeface="Times New Roman" panose="02020603050405020304" pitchFamily="18" charset="0"/>
                <a:cs typeface="Times New Roman" panose="02020603050405020304" pitchFamily="18" charset="0"/>
              </a:rPr>
              <a:t>Paper 9:</a:t>
            </a:r>
            <a:endParaRPr lang="en-IN" sz="28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61A5C5-BD63-4D15-BA62-3A64753FABB4}" type="slidenum">
              <a:rPr lang="en-IN" smtClean="0"/>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38200" y="1358107"/>
          <a:ext cx="10443885" cy="4985134"/>
        </p:xfrm>
        <a:graphic>
          <a:graphicData uri="http://schemas.openxmlformats.org/drawingml/2006/table">
            <a:tbl>
              <a:tblPr firstRow="1" bandRow="1">
                <a:tableStyleId>{5C22544A-7EE6-4342-B048-85BDC9FD1C3A}</a:tableStyleId>
              </a:tblPr>
              <a:tblGrid>
                <a:gridCol w="1398493">
                  <a:extLst>
                    <a:ext uri="{9D8B030D-6E8A-4147-A177-3AD203B41FA5}">
                      <a16:colId xmlns:a16="http://schemas.microsoft.com/office/drawing/2014/main" val="20000"/>
                    </a:ext>
                  </a:extLst>
                </a:gridCol>
                <a:gridCol w="1382023">
                  <a:extLst>
                    <a:ext uri="{9D8B030D-6E8A-4147-A177-3AD203B41FA5}">
                      <a16:colId xmlns:a16="http://schemas.microsoft.com/office/drawing/2014/main" val="20001"/>
                    </a:ext>
                  </a:extLst>
                </a:gridCol>
                <a:gridCol w="2673944">
                  <a:extLst>
                    <a:ext uri="{9D8B030D-6E8A-4147-A177-3AD203B41FA5}">
                      <a16:colId xmlns:a16="http://schemas.microsoft.com/office/drawing/2014/main" val="20002"/>
                    </a:ext>
                  </a:extLst>
                </a:gridCol>
                <a:gridCol w="2499556">
                  <a:extLst>
                    <a:ext uri="{9D8B030D-6E8A-4147-A177-3AD203B41FA5}">
                      <a16:colId xmlns:a16="http://schemas.microsoft.com/office/drawing/2014/main" val="20003"/>
                    </a:ext>
                  </a:extLst>
                </a:gridCol>
                <a:gridCol w="2489869">
                  <a:extLst>
                    <a:ext uri="{9D8B030D-6E8A-4147-A177-3AD203B41FA5}">
                      <a16:colId xmlns:a16="http://schemas.microsoft.com/office/drawing/2014/main" val="20004"/>
                    </a:ext>
                  </a:extLst>
                </a:gridCol>
              </a:tblGrid>
              <a:tr h="504574">
                <a:tc>
                  <a:txBody>
                    <a:bodyPr/>
                    <a:lstStyle/>
                    <a:p>
                      <a:pPr algn="ctr"/>
                      <a:r>
                        <a:rPr lang="en-IN" dirty="0">
                          <a:solidFill>
                            <a:schemeClr val="bg1"/>
                          </a:solidFill>
                          <a:latin typeface="Times New Roman" panose="02020603050405020304" pitchFamily="18" charset="0"/>
                          <a:cs typeface="Times New Roman" panose="02020603050405020304" pitchFamily="18" charset="0"/>
                        </a:rPr>
                        <a:t>Title</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Authors</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Description</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Methods</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Limitations</a:t>
                      </a:r>
                    </a:p>
                  </a:txBody>
                  <a:tcPr>
                    <a:solidFill>
                      <a:schemeClr val="accent6">
                        <a:lumMod val="75000"/>
                      </a:schemeClr>
                    </a:solidFill>
                  </a:tcPr>
                </a:tc>
                <a:extLst>
                  <a:ext uri="{0D108BD9-81ED-4DB2-BD59-A6C34878D82A}">
                    <a16:rowId xmlns:a16="http://schemas.microsoft.com/office/drawing/2014/main" val="10000"/>
                  </a:ext>
                </a:extLst>
              </a:tr>
              <a:tr h="3916817">
                <a:tc>
                  <a:txBody>
                    <a:bodyPr/>
                    <a:lstStyle/>
                    <a:p>
                      <a:pPr algn="just"/>
                      <a:r>
                        <a:rPr lang="en-US" dirty="0">
                          <a:solidFill>
                            <a:schemeClr val="bg1"/>
                          </a:solidFill>
                          <a:latin typeface="Times New Roman" panose="02020603050405020304" pitchFamily="18" charset="0"/>
                          <a:cs typeface="Times New Roman" panose="02020603050405020304" pitchFamily="18" charset="0"/>
                        </a:rPr>
                        <a:t>Garbage detection and classification using a new deep learning-based machine vision system as a tool for sustainable waste recycling</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IN" dirty="0">
                          <a:solidFill>
                            <a:schemeClr val="bg1"/>
                          </a:solidFill>
                          <a:latin typeface="Times New Roman" panose="02020603050405020304" pitchFamily="18" charset="0"/>
                          <a:cs typeface="Times New Roman" panose="02020603050405020304" pitchFamily="18" charset="0"/>
                        </a:rPr>
                        <a:t>       [10]</a:t>
                      </a:r>
                    </a:p>
                    <a:p>
                      <a:pPr algn="just"/>
                      <a:r>
                        <a:rPr lang="en-US" sz="1800" kern="1200" dirty="0">
                          <a:solidFill>
                            <a:schemeClr val="bg1"/>
                          </a:solidFill>
                          <a:effectLst/>
                          <a:latin typeface="Times New Roman" panose="02020603050405020304" pitchFamily="18" charset="0"/>
                          <a:ea typeface="+mn-ea"/>
                          <a:cs typeface="Times New Roman" panose="02020603050405020304" pitchFamily="18" charset="0"/>
                        </a:rPr>
                        <a:t>Jin a, Zixuan Yang a, Grzegorz </a:t>
                      </a:r>
                      <a:r>
                        <a:rPr lang="en-US" sz="1800" kern="1200" dirty="0" err="1">
                          <a:solidFill>
                            <a:schemeClr val="bg1"/>
                          </a:solidFill>
                          <a:effectLst/>
                          <a:latin typeface="Times New Roman" panose="02020603050405020304" pitchFamily="18" charset="0"/>
                          <a:ea typeface="+mn-ea"/>
                          <a:cs typeface="Times New Roman" panose="02020603050405020304" pitchFamily="18" charset="0"/>
                        </a:rPr>
                        <a:t>Królczykg</a:t>
                      </a:r>
                      <a:r>
                        <a:rPr lang="en-US" sz="1800" kern="1200" dirty="0">
                          <a:solidFill>
                            <a:schemeClr val="bg1"/>
                          </a:solidFill>
                          <a:effectLst/>
                          <a:latin typeface="Times New Roman" panose="02020603050405020304" pitchFamily="18" charset="0"/>
                          <a:ea typeface="+mn-ea"/>
                          <a:cs typeface="Times New Roman" panose="02020603050405020304" pitchFamily="18" charset="0"/>
                        </a:rPr>
                        <a:t> b, </a:t>
                      </a:r>
                      <a:r>
                        <a:rPr lang="en-US" sz="1800" kern="1200" dirty="0" err="1">
                          <a:solidFill>
                            <a:schemeClr val="bg1"/>
                          </a:solidFill>
                          <a:effectLst/>
                          <a:latin typeface="Times New Roman" panose="02020603050405020304" pitchFamily="18" charset="0"/>
                          <a:ea typeface="+mn-ea"/>
                          <a:cs typeface="Times New Roman" panose="02020603050405020304" pitchFamily="18" charset="0"/>
                        </a:rPr>
                        <a:t>Xinying</a:t>
                      </a:r>
                      <a:r>
                        <a:rPr lang="en-US" sz="1800" kern="1200" dirty="0">
                          <a:solidFill>
                            <a:schemeClr val="bg1"/>
                          </a:solidFill>
                          <a:effectLst/>
                          <a:latin typeface="Times New Roman" panose="02020603050405020304" pitchFamily="18" charset="0"/>
                          <a:ea typeface="+mn-ea"/>
                          <a:cs typeface="Times New Roman" panose="02020603050405020304" pitchFamily="18" charset="0"/>
                        </a:rPr>
                        <a:t> Liu a, Paolo </a:t>
                      </a:r>
                      <a:r>
                        <a:rPr lang="en-US" sz="1800" kern="1200" dirty="0" err="1">
                          <a:solidFill>
                            <a:schemeClr val="bg1"/>
                          </a:solidFill>
                          <a:effectLst/>
                          <a:latin typeface="Times New Roman" panose="02020603050405020304" pitchFamily="18" charset="0"/>
                          <a:ea typeface="+mn-ea"/>
                          <a:cs typeface="Times New Roman" panose="02020603050405020304" pitchFamily="18" charset="0"/>
                        </a:rPr>
                        <a:t>Gardoni</a:t>
                      </a:r>
                      <a:r>
                        <a:rPr lang="en-US" sz="1800" kern="1200" dirty="0">
                          <a:solidFill>
                            <a:schemeClr val="bg1"/>
                          </a:solidFill>
                          <a:effectLst/>
                          <a:latin typeface="Times New Roman" panose="02020603050405020304" pitchFamily="18" charset="0"/>
                          <a:ea typeface="+mn-ea"/>
                          <a:cs typeface="Times New Roman" panose="02020603050405020304" pitchFamily="18" charset="0"/>
                        </a:rPr>
                        <a:t> c, </a:t>
                      </a:r>
                      <a:r>
                        <a:rPr lang="en-US" sz="1800" kern="1200" dirty="0" err="1">
                          <a:solidFill>
                            <a:schemeClr val="bg1"/>
                          </a:solidFill>
                          <a:effectLst/>
                          <a:latin typeface="Times New Roman" panose="02020603050405020304" pitchFamily="18" charset="0"/>
                          <a:ea typeface="+mn-ea"/>
                          <a:cs typeface="Times New Roman" panose="02020603050405020304" pitchFamily="18" charset="0"/>
                        </a:rPr>
                        <a:t>Zhixiong</a:t>
                      </a:r>
                      <a:r>
                        <a:rPr lang="en-US" sz="1800" kern="1200" dirty="0">
                          <a:solidFill>
                            <a:schemeClr val="bg1"/>
                          </a:solidFill>
                          <a:effectLst/>
                          <a:latin typeface="Times New Roman" panose="02020603050405020304" pitchFamily="18" charset="0"/>
                          <a:ea typeface="+mn-ea"/>
                          <a:cs typeface="Times New Roman" panose="02020603050405020304" pitchFamily="18" charset="0"/>
                        </a:rPr>
                        <a:t> Li d e</a:t>
                      </a:r>
                      <a:endParaRPr lang="en-IN" sz="1800"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The study presents an advanced garbage classification system using a modified MobileNetV2 model and attention mechanism, achieving 90.7% accuracy on Raspberry Pi 4B in real-time. With a 30.1% model size reduction and low consumption cost, the prototype attains 89.26% accuracy, showcasing promising prospects for efficient waste recycling.</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As a typical lightweight network, the MobileNetV2 (Sandler et al. 2018) is the second generation of the Google MobileNetV1 (</a:t>
                      </a:r>
                      <a:r>
                        <a:rPr lang="en-US" sz="1800" b="0" i="0" kern="1200" dirty="0" err="1">
                          <a:solidFill>
                            <a:schemeClr val="bg1"/>
                          </a:solidFill>
                          <a:effectLst/>
                          <a:latin typeface="Times New Roman" panose="02020603050405020304" pitchFamily="18" charset="0"/>
                          <a:ea typeface="+mn-ea"/>
                          <a:cs typeface="Times New Roman" panose="02020603050405020304" pitchFamily="18" charset="0"/>
                        </a:rPr>
                        <a:t>Zoph</a:t>
                      </a:r>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 et al. 2018). Compared with the MobileNetV1</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US" sz="1800" b="0" i="0" kern="1200" dirty="0">
                          <a:solidFill>
                            <a:schemeClr val="bg1"/>
                          </a:solidFill>
                          <a:effectLst/>
                          <a:latin typeface="Times New Roman" panose="02020603050405020304" pitchFamily="18" charset="0"/>
                          <a:ea typeface="+mn-ea"/>
                          <a:cs typeface="Times New Roman" panose="02020603050405020304" pitchFamily="18" charset="0"/>
                        </a:rPr>
                        <a:t>The study presents a garbage sorting system with a better model, reaching 90.7% accuracy and reducing size on Raspberry Pi 4B. While it works in real-time with PCA, challenges exist in setting up initial parameters, and achieving 89.26% accuracy in the prototype indicates effectiveness but challenges in broader applications.</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extLst>
                  <a:ext uri="{0D108BD9-81ED-4DB2-BD59-A6C34878D82A}">
                    <a16:rowId xmlns:a16="http://schemas.microsoft.com/office/drawing/2014/main" val="10001"/>
                  </a:ext>
                </a:extLst>
              </a:tr>
            </a:tbl>
          </a:graphicData>
        </a:graphic>
      </p:graphicFrame>
      <p:sp>
        <p:nvSpPr>
          <p:cNvPr id="2" name="TextBox 1"/>
          <p:cNvSpPr txBox="1"/>
          <p:nvPr/>
        </p:nvSpPr>
        <p:spPr>
          <a:xfrm>
            <a:off x="772886" y="514759"/>
            <a:ext cx="4894690" cy="523220"/>
          </a:xfrm>
          <a:prstGeom prst="rect">
            <a:avLst/>
          </a:prstGeom>
          <a:noFill/>
        </p:spPr>
        <p:txBody>
          <a:bodyPr wrap="square" rtlCol="0">
            <a:spAutoFit/>
          </a:bodyPr>
          <a:lstStyle/>
          <a:p>
            <a:r>
              <a:rPr lang="en-US" sz="2800" dirty="0">
                <a:solidFill>
                  <a:schemeClr val="accent6">
                    <a:lumMod val="50000"/>
                  </a:schemeClr>
                </a:solidFill>
                <a:latin typeface="Times New Roman" panose="02020603050405020304" pitchFamily="18" charset="0"/>
                <a:cs typeface="Times New Roman" panose="02020603050405020304" pitchFamily="18" charset="0"/>
              </a:rPr>
              <a:t>Paper 10: </a:t>
            </a:r>
            <a:endParaRPr lang="en-IN" sz="28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61A5C5-BD63-4D15-BA62-3A64753FABB4}" type="slidenum">
              <a:rPr lang="en-IN" smtClean="0"/>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95051" y="675212"/>
            <a:ext cx="10539142" cy="5302472"/>
          </a:xfrm>
        </p:spPr>
        <p:txBody>
          <a:bodyPr/>
          <a:lstStyle/>
          <a:p>
            <a:r>
              <a:rPr lang="en-IN" sz="2800" dirty="0">
                <a:solidFill>
                  <a:schemeClr val="accent6">
                    <a:lumMod val="50000"/>
                  </a:schemeClr>
                </a:solidFill>
                <a:latin typeface="Times New Roman" panose="02020603050405020304" pitchFamily="18" charset="0"/>
                <a:cs typeface="Times New Roman" panose="02020603050405020304" pitchFamily="18" charset="0"/>
              </a:rPr>
              <a:t>Paper 11:</a:t>
            </a:r>
          </a:p>
        </p:txBody>
      </p:sp>
      <p:graphicFrame>
        <p:nvGraphicFramePr>
          <p:cNvPr id="4" name="Table 3"/>
          <p:cNvGraphicFramePr>
            <a:graphicFrameLocks noGrp="1"/>
          </p:cNvGraphicFramePr>
          <p:nvPr/>
        </p:nvGraphicFramePr>
        <p:xfrm>
          <a:off x="842680" y="1439577"/>
          <a:ext cx="10443885" cy="4436494"/>
        </p:xfrm>
        <a:graphic>
          <a:graphicData uri="http://schemas.openxmlformats.org/drawingml/2006/table">
            <a:tbl>
              <a:tblPr firstRow="1" bandRow="1">
                <a:tableStyleId>{5C22544A-7EE6-4342-B048-85BDC9FD1C3A}</a:tableStyleId>
              </a:tblPr>
              <a:tblGrid>
                <a:gridCol w="1408395">
                  <a:extLst>
                    <a:ext uri="{9D8B030D-6E8A-4147-A177-3AD203B41FA5}">
                      <a16:colId xmlns:a16="http://schemas.microsoft.com/office/drawing/2014/main" val="20000"/>
                    </a:ext>
                  </a:extLst>
                </a:gridCol>
                <a:gridCol w="1372121">
                  <a:extLst>
                    <a:ext uri="{9D8B030D-6E8A-4147-A177-3AD203B41FA5}">
                      <a16:colId xmlns:a16="http://schemas.microsoft.com/office/drawing/2014/main" val="20001"/>
                    </a:ext>
                  </a:extLst>
                </a:gridCol>
                <a:gridCol w="2673944">
                  <a:extLst>
                    <a:ext uri="{9D8B030D-6E8A-4147-A177-3AD203B41FA5}">
                      <a16:colId xmlns:a16="http://schemas.microsoft.com/office/drawing/2014/main" val="20002"/>
                    </a:ext>
                  </a:extLst>
                </a:gridCol>
                <a:gridCol w="2499556">
                  <a:extLst>
                    <a:ext uri="{9D8B030D-6E8A-4147-A177-3AD203B41FA5}">
                      <a16:colId xmlns:a16="http://schemas.microsoft.com/office/drawing/2014/main" val="20003"/>
                    </a:ext>
                  </a:extLst>
                </a:gridCol>
                <a:gridCol w="2489869">
                  <a:extLst>
                    <a:ext uri="{9D8B030D-6E8A-4147-A177-3AD203B41FA5}">
                      <a16:colId xmlns:a16="http://schemas.microsoft.com/office/drawing/2014/main" val="20004"/>
                    </a:ext>
                  </a:extLst>
                </a:gridCol>
              </a:tblGrid>
              <a:tr h="504574">
                <a:tc>
                  <a:txBody>
                    <a:bodyPr/>
                    <a:lstStyle/>
                    <a:p>
                      <a:pPr algn="ctr"/>
                      <a:r>
                        <a:rPr lang="en-IN" dirty="0">
                          <a:solidFill>
                            <a:schemeClr val="bg1"/>
                          </a:solidFill>
                          <a:latin typeface="Times New Roman" panose="02020603050405020304" pitchFamily="18" charset="0"/>
                          <a:cs typeface="Times New Roman" panose="02020603050405020304" pitchFamily="18" charset="0"/>
                        </a:rPr>
                        <a:t>Title</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Authors</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Description</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Methods</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Limitations</a:t>
                      </a:r>
                    </a:p>
                  </a:txBody>
                  <a:tcPr>
                    <a:solidFill>
                      <a:schemeClr val="accent6">
                        <a:lumMod val="75000"/>
                      </a:schemeClr>
                    </a:solidFill>
                  </a:tcPr>
                </a:tc>
                <a:extLst>
                  <a:ext uri="{0D108BD9-81ED-4DB2-BD59-A6C34878D82A}">
                    <a16:rowId xmlns:a16="http://schemas.microsoft.com/office/drawing/2014/main" val="10000"/>
                  </a:ext>
                </a:extLst>
              </a:tr>
              <a:tr h="3916817">
                <a:tc>
                  <a:txBody>
                    <a:bodyPr/>
                    <a:lstStyle/>
                    <a:p>
                      <a:pPr algn="just"/>
                      <a:r>
                        <a:rPr lang="en-US" dirty="0">
                          <a:solidFill>
                            <a:schemeClr val="bg1"/>
                          </a:solidFill>
                          <a:latin typeface="Times New Roman" panose="02020603050405020304" pitchFamily="18" charset="0"/>
                          <a:cs typeface="Times New Roman" panose="02020603050405020304" pitchFamily="18" charset="0"/>
                        </a:rPr>
                        <a:t>Intelligent Waste Management System Using Deep Learning</a:t>
                      </a:r>
                    </a:p>
                  </a:txBody>
                  <a:tcPr>
                    <a:solidFill>
                      <a:schemeClr val="accent6">
                        <a:lumMod val="60000"/>
                        <a:lumOff val="40000"/>
                      </a:schemeClr>
                    </a:solidFill>
                  </a:tcPr>
                </a:tc>
                <a:tc>
                  <a:txBody>
                    <a:bodyPr/>
                    <a:lstStyle/>
                    <a:p>
                      <a:pPr algn="just"/>
                      <a:r>
                        <a:rPr lang="en-IN" dirty="0">
                          <a:solidFill>
                            <a:schemeClr val="bg1"/>
                          </a:solidFill>
                          <a:latin typeface="Times New Roman" panose="02020603050405020304" pitchFamily="18" charset="0"/>
                          <a:cs typeface="Times New Roman" panose="02020603050405020304" pitchFamily="18" charset="0"/>
                        </a:rPr>
                        <a:t>    [11]</a:t>
                      </a:r>
                    </a:p>
                    <a:p>
                      <a:pPr algn="just"/>
                      <a:r>
                        <a:rPr lang="en-IN" dirty="0">
                          <a:solidFill>
                            <a:schemeClr val="bg1"/>
                          </a:solidFill>
                          <a:latin typeface="Times New Roman" panose="02020603050405020304" pitchFamily="18" charset="0"/>
                          <a:cs typeface="Times New Roman" panose="02020603050405020304" pitchFamily="18" charset="0"/>
                        </a:rPr>
                        <a:t>G Shravan Kumar, P. Prerana, J </a:t>
                      </a:r>
                      <a:r>
                        <a:rPr lang="en-IN" dirty="0" err="1">
                          <a:solidFill>
                            <a:schemeClr val="bg1"/>
                          </a:solidFill>
                          <a:latin typeface="Times New Roman" panose="02020603050405020304" pitchFamily="18" charset="0"/>
                          <a:cs typeface="Times New Roman" panose="02020603050405020304" pitchFamily="18" charset="0"/>
                        </a:rPr>
                        <a:t>Deekshitha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L.Anirudh</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US" dirty="0">
                          <a:solidFill>
                            <a:schemeClr val="bg1"/>
                          </a:solidFill>
                          <a:latin typeface="Times New Roman" panose="02020603050405020304" pitchFamily="18" charset="0"/>
                          <a:cs typeface="Times New Roman" panose="02020603050405020304" pitchFamily="18" charset="0"/>
                        </a:rPr>
                        <a:t>The Intelligent Waste Management System employs deep learning to address urban waste accumulation. It reduces human involvement, optimizes waste collection, and promotes recycling, and composting, resulting in operational efficiency, cost savings, and a scalable solution for diverse urban settings.</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IN" dirty="0">
                          <a:solidFill>
                            <a:schemeClr val="bg1"/>
                          </a:solidFill>
                          <a:latin typeface="Times New Roman" panose="02020603050405020304" pitchFamily="18" charset="0"/>
                          <a:cs typeface="Times New Roman" panose="02020603050405020304" pitchFamily="18" charset="0"/>
                        </a:rPr>
                        <a:t>The system utilizes CNNs (78% accuracy) and </a:t>
                      </a:r>
                      <a:r>
                        <a:rPr lang="en-IN" dirty="0" err="1">
                          <a:solidFill>
                            <a:schemeClr val="bg1"/>
                          </a:solidFill>
                          <a:latin typeface="Times New Roman" panose="02020603050405020304" pitchFamily="18" charset="0"/>
                          <a:cs typeface="Times New Roman" panose="02020603050405020304" pitchFamily="18" charset="0"/>
                        </a:rPr>
                        <a:t>ResNet</a:t>
                      </a:r>
                      <a:r>
                        <a:rPr lang="en-IN" dirty="0">
                          <a:solidFill>
                            <a:schemeClr val="bg1"/>
                          </a:solidFill>
                          <a:latin typeface="Times New Roman" panose="02020603050405020304" pitchFamily="18" charset="0"/>
                          <a:cs typeface="Times New Roman" panose="02020603050405020304" pitchFamily="18" charset="0"/>
                        </a:rPr>
                        <a:t> models (91% accuracy) to autonomously identify and classify waste materials. Image datasets optimize waste collection routes, reduce landfill waste, and promote recycling and composting.</a:t>
                      </a:r>
                    </a:p>
                  </a:txBody>
                  <a:tcPr>
                    <a:solidFill>
                      <a:schemeClr val="accent6">
                        <a:lumMod val="60000"/>
                        <a:lumOff val="40000"/>
                      </a:schemeClr>
                    </a:solidFill>
                  </a:tcPr>
                </a:tc>
                <a:tc>
                  <a:txBody>
                    <a:bodyPr/>
                    <a:lstStyle/>
                    <a:p>
                      <a:pPr algn="just"/>
                      <a:r>
                        <a:rPr lang="en-US" dirty="0">
                          <a:solidFill>
                            <a:schemeClr val="bg1"/>
                          </a:solidFill>
                          <a:latin typeface="Times New Roman" panose="02020603050405020304" pitchFamily="18" charset="0"/>
                          <a:cs typeface="Times New Roman" panose="02020603050405020304" pitchFamily="18" charset="0"/>
                        </a:rPr>
                        <a:t>Limited by the quality and diversity of image datasets, potential challenges in real-world environmental conditions (e.g., varied lighting, weather), and dependency on continuous technological updates for optimal performance. The accuracy rates may vary in dynamic urban environments.</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759388"/>
          </a:xfrm>
        </p:spPr>
        <p:txBody>
          <a:bodyPr>
            <a:normAutofit fontScale="67500" lnSpcReduction="20000"/>
          </a:bodyPr>
          <a:lstStyle/>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r>
              <a:rPr lang="en-IN" sz="2300" b="1" dirty="0">
                <a:latin typeface="Arial" panose="020B0604020202020204" pitchFamily="34" charset="0"/>
                <a:cs typeface="Arial" panose="020B0604020202020204" pitchFamily="34" charset="0"/>
              </a:rPr>
              <a:t>INTELLIGENT WASTE SORTING SYSTEM USING DEEP LEARNING </a:t>
            </a:r>
          </a:p>
          <a:p>
            <a:pPr marL="0" indent="0">
              <a:buNone/>
            </a:pPr>
            <a:r>
              <a:rPr lang="en-IN" dirty="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b="1" i="1" dirty="0">
                <a:latin typeface="Arial" panose="020B0604020202020204" pitchFamily="34" charset="0"/>
                <a:cs typeface="Arial" panose="020B0604020202020204" pitchFamily="34" charset="0"/>
              </a:rPr>
              <a:t>Project Report submitted by </a:t>
            </a:r>
          </a:p>
          <a:p>
            <a:pPr marL="0" indent="0">
              <a:buNone/>
            </a:pPr>
            <a:r>
              <a:rPr lang="en-IN" sz="1800" dirty="0">
                <a:latin typeface="Arial" panose="020B0604020202020204" pitchFamily="34" charset="0"/>
                <a:cs typeface="Arial" panose="020B0604020202020204" pitchFamily="34" charset="0"/>
              </a:rPr>
              <a:t>	</a:t>
            </a:r>
          </a:p>
          <a:p>
            <a:pPr marL="0" indent="0">
              <a:lnSpc>
                <a:spcPct val="120000"/>
              </a:lnSpc>
              <a:spcBef>
                <a:spcPts val="0"/>
              </a:spcBef>
              <a:spcAft>
                <a:spcPts val="50"/>
              </a:spcAft>
              <a:buNone/>
            </a:pPr>
            <a:r>
              <a:rPr lang="en-IN" sz="1800" dirty="0">
                <a:latin typeface="Arial" panose="020B0604020202020204" pitchFamily="34" charset="0"/>
                <a:cs typeface="Arial" panose="020B0604020202020204" pitchFamily="34" charset="0"/>
              </a:rPr>
              <a:t>			        </a:t>
            </a:r>
            <a:r>
              <a:rPr lang="en-IN" sz="1800" b="1" dirty="0">
                <a:latin typeface="Arial" panose="020B0604020202020204" pitchFamily="34" charset="0"/>
                <a:cs typeface="Arial" panose="020B0604020202020204" pitchFamily="34" charset="0"/>
              </a:rPr>
              <a:t>SONY 	                       	      SRAJANA S N </a:t>
            </a:r>
          </a:p>
          <a:p>
            <a:pPr marL="0" indent="0">
              <a:lnSpc>
                <a:spcPct val="120000"/>
              </a:lnSpc>
              <a:spcBef>
                <a:spcPts val="0"/>
              </a:spcBef>
              <a:spcAft>
                <a:spcPts val="50"/>
              </a:spcAft>
              <a:buNone/>
            </a:pPr>
            <a:r>
              <a:rPr lang="en-IN" sz="1800" dirty="0">
                <a:latin typeface="Arial" panose="020B0604020202020204" pitchFamily="34" charset="0"/>
                <a:cs typeface="Arial" panose="020B0604020202020204" pitchFamily="34" charset="0"/>
              </a:rPr>
              <a:t>	        	                    (4NM20CS184) 		       (4NM20CS185) 	</a:t>
            </a:r>
          </a:p>
          <a:p>
            <a:pPr marL="0" indent="0">
              <a:lnSpc>
                <a:spcPct val="120000"/>
              </a:lnSpc>
              <a:spcBef>
                <a:spcPts val="0"/>
              </a:spcBef>
              <a:spcAft>
                <a:spcPts val="50"/>
              </a:spcAft>
              <a:buNone/>
            </a:pPr>
            <a:r>
              <a:rPr lang="en-IN" sz="1800" dirty="0">
                <a:latin typeface="Arial" panose="020B0604020202020204" pitchFamily="34" charset="0"/>
                <a:cs typeface="Arial" panose="020B0604020202020204" pitchFamily="34" charset="0"/>
              </a:rPr>
              <a:t>		</a:t>
            </a:r>
            <a:r>
              <a:rPr lang="en-IN" sz="1800" b="1" dirty="0">
                <a:latin typeface="Arial" panose="020B0604020202020204" pitchFamily="34" charset="0"/>
                <a:cs typeface="Arial" panose="020B0604020202020204" pitchFamily="34" charset="0"/>
              </a:rPr>
              <a:t>                 ZULAIKHA ASHIQ 		       SUSHMITHA S </a:t>
            </a:r>
          </a:p>
          <a:p>
            <a:pPr marL="0" indent="0">
              <a:spcBef>
                <a:spcPts val="0"/>
              </a:spcBef>
              <a:spcAft>
                <a:spcPts val="50"/>
              </a:spcAft>
              <a:buNone/>
            </a:pPr>
            <a:r>
              <a:rPr lang="en-IN" sz="1800" dirty="0">
                <a:latin typeface="Arial" panose="020B0604020202020204" pitchFamily="34" charset="0"/>
                <a:cs typeface="Arial" panose="020B0604020202020204" pitchFamily="34" charset="0"/>
              </a:rPr>
              <a:t>		                   (4NM20CS218) 		       (4NM21CS416) 	           </a:t>
            </a:r>
            <a:r>
              <a:rPr lang="en-IN" dirty="0">
                <a:latin typeface="Arial" panose="020B0604020202020204" pitchFamily="34" charset="0"/>
                <a:cs typeface="Arial" panose="020B0604020202020204" pitchFamily="34" charset="0"/>
              </a:rPr>
              <a:t>       </a:t>
            </a:r>
          </a:p>
          <a:p>
            <a:pPr marL="0" indent="0">
              <a:buNone/>
            </a:pPr>
            <a:r>
              <a:rPr lang="en-IN" sz="1900" i="1" dirty="0">
                <a:latin typeface="Arial" panose="020B0604020202020204" pitchFamily="34" charset="0"/>
                <a:cs typeface="Arial" panose="020B0604020202020204" pitchFamily="34" charset="0"/>
              </a:rPr>
              <a:t>				</a:t>
            </a:r>
          </a:p>
          <a:p>
            <a:pPr marL="0" indent="0">
              <a:buNone/>
            </a:pPr>
            <a:r>
              <a:rPr lang="en-IN" sz="1900" i="1" dirty="0">
                <a:latin typeface="Arial" panose="020B0604020202020204" pitchFamily="34" charset="0"/>
                <a:cs typeface="Arial" panose="020B0604020202020204" pitchFamily="34" charset="0"/>
              </a:rPr>
              <a:t>			                     </a:t>
            </a:r>
            <a:r>
              <a:rPr lang="en-IN" sz="1800" b="1" i="1" dirty="0">
                <a:latin typeface="Arial" panose="020B0604020202020204" pitchFamily="34" charset="0"/>
                <a:cs typeface="Arial" panose="020B0604020202020204" pitchFamily="34" charset="0"/>
              </a:rPr>
              <a:t>Under the Guidance of </a:t>
            </a:r>
          </a:p>
          <a:p>
            <a:pPr marL="0" indent="0">
              <a:buNone/>
            </a:pPr>
            <a:r>
              <a:rPr lang="en-IN" b="1" dirty="0">
                <a:latin typeface="Arial" panose="020B0604020202020204" pitchFamily="34" charset="0"/>
                <a:cs typeface="Arial" panose="020B0604020202020204" pitchFamily="34" charset="0"/>
              </a:rPr>
              <a:t>				  </a:t>
            </a:r>
            <a:r>
              <a:rPr lang="en-IN" sz="1800" b="1" dirty="0">
                <a:latin typeface="Arial" panose="020B0604020202020204" pitchFamily="34" charset="0"/>
                <a:cs typeface="Arial" panose="020B0604020202020204" pitchFamily="34" charset="0"/>
              </a:rPr>
              <a:t>Mr. ASHWIN SHENOY M </a:t>
            </a:r>
          </a:p>
          <a:p>
            <a:pPr marL="0" indent="0">
              <a:buNone/>
            </a:pPr>
            <a:r>
              <a:rPr lang="en-IN" sz="1800" dirty="0">
                <a:latin typeface="Arial" panose="020B0604020202020204" pitchFamily="34" charset="0"/>
                <a:cs typeface="Arial" panose="020B0604020202020204" pitchFamily="34" charset="0"/>
              </a:rPr>
              <a:t>		     		       Asst. Professor </a:t>
            </a:r>
          </a:p>
          <a:p>
            <a:pPr marL="0" indent="0">
              <a:buNone/>
            </a:pPr>
            <a:r>
              <a:rPr lang="en-IN" sz="1800" dirty="0">
                <a:latin typeface="Arial" panose="020B0604020202020204" pitchFamily="34" charset="0"/>
                <a:cs typeface="Arial" panose="020B0604020202020204" pitchFamily="34" charset="0"/>
              </a:rPr>
              <a:t>			      	Dept. of CSE, NMAMIT, NITTE </a:t>
            </a:r>
          </a:p>
          <a:p>
            <a:pPr marL="0" indent="0">
              <a:buNone/>
            </a:pPr>
            <a:endParaRPr lang="en-IN" sz="1800" dirty="0">
              <a:latin typeface="Arial" panose="020B0604020202020204" pitchFamily="34" charset="0"/>
              <a:cs typeface="Arial" panose="020B0604020202020204" pitchFamily="34" charset="0"/>
            </a:endParaRPr>
          </a:p>
          <a:p>
            <a:pPr marL="0" indent="0">
              <a:buNone/>
            </a:pPr>
            <a:r>
              <a:rPr lang="en-IN" sz="1800" dirty="0">
                <a:latin typeface="Arial" panose="020B0604020202020204" pitchFamily="34" charset="0"/>
                <a:cs typeface="Arial" panose="020B0604020202020204" pitchFamily="34" charset="0"/>
              </a:rPr>
              <a:t>	      		In partial </a:t>
            </a:r>
            <a:r>
              <a:rPr lang="en-IN" sz="1800" dirty="0" err="1">
                <a:latin typeface="Arial" panose="020B0604020202020204" pitchFamily="34" charset="0"/>
                <a:cs typeface="Arial" panose="020B0604020202020204" pitchFamily="34" charset="0"/>
              </a:rPr>
              <a:t>fulfillment</a:t>
            </a:r>
            <a:r>
              <a:rPr lang="en-IN" sz="1800" dirty="0">
                <a:latin typeface="Arial" panose="020B0604020202020204" pitchFamily="34" charset="0"/>
                <a:cs typeface="Arial" panose="020B0604020202020204" pitchFamily="34" charset="0"/>
              </a:rPr>
              <a:t> of the requirements for the award of </a:t>
            </a:r>
          </a:p>
          <a:p>
            <a:pPr marL="0" indent="0">
              <a:buNone/>
            </a:pPr>
            <a:r>
              <a:rPr lang="en-IN" sz="1800" dirty="0">
                <a:latin typeface="Arial" panose="020B0604020202020204" pitchFamily="34" charset="0"/>
                <a:cs typeface="Arial" panose="020B0604020202020204" pitchFamily="34" charset="0"/>
              </a:rPr>
              <a:t> 				              the Degree of </a:t>
            </a:r>
          </a:p>
          <a:p>
            <a:pPr marL="0" indent="0">
              <a:buNone/>
            </a:pPr>
            <a:r>
              <a:rPr lang="en-IN" sz="1800" dirty="0">
                <a:latin typeface="Arial" panose="020B0604020202020204" pitchFamily="34" charset="0"/>
                <a:cs typeface="Arial" panose="020B0604020202020204" pitchFamily="34" charset="0"/>
              </a:rPr>
              <a:t>		</a:t>
            </a:r>
            <a:r>
              <a:rPr lang="en-IN" sz="1800" b="1" dirty="0">
                <a:latin typeface="Arial" panose="020B0604020202020204" pitchFamily="34" charset="0"/>
                <a:cs typeface="Arial" panose="020B0604020202020204" pitchFamily="34" charset="0"/>
              </a:rPr>
              <a:t>        Bachelor of Engineering in Computer Science and Engineering </a:t>
            </a:r>
          </a:p>
          <a:p>
            <a:pPr marL="0" indent="0">
              <a:buNone/>
            </a:pPr>
            <a:r>
              <a:rPr lang="en-IN" sz="1800" dirty="0">
                <a:latin typeface="Arial" panose="020B0604020202020204" pitchFamily="34" charset="0"/>
                <a:cs typeface="Arial" panose="020B0604020202020204" pitchFamily="34" charset="0"/>
              </a:rPr>
              <a:t>				                    from </a:t>
            </a:r>
          </a:p>
          <a:p>
            <a:pPr marL="0" indent="0">
              <a:buNone/>
            </a:pPr>
            <a:r>
              <a:rPr lang="en-IN" sz="1800" dirty="0">
                <a:latin typeface="Arial" panose="020B0604020202020204" pitchFamily="34" charset="0"/>
                <a:cs typeface="Arial" panose="020B0604020202020204" pitchFamily="34" charset="0"/>
              </a:rPr>
              <a:t>		  	 </a:t>
            </a:r>
            <a:r>
              <a:rPr lang="en-IN" sz="1800" b="1" dirty="0">
                <a:latin typeface="Arial" panose="020B0604020202020204" pitchFamily="34" charset="0"/>
                <a:cs typeface="Arial" panose="020B0604020202020204" pitchFamily="34" charset="0"/>
              </a:rPr>
              <a:t>Visvesvaraya Technological University, Belagavi </a:t>
            </a:r>
          </a:p>
          <a:p>
            <a:pPr marL="0" indent="0">
              <a:buNone/>
            </a:pPr>
            <a:endParaRPr lang="en-IN" sz="1800" b="1" dirty="0">
              <a:latin typeface="Arial" panose="020B0604020202020204" pitchFamily="34" charset="0"/>
              <a:cs typeface="Arial" panose="020B0604020202020204" pitchFamily="34" charset="0"/>
            </a:endParaRPr>
          </a:p>
          <a:p>
            <a:pPr marL="0" indent="0">
              <a:buNone/>
            </a:pPr>
            <a:r>
              <a:rPr lang="en-IN" sz="1800" dirty="0">
                <a:latin typeface="Arial" panose="020B0604020202020204" pitchFamily="34" charset="0"/>
                <a:cs typeface="Arial" panose="020B0604020202020204" pitchFamily="34" charset="0"/>
              </a:rPr>
              <a:t>	          	                     Department of Computer Science and Engineering </a:t>
            </a:r>
          </a:p>
          <a:p>
            <a:pPr marL="0" indent="0">
              <a:buNone/>
            </a:pPr>
            <a:r>
              <a:rPr lang="en-IN" sz="1800" dirty="0">
                <a:latin typeface="Arial" panose="020B0604020202020204" pitchFamily="34" charset="0"/>
                <a:cs typeface="Arial" panose="020B0604020202020204" pitchFamily="34" charset="0"/>
              </a:rPr>
              <a:t>		   	       NMAM Institute of Technology, </a:t>
            </a:r>
            <a:r>
              <a:rPr lang="en-IN" sz="1800" dirty="0" err="1">
                <a:latin typeface="Arial" panose="020B0604020202020204" pitchFamily="34" charset="0"/>
                <a:cs typeface="Arial" panose="020B0604020202020204" pitchFamily="34" charset="0"/>
              </a:rPr>
              <a:t>Nitte</a:t>
            </a:r>
            <a:r>
              <a:rPr lang="en-IN" sz="1800" dirty="0">
                <a:latin typeface="Arial" panose="020B0604020202020204" pitchFamily="34" charset="0"/>
                <a:cs typeface="Arial" panose="020B0604020202020204" pitchFamily="34" charset="0"/>
              </a:rPr>
              <a:t> - 574110 </a:t>
            </a:r>
          </a:p>
          <a:p>
            <a:pPr marL="0" indent="0">
              <a:buNone/>
            </a:pPr>
            <a:r>
              <a:rPr lang="en-IN" sz="1800" dirty="0">
                <a:latin typeface="Arial" panose="020B0604020202020204" pitchFamily="34" charset="0"/>
                <a:cs typeface="Arial" panose="020B0604020202020204" pitchFamily="34" charset="0"/>
              </a:rPr>
              <a:t>	        	                  (An Autonomous Institution affiliated to VTU, Belagavi) </a:t>
            </a:r>
          </a:p>
          <a:p>
            <a:pPr marL="0" indent="0">
              <a:buNone/>
            </a:pPr>
            <a:r>
              <a:rPr lang="en-IN" sz="1800" dirty="0">
                <a:latin typeface="Arial" panose="020B0604020202020204" pitchFamily="34" charset="0"/>
                <a:cs typeface="Arial" panose="020B0604020202020204" pitchFamily="34" charset="0"/>
              </a:rPr>
              <a:t>					</a:t>
            </a:r>
          </a:p>
          <a:p>
            <a:pPr marL="0" indent="0">
              <a:buNone/>
            </a:pPr>
            <a:r>
              <a:rPr lang="en-IN" sz="1800" dirty="0">
                <a:latin typeface="Arial" panose="020B0604020202020204" pitchFamily="34" charset="0"/>
                <a:cs typeface="Arial" panose="020B0604020202020204" pitchFamily="34" charset="0"/>
              </a:rPr>
              <a:t>				             </a:t>
            </a:r>
            <a:r>
              <a:rPr lang="en-IN" sz="1800" b="1" dirty="0">
                <a:latin typeface="Arial" panose="020B0604020202020204" pitchFamily="34" charset="0"/>
                <a:cs typeface="Arial" panose="020B0604020202020204" pitchFamily="34" charset="0"/>
              </a:rPr>
              <a:t>APRIL 2024 </a:t>
            </a:r>
          </a:p>
        </p:txBody>
      </p:sp>
      <p:sp>
        <p:nvSpPr>
          <p:cNvPr id="5" name="Slide Number Placeholder 4"/>
          <p:cNvSpPr>
            <a:spLocks noGrp="1"/>
          </p:cNvSpPr>
          <p:nvPr>
            <p:ph type="sldNum" sz="quarter" idx="12"/>
          </p:nvPr>
        </p:nvSpPr>
        <p:spPr/>
        <p:txBody>
          <a:bodyPr/>
          <a:lstStyle/>
          <a:p>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44071" y="806824"/>
            <a:ext cx="10560423" cy="5916705"/>
          </a:xfrm>
        </p:spPr>
        <p:txBody>
          <a:bodyPr/>
          <a:lstStyle/>
          <a:p>
            <a:r>
              <a:rPr lang="en-IN" sz="2800" dirty="0">
                <a:solidFill>
                  <a:schemeClr val="accent6">
                    <a:lumMod val="50000"/>
                  </a:schemeClr>
                </a:solidFill>
                <a:latin typeface="Times New Roman" panose="02020603050405020304" pitchFamily="18" charset="0"/>
                <a:cs typeface="Times New Roman" panose="02020603050405020304" pitchFamily="18" charset="0"/>
              </a:rPr>
              <a:t>Paper 12:</a:t>
            </a:r>
          </a:p>
          <a:p>
            <a:endParaRPr lang="en-IN" dirty="0"/>
          </a:p>
        </p:txBody>
      </p:sp>
      <p:graphicFrame>
        <p:nvGraphicFramePr>
          <p:cNvPr id="4" name="Table 3"/>
          <p:cNvGraphicFramePr>
            <a:graphicFrameLocks noGrp="1"/>
          </p:cNvGraphicFramePr>
          <p:nvPr/>
        </p:nvGraphicFramePr>
        <p:xfrm>
          <a:off x="815788" y="1559859"/>
          <a:ext cx="10309410" cy="5002306"/>
        </p:xfrm>
        <a:graphic>
          <a:graphicData uri="http://schemas.openxmlformats.org/drawingml/2006/table">
            <a:tbl>
              <a:tblPr firstRow="1" bandRow="1">
                <a:tableStyleId>{5C22544A-7EE6-4342-B048-85BDC9FD1C3A}</a:tableStyleId>
              </a:tblPr>
              <a:tblGrid>
                <a:gridCol w="1039906">
                  <a:extLst>
                    <a:ext uri="{9D8B030D-6E8A-4147-A177-3AD203B41FA5}">
                      <a16:colId xmlns:a16="http://schemas.microsoft.com/office/drawing/2014/main" val="20000"/>
                    </a:ext>
                  </a:extLst>
                </a:gridCol>
                <a:gridCol w="1004047">
                  <a:extLst>
                    <a:ext uri="{9D8B030D-6E8A-4147-A177-3AD203B41FA5}">
                      <a16:colId xmlns:a16="http://schemas.microsoft.com/office/drawing/2014/main" val="20001"/>
                    </a:ext>
                  </a:extLst>
                </a:gridCol>
                <a:gridCol w="3119718">
                  <a:extLst>
                    <a:ext uri="{9D8B030D-6E8A-4147-A177-3AD203B41FA5}">
                      <a16:colId xmlns:a16="http://schemas.microsoft.com/office/drawing/2014/main" val="20002"/>
                    </a:ext>
                  </a:extLst>
                </a:gridCol>
                <a:gridCol w="2411506">
                  <a:extLst>
                    <a:ext uri="{9D8B030D-6E8A-4147-A177-3AD203B41FA5}">
                      <a16:colId xmlns:a16="http://schemas.microsoft.com/office/drawing/2014/main" val="20003"/>
                    </a:ext>
                  </a:extLst>
                </a:gridCol>
                <a:gridCol w="2734233">
                  <a:extLst>
                    <a:ext uri="{9D8B030D-6E8A-4147-A177-3AD203B41FA5}">
                      <a16:colId xmlns:a16="http://schemas.microsoft.com/office/drawing/2014/main" val="20004"/>
                    </a:ext>
                  </a:extLst>
                </a:gridCol>
              </a:tblGrid>
              <a:tr h="512090">
                <a:tc>
                  <a:txBody>
                    <a:bodyPr/>
                    <a:lstStyle/>
                    <a:p>
                      <a:pPr algn="ctr"/>
                      <a:r>
                        <a:rPr lang="en-IN" dirty="0">
                          <a:latin typeface="Times New Roman" panose="02020603050405020304" pitchFamily="18" charset="0"/>
                          <a:cs typeface="Times New Roman" panose="02020603050405020304" pitchFamily="18" charset="0"/>
                        </a:rPr>
                        <a:t>Title</a:t>
                      </a:r>
                    </a:p>
                  </a:txBody>
                  <a:tcPr>
                    <a:solidFill>
                      <a:schemeClr val="accent6">
                        <a:lumMod val="75000"/>
                      </a:schemeClr>
                    </a:solidFill>
                  </a:tcPr>
                </a:tc>
                <a:tc>
                  <a:txBody>
                    <a:bodyPr/>
                    <a:lstStyle/>
                    <a:p>
                      <a:pPr algn="ctr"/>
                      <a:r>
                        <a:rPr lang="en-IN" dirty="0">
                          <a:latin typeface="Times New Roman" panose="02020603050405020304" pitchFamily="18" charset="0"/>
                          <a:cs typeface="Times New Roman" panose="02020603050405020304" pitchFamily="18" charset="0"/>
                        </a:rPr>
                        <a:t>Authors</a:t>
                      </a:r>
                    </a:p>
                  </a:txBody>
                  <a:tcPr>
                    <a:solidFill>
                      <a:schemeClr val="accent6">
                        <a:lumMod val="75000"/>
                      </a:schemeClr>
                    </a:solidFill>
                  </a:tcPr>
                </a:tc>
                <a:tc>
                  <a:txBody>
                    <a:bodyPr/>
                    <a:lstStyle/>
                    <a:p>
                      <a:pPr algn="ctr"/>
                      <a:r>
                        <a:rPr lang="en-IN" dirty="0">
                          <a:latin typeface="Times New Roman" panose="02020603050405020304" pitchFamily="18" charset="0"/>
                          <a:cs typeface="Times New Roman" panose="02020603050405020304" pitchFamily="18" charset="0"/>
                        </a:rPr>
                        <a:t>Description</a:t>
                      </a:r>
                    </a:p>
                  </a:txBody>
                  <a:tcPr>
                    <a:solidFill>
                      <a:schemeClr val="accent6">
                        <a:lumMod val="75000"/>
                      </a:schemeClr>
                    </a:solidFill>
                  </a:tcPr>
                </a:tc>
                <a:tc>
                  <a:txBody>
                    <a:bodyPr/>
                    <a:lstStyle/>
                    <a:p>
                      <a:pPr algn="ctr"/>
                      <a:r>
                        <a:rPr lang="en-IN" dirty="0">
                          <a:latin typeface="Times New Roman" panose="02020603050405020304" pitchFamily="18" charset="0"/>
                          <a:cs typeface="Times New Roman" panose="02020603050405020304" pitchFamily="18" charset="0"/>
                        </a:rPr>
                        <a:t>Methods</a:t>
                      </a:r>
                    </a:p>
                  </a:txBody>
                  <a:tcPr>
                    <a:solidFill>
                      <a:schemeClr val="accent6">
                        <a:lumMod val="75000"/>
                      </a:schemeClr>
                    </a:solidFill>
                  </a:tcPr>
                </a:tc>
                <a:tc>
                  <a:txBody>
                    <a:bodyPr/>
                    <a:lstStyle/>
                    <a:p>
                      <a:pPr algn="ctr"/>
                      <a:r>
                        <a:rPr lang="en-IN" dirty="0">
                          <a:latin typeface="Times New Roman" panose="02020603050405020304" pitchFamily="18" charset="0"/>
                          <a:cs typeface="Times New Roman" panose="02020603050405020304" pitchFamily="18" charset="0"/>
                        </a:rPr>
                        <a:t>Limitations</a:t>
                      </a:r>
                    </a:p>
                  </a:txBody>
                  <a:tcPr>
                    <a:solidFill>
                      <a:schemeClr val="accent6">
                        <a:lumMod val="75000"/>
                      </a:schemeClr>
                    </a:solidFill>
                  </a:tcPr>
                </a:tc>
                <a:extLst>
                  <a:ext uri="{0D108BD9-81ED-4DB2-BD59-A6C34878D82A}">
                    <a16:rowId xmlns:a16="http://schemas.microsoft.com/office/drawing/2014/main" val="10000"/>
                  </a:ext>
                </a:extLst>
              </a:tr>
              <a:tr h="4490216">
                <a:tc>
                  <a:txBody>
                    <a:bodyPr/>
                    <a:lstStyle/>
                    <a:p>
                      <a:pPr algn="just"/>
                      <a:r>
                        <a:rPr lang="en-US" dirty="0">
                          <a:solidFill>
                            <a:schemeClr val="bg1"/>
                          </a:solidFill>
                          <a:latin typeface="Times New Roman" panose="02020603050405020304" pitchFamily="18" charset="0"/>
                          <a:cs typeface="Times New Roman" panose="02020603050405020304" pitchFamily="18" charset="0"/>
                        </a:rPr>
                        <a:t>Intelligent Waste Classification System Using Deep Learning</a:t>
                      </a:r>
                    </a:p>
                    <a:p>
                      <a:pPr algn="just"/>
                      <a:r>
                        <a:rPr lang="en-US" dirty="0">
                          <a:solidFill>
                            <a:schemeClr val="bg1"/>
                          </a:solidFill>
                          <a:latin typeface="Times New Roman" panose="02020603050405020304" pitchFamily="18" charset="0"/>
                          <a:cs typeface="Times New Roman" panose="02020603050405020304" pitchFamily="18" charset="0"/>
                        </a:rPr>
                        <a:t>Convolutional Neural Network</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IN" dirty="0">
                          <a:solidFill>
                            <a:schemeClr val="bg1"/>
                          </a:solidFill>
                          <a:latin typeface="Times New Roman" panose="02020603050405020304" pitchFamily="18" charset="0"/>
                          <a:cs typeface="Times New Roman" panose="02020603050405020304" pitchFamily="18" charset="0"/>
                        </a:rPr>
                        <a:t>    [12]</a:t>
                      </a:r>
                    </a:p>
                    <a:p>
                      <a:pPr algn="just"/>
                      <a:r>
                        <a:rPr lang="en-IN" dirty="0" err="1">
                          <a:solidFill>
                            <a:schemeClr val="bg1"/>
                          </a:solidFill>
                          <a:latin typeface="Times New Roman" panose="02020603050405020304" pitchFamily="18" charset="0"/>
                          <a:cs typeface="Times New Roman" panose="02020603050405020304" pitchFamily="18" charset="0"/>
                        </a:rPr>
                        <a:t>Olugboja</a:t>
                      </a:r>
                      <a:r>
                        <a:rPr lang="en-IN" dirty="0">
                          <a:solidFill>
                            <a:schemeClr val="bg1"/>
                          </a:solidFill>
                          <a:latin typeface="Times New Roman" panose="02020603050405020304" pitchFamily="18" charset="0"/>
                          <a:cs typeface="Times New Roman" panose="02020603050405020304" pitchFamily="18" charset="0"/>
                        </a:rPr>
                        <a:t> Adedeji, </a:t>
                      </a:r>
                      <a:r>
                        <a:rPr lang="en-IN" dirty="0" err="1">
                          <a:solidFill>
                            <a:schemeClr val="bg1"/>
                          </a:solidFill>
                          <a:latin typeface="Times New Roman" panose="02020603050405020304" pitchFamily="18" charset="0"/>
                          <a:cs typeface="Times New Roman" panose="02020603050405020304" pitchFamily="18" charset="0"/>
                        </a:rPr>
                        <a:t>Zenghui</a:t>
                      </a:r>
                      <a:r>
                        <a:rPr lang="en-IN" dirty="0">
                          <a:solidFill>
                            <a:schemeClr val="bg1"/>
                          </a:solidFill>
                          <a:latin typeface="Times New Roman" panose="02020603050405020304" pitchFamily="18" charset="0"/>
                          <a:cs typeface="Times New Roman" panose="02020603050405020304" pitchFamily="18" charset="0"/>
                        </a:rPr>
                        <a:t> Wang</a:t>
                      </a:r>
                    </a:p>
                  </a:txBody>
                  <a:tcPr>
                    <a:solidFill>
                      <a:schemeClr val="accent6">
                        <a:lumMod val="60000"/>
                        <a:lumOff val="40000"/>
                      </a:schemeClr>
                    </a:solidFill>
                  </a:tcPr>
                </a:tc>
                <a:tc>
                  <a:txBody>
                    <a:bodyPr/>
                    <a:lstStyle/>
                    <a:p>
                      <a:pPr algn="just"/>
                      <a:r>
                        <a:rPr lang="en-US" dirty="0">
                          <a:solidFill>
                            <a:schemeClr val="bg1"/>
                          </a:solidFill>
                          <a:latin typeface="Times New Roman" panose="02020603050405020304" pitchFamily="18" charset="0"/>
                          <a:cs typeface="Times New Roman" panose="02020603050405020304" pitchFamily="18" charset="0"/>
                        </a:rPr>
                        <a:t>The research proposes an intelligent waste material classification system using a ResNet-50 CNN and SVM. It emphasizes automation, achieving an 87% accuracy on a trash image dataset, and aims to streamline waste separation, reduce human intervention, and address environmental and health concerns in urban areas. Future work includes extending the system's capabilities by adjusting parameters and expanding the dataset.</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US" dirty="0">
                          <a:solidFill>
                            <a:schemeClr val="bg1"/>
                          </a:solidFill>
                          <a:latin typeface="Times New Roman" panose="02020603050405020304" pitchFamily="18" charset="0"/>
                          <a:cs typeface="Times New Roman" panose="02020603050405020304" pitchFamily="18" charset="0"/>
                        </a:rPr>
                        <a:t>The system employs a ResNet-50 CNN for feature extraction and Support Vector Machine (SVM) for waste classification, achieving an 87% accuracy on a trash image dataset. This combination streamlines waste separation, reduces human intervention, and aims to mitigate pollution and infections.</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US" dirty="0">
                          <a:solidFill>
                            <a:schemeClr val="bg1"/>
                          </a:solidFill>
                          <a:latin typeface="Times New Roman" panose="02020603050405020304" pitchFamily="18" charset="0"/>
                          <a:cs typeface="Times New Roman" panose="02020603050405020304" pitchFamily="18" charset="0"/>
                        </a:rPr>
                        <a:t>The system's accuracy is contingent on the quality and diversity of the dataset. It may face challenges in real-world scenarios, and expanding the dataset is suggested for improved accuracy. The current capabilities are limited to the classification of waste items, and future work involves adjusting parameters for classifying additional waste categories.</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93376" y="792069"/>
            <a:ext cx="10605247" cy="5273862"/>
          </a:xfrm>
        </p:spPr>
        <p:txBody>
          <a:bodyPr/>
          <a:lstStyle/>
          <a:p>
            <a:r>
              <a:rPr lang="en-IN" sz="2800" dirty="0">
                <a:solidFill>
                  <a:schemeClr val="accent6">
                    <a:lumMod val="50000"/>
                  </a:schemeClr>
                </a:solidFill>
                <a:latin typeface="Times New Roman" panose="02020603050405020304" pitchFamily="18" charset="0"/>
                <a:cs typeface="Times New Roman" panose="02020603050405020304" pitchFamily="18" charset="0"/>
              </a:rPr>
              <a:t>Paper13:</a:t>
            </a:r>
          </a:p>
        </p:txBody>
      </p:sp>
      <p:graphicFrame>
        <p:nvGraphicFramePr>
          <p:cNvPr id="4" name="Table 3"/>
          <p:cNvGraphicFramePr>
            <a:graphicFrameLocks noGrp="1"/>
          </p:cNvGraphicFramePr>
          <p:nvPr/>
        </p:nvGraphicFramePr>
        <p:xfrm>
          <a:off x="896470" y="1613647"/>
          <a:ext cx="10273551" cy="4231341"/>
        </p:xfrm>
        <a:graphic>
          <a:graphicData uri="http://schemas.openxmlformats.org/drawingml/2006/table">
            <a:tbl>
              <a:tblPr firstRow="1" bandRow="1">
                <a:tableStyleId>{5C22544A-7EE6-4342-B048-85BDC9FD1C3A}</a:tableStyleId>
              </a:tblPr>
              <a:tblGrid>
                <a:gridCol w="1147483">
                  <a:extLst>
                    <a:ext uri="{9D8B030D-6E8A-4147-A177-3AD203B41FA5}">
                      <a16:colId xmlns:a16="http://schemas.microsoft.com/office/drawing/2014/main" val="20000"/>
                    </a:ext>
                  </a:extLst>
                </a:gridCol>
                <a:gridCol w="1416423">
                  <a:extLst>
                    <a:ext uri="{9D8B030D-6E8A-4147-A177-3AD203B41FA5}">
                      <a16:colId xmlns:a16="http://schemas.microsoft.com/office/drawing/2014/main" val="20001"/>
                    </a:ext>
                  </a:extLst>
                </a:gridCol>
                <a:gridCol w="2859742">
                  <a:extLst>
                    <a:ext uri="{9D8B030D-6E8A-4147-A177-3AD203B41FA5}">
                      <a16:colId xmlns:a16="http://schemas.microsoft.com/office/drawing/2014/main" val="20002"/>
                    </a:ext>
                  </a:extLst>
                </a:gridCol>
                <a:gridCol w="2268070">
                  <a:extLst>
                    <a:ext uri="{9D8B030D-6E8A-4147-A177-3AD203B41FA5}">
                      <a16:colId xmlns:a16="http://schemas.microsoft.com/office/drawing/2014/main" val="20003"/>
                    </a:ext>
                  </a:extLst>
                </a:gridCol>
                <a:gridCol w="2581833">
                  <a:extLst>
                    <a:ext uri="{9D8B030D-6E8A-4147-A177-3AD203B41FA5}">
                      <a16:colId xmlns:a16="http://schemas.microsoft.com/office/drawing/2014/main" val="20004"/>
                    </a:ext>
                  </a:extLst>
                </a:gridCol>
              </a:tblGrid>
              <a:tr h="514761">
                <a:tc>
                  <a:txBody>
                    <a:bodyPr/>
                    <a:lstStyle/>
                    <a:p>
                      <a:pPr algn="ctr"/>
                      <a:r>
                        <a:rPr lang="en-IN" dirty="0"/>
                        <a:t>Title</a:t>
                      </a:r>
                    </a:p>
                  </a:txBody>
                  <a:tcPr>
                    <a:solidFill>
                      <a:schemeClr val="accent6">
                        <a:lumMod val="75000"/>
                      </a:schemeClr>
                    </a:solidFill>
                  </a:tcPr>
                </a:tc>
                <a:tc>
                  <a:txBody>
                    <a:bodyPr/>
                    <a:lstStyle/>
                    <a:p>
                      <a:pPr algn="ctr"/>
                      <a:r>
                        <a:rPr lang="en-IN" dirty="0"/>
                        <a:t>Authors</a:t>
                      </a:r>
                    </a:p>
                  </a:txBody>
                  <a:tcPr>
                    <a:solidFill>
                      <a:schemeClr val="accent6">
                        <a:lumMod val="75000"/>
                      </a:schemeClr>
                    </a:solidFill>
                  </a:tcPr>
                </a:tc>
                <a:tc>
                  <a:txBody>
                    <a:bodyPr/>
                    <a:lstStyle/>
                    <a:p>
                      <a:pPr algn="ctr"/>
                      <a:r>
                        <a:rPr lang="en-IN" dirty="0"/>
                        <a:t>Description</a:t>
                      </a:r>
                    </a:p>
                  </a:txBody>
                  <a:tcPr>
                    <a:solidFill>
                      <a:schemeClr val="accent6">
                        <a:lumMod val="75000"/>
                      </a:schemeClr>
                    </a:solidFill>
                  </a:tcPr>
                </a:tc>
                <a:tc>
                  <a:txBody>
                    <a:bodyPr/>
                    <a:lstStyle/>
                    <a:p>
                      <a:pPr algn="ctr"/>
                      <a:r>
                        <a:rPr lang="en-IN" dirty="0"/>
                        <a:t>Methods</a:t>
                      </a:r>
                    </a:p>
                  </a:txBody>
                  <a:tcPr>
                    <a:solidFill>
                      <a:schemeClr val="accent6">
                        <a:lumMod val="75000"/>
                      </a:schemeClr>
                    </a:solidFill>
                  </a:tcPr>
                </a:tc>
                <a:tc>
                  <a:txBody>
                    <a:bodyPr/>
                    <a:lstStyle/>
                    <a:p>
                      <a:pPr algn="ctr"/>
                      <a:r>
                        <a:rPr lang="en-IN" dirty="0"/>
                        <a:t>Limitations</a:t>
                      </a:r>
                    </a:p>
                  </a:txBody>
                  <a:tcPr>
                    <a:solidFill>
                      <a:schemeClr val="accent6">
                        <a:lumMod val="75000"/>
                      </a:schemeClr>
                    </a:solidFill>
                  </a:tcPr>
                </a:tc>
                <a:extLst>
                  <a:ext uri="{0D108BD9-81ED-4DB2-BD59-A6C34878D82A}">
                    <a16:rowId xmlns:a16="http://schemas.microsoft.com/office/drawing/2014/main" val="10000"/>
                  </a:ext>
                </a:extLst>
              </a:tr>
              <a:tr h="3716580">
                <a:tc>
                  <a:txBody>
                    <a:bodyPr/>
                    <a:lstStyle/>
                    <a:p>
                      <a:pPr algn="just"/>
                      <a:r>
                        <a:rPr lang="en-US" dirty="0">
                          <a:solidFill>
                            <a:schemeClr val="bg1"/>
                          </a:solidFill>
                          <a:latin typeface="Times New Roman" panose="02020603050405020304" pitchFamily="18" charset="0"/>
                          <a:cs typeface="Times New Roman" panose="02020603050405020304" pitchFamily="18" charset="0"/>
                        </a:rPr>
                        <a:t>YOLO </a:t>
                      </a:r>
                      <a:r>
                        <a:rPr lang="en-US" dirty="0" err="1">
                          <a:solidFill>
                            <a:schemeClr val="bg1"/>
                          </a:solidFill>
                          <a:latin typeface="Times New Roman" panose="02020603050405020304" pitchFamily="18" charset="0"/>
                          <a:cs typeface="Times New Roman" panose="02020603050405020304" pitchFamily="18" charset="0"/>
                        </a:rPr>
                        <a:t>TrashNet</a:t>
                      </a:r>
                      <a:r>
                        <a:rPr lang="en-US" dirty="0">
                          <a:solidFill>
                            <a:schemeClr val="bg1"/>
                          </a:solidFill>
                          <a:latin typeface="Times New Roman" panose="02020603050405020304" pitchFamily="18" charset="0"/>
                          <a:cs typeface="Times New Roman" panose="02020603050405020304" pitchFamily="18" charset="0"/>
                        </a:rPr>
                        <a:t>: Garbage Detection in Video</a:t>
                      </a:r>
                    </a:p>
                    <a:p>
                      <a:pPr algn="just"/>
                      <a:r>
                        <a:rPr lang="en-US" dirty="0">
                          <a:solidFill>
                            <a:schemeClr val="bg1"/>
                          </a:solidFill>
                          <a:latin typeface="Times New Roman" panose="02020603050405020304" pitchFamily="18" charset="0"/>
                          <a:cs typeface="Times New Roman" panose="02020603050405020304" pitchFamily="18" charset="0"/>
                        </a:rPr>
                        <a:t>Streams</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IN" dirty="0">
                          <a:solidFill>
                            <a:schemeClr val="bg1"/>
                          </a:solidFill>
                          <a:latin typeface="Times New Roman" panose="02020603050405020304" pitchFamily="18" charset="0"/>
                          <a:cs typeface="Times New Roman" panose="02020603050405020304" pitchFamily="18" charset="0"/>
                        </a:rPr>
                        <a:t> [13]</a:t>
                      </a:r>
                    </a:p>
                    <a:p>
                      <a:pPr algn="just"/>
                      <a:r>
                        <a:rPr lang="en-IN" dirty="0" err="1">
                          <a:solidFill>
                            <a:schemeClr val="bg1"/>
                          </a:solidFill>
                          <a:latin typeface="Times New Roman" panose="02020603050405020304" pitchFamily="18" charset="0"/>
                          <a:cs typeface="Times New Roman" panose="02020603050405020304" pitchFamily="18" charset="0"/>
                        </a:rPr>
                        <a:t>Berardina</a:t>
                      </a:r>
                      <a:r>
                        <a:rPr lang="en-IN" dirty="0">
                          <a:solidFill>
                            <a:schemeClr val="bg1"/>
                          </a:solidFill>
                          <a:latin typeface="Times New Roman" panose="02020603050405020304" pitchFamily="18" charset="0"/>
                          <a:cs typeface="Times New Roman" panose="02020603050405020304" pitchFamily="18" charset="0"/>
                        </a:rPr>
                        <a:t> De </a:t>
                      </a:r>
                      <a:r>
                        <a:rPr lang="en-IN" dirty="0" err="1">
                          <a:solidFill>
                            <a:schemeClr val="bg1"/>
                          </a:solidFill>
                          <a:latin typeface="Times New Roman" panose="02020603050405020304" pitchFamily="18" charset="0"/>
                          <a:cs typeface="Times New Roman" panose="02020603050405020304" pitchFamily="18" charset="0"/>
                        </a:rPr>
                        <a:t>Carolis</a:t>
                      </a:r>
                      <a:r>
                        <a:rPr lang="en-IN" dirty="0">
                          <a:solidFill>
                            <a:schemeClr val="bg1"/>
                          </a:solidFill>
                          <a:latin typeface="Times New Roman" panose="02020603050405020304" pitchFamily="18" charset="0"/>
                          <a:cs typeface="Times New Roman" panose="02020603050405020304" pitchFamily="18" charset="0"/>
                        </a:rPr>
                        <a:t>, Francesco </a:t>
                      </a:r>
                      <a:r>
                        <a:rPr lang="en-IN" dirty="0" err="1">
                          <a:solidFill>
                            <a:schemeClr val="bg1"/>
                          </a:solidFill>
                          <a:latin typeface="Times New Roman" panose="02020603050405020304" pitchFamily="18" charset="0"/>
                          <a:cs typeface="Times New Roman" panose="02020603050405020304" pitchFamily="18" charset="0"/>
                        </a:rPr>
                        <a:t>Ladogana</a:t>
                      </a:r>
                      <a:r>
                        <a:rPr lang="en-IN" dirty="0">
                          <a:solidFill>
                            <a:schemeClr val="bg1"/>
                          </a:solidFill>
                          <a:latin typeface="Times New Roman" panose="02020603050405020304" pitchFamily="18" charset="0"/>
                          <a:cs typeface="Times New Roman" panose="02020603050405020304" pitchFamily="18" charset="0"/>
                        </a:rPr>
                        <a:t>,</a:t>
                      </a:r>
                    </a:p>
                    <a:p>
                      <a:pPr algn="just"/>
                      <a:r>
                        <a:rPr lang="en-IN" dirty="0">
                          <a:solidFill>
                            <a:schemeClr val="bg1"/>
                          </a:solidFill>
                          <a:latin typeface="Times New Roman" panose="02020603050405020304" pitchFamily="18" charset="0"/>
                          <a:cs typeface="Times New Roman" panose="02020603050405020304" pitchFamily="18" charset="0"/>
                        </a:rPr>
                        <a:t>Nicola </a:t>
                      </a:r>
                      <a:r>
                        <a:rPr lang="en-IN" dirty="0" err="1">
                          <a:solidFill>
                            <a:schemeClr val="bg1"/>
                          </a:solidFill>
                          <a:latin typeface="Times New Roman" panose="02020603050405020304" pitchFamily="18" charset="0"/>
                          <a:cs typeface="Times New Roman" panose="02020603050405020304" pitchFamily="18" charset="0"/>
                        </a:rPr>
                        <a:t>Macchiarulo</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US" dirty="0">
                          <a:solidFill>
                            <a:schemeClr val="bg1"/>
                          </a:solidFill>
                          <a:latin typeface="Times New Roman" panose="02020603050405020304" pitchFamily="18" charset="0"/>
                          <a:cs typeface="Times New Roman" panose="02020603050405020304" pitchFamily="18" charset="0"/>
                        </a:rPr>
                        <a:t>YOLO </a:t>
                      </a:r>
                      <a:r>
                        <a:rPr lang="en-US" dirty="0" err="1">
                          <a:solidFill>
                            <a:schemeClr val="bg1"/>
                          </a:solidFill>
                          <a:latin typeface="Times New Roman" panose="02020603050405020304" pitchFamily="18" charset="0"/>
                          <a:cs typeface="Times New Roman" panose="02020603050405020304" pitchFamily="18" charset="0"/>
                        </a:rPr>
                        <a:t>TrashNet</a:t>
                      </a:r>
                      <a:r>
                        <a:rPr lang="en-US" dirty="0">
                          <a:solidFill>
                            <a:schemeClr val="bg1"/>
                          </a:solidFill>
                          <a:latin typeface="Times New Roman" panose="02020603050405020304" pitchFamily="18" charset="0"/>
                          <a:cs typeface="Times New Roman" panose="02020603050405020304" pitchFamily="18" charset="0"/>
                        </a:rPr>
                        <a:t> is a software system using YOLOv3 for real-time urban waste detection. It recognizes garbage and relevant infrastructure, contributing to smart city waste management. Future work involves dataset expansion and the development of an intelligent agent for wider integration.</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IN" dirty="0">
                          <a:solidFill>
                            <a:schemeClr val="bg1"/>
                          </a:solidFill>
                          <a:latin typeface="Times New Roman" panose="02020603050405020304" pitchFamily="18" charset="0"/>
                          <a:cs typeface="Times New Roman" panose="02020603050405020304" pitchFamily="18" charset="0"/>
                        </a:rPr>
                        <a:t>YOLO </a:t>
                      </a:r>
                      <a:r>
                        <a:rPr lang="en-IN" dirty="0" err="1">
                          <a:solidFill>
                            <a:schemeClr val="bg1"/>
                          </a:solidFill>
                          <a:latin typeface="Times New Roman" panose="02020603050405020304" pitchFamily="18" charset="0"/>
                          <a:cs typeface="Times New Roman" panose="02020603050405020304" pitchFamily="18" charset="0"/>
                        </a:rPr>
                        <a:t>TrashNet</a:t>
                      </a:r>
                      <a:r>
                        <a:rPr lang="en-IN" dirty="0">
                          <a:solidFill>
                            <a:schemeClr val="bg1"/>
                          </a:solidFill>
                          <a:latin typeface="Times New Roman" panose="02020603050405020304" pitchFamily="18" charset="0"/>
                          <a:cs typeface="Times New Roman" panose="02020603050405020304" pitchFamily="18" charset="0"/>
                        </a:rPr>
                        <a:t> employs a fine-tuned YOLOv3 model for real-time garbage detection in urban areas. It identifies waste and recognizes Garbage Dumpsters and Bins, aiding smart city waste management</a:t>
                      </a:r>
                    </a:p>
                  </a:txBody>
                  <a:tcPr>
                    <a:solidFill>
                      <a:schemeClr val="accent6">
                        <a:lumMod val="60000"/>
                        <a:lumOff val="40000"/>
                      </a:schemeClr>
                    </a:solidFill>
                  </a:tcPr>
                </a:tc>
                <a:tc>
                  <a:txBody>
                    <a:bodyPr/>
                    <a:lstStyle/>
                    <a:p>
                      <a:pPr algn="just"/>
                      <a:r>
                        <a:rPr lang="en-US" dirty="0">
                          <a:solidFill>
                            <a:schemeClr val="bg1"/>
                          </a:solidFill>
                          <a:latin typeface="Times New Roman" panose="02020603050405020304" pitchFamily="18" charset="0"/>
                          <a:cs typeface="Times New Roman" panose="02020603050405020304" pitchFamily="18" charset="0"/>
                        </a:rPr>
                        <a:t>The system's efficacy depends on dataset quality and may face challenges in varied conditions. Future plans include expanding the dataset and developing an intelligent agent for broader integration.</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44071" y="638874"/>
            <a:ext cx="10603379" cy="5282826"/>
          </a:xfrm>
        </p:spPr>
        <p:txBody>
          <a:bodyPr/>
          <a:lstStyle/>
          <a:p>
            <a:r>
              <a:rPr lang="en-IN" sz="2800" dirty="0">
                <a:solidFill>
                  <a:schemeClr val="accent6">
                    <a:lumMod val="50000"/>
                  </a:schemeClr>
                </a:solidFill>
                <a:latin typeface="Times New Roman" panose="02020603050405020304" pitchFamily="18" charset="0"/>
                <a:cs typeface="Times New Roman" panose="02020603050405020304" pitchFamily="18" charset="0"/>
              </a:rPr>
              <a:t>Paper 14:</a:t>
            </a:r>
          </a:p>
          <a:p>
            <a:endParaRPr lang="en-IN" dirty="0"/>
          </a:p>
        </p:txBody>
      </p:sp>
      <p:graphicFrame>
        <p:nvGraphicFramePr>
          <p:cNvPr id="4" name="Table 3"/>
          <p:cNvGraphicFramePr>
            <a:graphicFrameLocks noGrp="1"/>
          </p:cNvGraphicFramePr>
          <p:nvPr/>
        </p:nvGraphicFramePr>
        <p:xfrm>
          <a:off x="844550" y="1362735"/>
          <a:ext cx="10058400" cy="4159623"/>
        </p:xfrm>
        <a:graphic>
          <a:graphicData uri="http://schemas.openxmlformats.org/drawingml/2006/table">
            <a:tbl>
              <a:tblPr firstRow="1" bandRow="1">
                <a:tableStyleId>{5C22544A-7EE6-4342-B048-85BDC9FD1C3A}</a:tableStyleId>
              </a:tblPr>
              <a:tblGrid>
                <a:gridCol w="1515035">
                  <a:extLst>
                    <a:ext uri="{9D8B030D-6E8A-4147-A177-3AD203B41FA5}">
                      <a16:colId xmlns:a16="http://schemas.microsoft.com/office/drawing/2014/main" val="20000"/>
                    </a:ext>
                  </a:extLst>
                </a:gridCol>
                <a:gridCol w="1075765">
                  <a:extLst>
                    <a:ext uri="{9D8B030D-6E8A-4147-A177-3AD203B41FA5}">
                      <a16:colId xmlns:a16="http://schemas.microsoft.com/office/drawing/2014/main" val="20001"/>
                    </a:ext>
                  </a:extLst>
                </a:gridCol>
                <a:gridCol w="2958353">
                  <a:extLst>
                    <a:ext uri="{9D8B030D-6E8A-4147-A177-3AD203B41FA5}">
                      <a16:colId xmlns:a16="http://schemas.microsoft.com/office/drawing/2014/main" val="20002"/>
                    </a:ext>
                  </a:extLst>
                </a:gridCol>
                <a:gridCol w="2429435">
                  <a:extLst>
                    <a:ext uri="{9D8B030D-6E8A-4147-A177-3AD203B41FA5}">
                      <a16:colId xmlns:a16="http://schemas.microsoft.com/office/drawing/2014/main" val="20003"/>
                    </a:ext>
                  </a:extLst>
                </a:gridCol>
                <a:gridCol w="2079812">
                  <a:extLst>
                    <a:ext uri="{9D8B030D-6E8A-4147-A177-3AD203B41FA5}">
                      <a16:colId xmlns:a16="http://schemas.microsoft.com/office/drawing/2014/main" val="20004"/>
                    </a:ext>
                  </a:extLst>
                </a:gridCol>
              </a:tblGrid>
              <a:tr h="520676">
                <a:tc>
                  <a:txBody>
                    <a:bodyPr/>
                    <a:lstStyle/>
                    <a:p>
                      <a:pPr algn="ctr"/>
                      <a:r>
                        <a:rPr lang="en-IN" dirty="0">
                          <a:solidFill>
                            <a:schemeClr val="bg1"/>
                          </a:solidFill>
                          <a:latin typeface="Times New Roman" panose="02020603050405020304" pitchFamily="18" charset="0"/>
                          <a:cs typeface="Times New Roman" panose="02020603050405020304" pitchFamily="18" charset="0"/>
                        </a:rPr>
                        <a:t>Title</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Authors</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Description</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Methods</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Limitations</a:t>
                      </a:r>
                    </a:p>
                  </a:txBody>
                  <a:tcPr>
                    <a:solidFill>
                      <a:schemeClr val="accent6">
                        <a:lumMod val="75000"/>
                      </a:schemeClr>
                    </a:solidFill>
                  </a:tcPr>
                </a:tc>
                <a:extLst>
                  <a:ext uri="{0D108BD9-81ED-4DB2-BD59-A6C34878D82A}">
                    <a16:rowId xmlns:a16="http://schemas.microsoft.com/office/drawing/2014/main" val="10000"/>
                  </a:ext>
                </a:extLst>
              </a:tr>
              <a:tr h="3638947">
                <a:tc>
                  <a:txBody>
                    <a:bodyPr/>
                    <a:lstStyle/>
                    <a:p>
                      <a:pPr algn="just"/>
                      <a:r>
                        <a:rPr lang="en-US" dirty="0">
                          <a:solidFill>
                            <a:schemeClr val="bg1"/>
                          </a:solidFill>
                          <a:latin typeface="Times New Roman" panose="02020603050405020304" pitchFamily="18" charset="0"/>
                          <a:cs typeface="Times New Roman" panose="02020603050405020304" pitchFamily="18" charset="0"/>
                        </a:rPr>
                        <a:t>Waste Object Detection and Classification using Deep Learning Algorithm: </a:t>
                      </a:r>
                    </a:p>
                    <a:p>
                      <a:pPr algn="just"/>
                      <a:r>
                        <a:rPr lang="en-US" dirty="0">
                          <a:solidFill>
                            <a:schemeClr val="bg1"/>
                          </a:solidFill>
                          <a:latin typeface="Times New Roman" panose="02020603050405020304" pitchFamily="18" charset="0"/>
                          <a:cs typeface="Times New Roman" panose="02020603050405020304" pitchFamily="18" charset="0"/>
                        </a:rPr>
                        <a:t>YOLOv4 and YOLOv4-tiny</a:t>
                      </a:r>
                    </a:p>
                  </a:txBody>
                  <a:tcPr>
                    <a:solidFill>
                      <a:schemeClr val="accent6">
                        <a:lumMod val="60000"/>
                        <a:lumOff val="40000"/>
                      </a:schemeClr>
                    </a:solidFill>
                  </a:tcPr>
                </a:tc>
                <a:tc>
                  <a:txBody>
                    <a:bodyPr/>
                    <a:lstStyle/>
                    <a:p>
                      <a:pPr algn="just"/>
                      <a:r>
                        <a:rPr lang="en-IN" dirty="0">
                          <a:solidFill>
                            <a:schemeClr val="bg1"/>
                          </a:solidFill>
                          <a:latin typeface="Times New Roman" panose="02020603050405020304" pitchFamily="18" charset="0"/>
                          <a:cs typeface="Times New Roman" panose="02020603050405020304" pitchFamily="18" charset="0"/>
                        </a:rPr>
                        <a:t>[14]</a:t>
                      </a:r>
                    </a:p>
                    <a:p>
                      <a:pPr algn="just"/>
                      <a:r>
                        <a:rPr lang="en-IN" dirty="0" err="1">
                          <a:solidFill>
                            <a:schemeClr val="bg1"/>
                          </a:solidFill>
                          <a:latin typeface="Times New Roman" panose="02020603050405020304" pitchFamily="18" charset="0"/>
                          <a:cs typeface="Times New Roman" panose="02020603050405020304" pitchFamily="18" charset="0"/>
                        </a:rPr>
                        <a:t>Andhy</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Panca</a:t>
                      </a:r>
                      <a:r>
                        <a:rPr lang="en-IN" dirty="0">
                          <a:solidFill>
                            <a:schemeClr val="bg1"/>
                          </a:solidFill>
                          <a:latin typeface="Times New Roman" panose="02020603050405020304" pitchFamily="18" charset="0"/>
                          <a:cs typeface="Times New Roman" panose="02020603050405020304" pitchFamily="18" charset="0"/>
                        </a:rPr>
                        <a:t>, Saputra, </a:t>
                      </a:r>
                      <a:r>
                        <a:rPr lang="en-IN" dirty="0" err="1">
                          <a:solidFill>
                            <a:schemeClr val="bg1"/>
                          </a:solidFill>
                          <a:latin typeface="Times New Roman" panose="02020603050405020304" pitchFamily="18" charset="0"/>
                          <a:cs typeface="Times New Roman" panose="02020603050405020304" pitchFamily="18" charset="0"/>
                        </a:rPr>
                        <a:t>Kusrini</a:t>
                      </a:r>
                      <a:r>
                        <a:rPr lang="en-IN" dirty="0">
                          <a:solidFill>
                            <a:schemeClr val="bg1"/>
                          </a:solidFill>
                          <a:latin typeface="Times New Roman" panose="02020603050405020304" pitchFamily="18" charset="0"/>
                          <a:cs typeface="Times New Roman" panose="02020603050405020304" pitchFamily="18" charset="0"/>
                        </a:rPr>
                        <a:t> </a:t>
                      </a:r>
                    </a:p>
                  </a:txBody>
                  <a:tcPr>
                    <a:solidFill>
                      <a:schemeClr val="accent6">
                        <a:lumMod val="60000"/>
                        <a:lumOff val="40000"/>
                      </a:schemeClr>
                    </a:solidFill>
                  </a:tcPr>
                </a:tc>
                <a:tc>
                  <a:txBody>
                    <a:bodyPr/>
                    <a:lstStyle/>
                    <a:p>
                      <a:pPr algn="just"/>
                      <a:r>
                        <a:rPr lang="en-US" dirty="0">
                          <a:solidFill>
                            <a:schemeClr val="bg1"/>
                          </a:solidFill>
                          <a:latin typeface="Times New Roman" panose="02020603050405020304" pitchFamily="18" charset="0"/>
                          <a:cs typeface="Times New Roman" panose="02020603050405020304" pitchFamily="18" charset="0"/>
                        </a:rPr>
                        <a:t>YOLOv4 and YOLOv4-tiny offer a waste management solution, emphasizing YOLOv4's accuracy and YOLOv4-tiny's speed. The study explores subdivision values and data augmentation, with potential applications in urban waste classification. Future research targets dataset expansion and newer YOLO versions.</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IN" dirty="0">
                          <a:solidFill>
                            <a:schemeClr val="bg1"/>
                          </a:solidFill>
                          <a:latin typeface="Times New Roman" panose="02020603050405020304" pitchFamily="18" charset="0"/>
                          <a:cs typeface="Times New Roman" panose="02020603050405020304" pitchFamily="18" charset="0"/>
                        </a:rPr>
                        <a:t>YOLOv4 and YOLOv4-tiny with Darknet-53 detect waste in a dataset of 3870 images across glass, metal, paper, and plastic. YOLOv4 excels in accuracy, YOLOv4-tiny in speed. Subdivision values and data augmentation impact performance.</a:t>
                      </a:r>
                    </a:p>
                  </a:txBody>
                  <a:tcPr>
                    <a:solidFill>
                      <a:schemeClr val="accent6">
                        <a:lumMod val="60000"/>
                        <a:lumOff val="40000"/>
                      </a:schemeClr>
                    </a:solidFill>
                  </a:tcPr>
                </a:tc>
                <a:tc>
                  <a:txBody>
                    <a:bodyPr/>
                    <a:lstStyle/>
                    <a:p>
                      <a:pPr algn="just"/>
                      <a:r>
                        <a:rPr lang="en-US" dirty="0">
                          <a:solidFill>
                            <a:schemeClr val="bg1"/>
                          </a:solidFill>
                          <a:latin typeface="Times New Roman" panose="02020603050405020304" pitchFamily="18" charset="0"/>
                          <a:cs typeface="Times New Roman" panose="02020603050405020304" pitchFamily="18" charset="0"/>
                        </a:rPr>
                        <a:t>Challenges include dataset quality and the accuracy-speed trade-off. Future work includes dataset expansion, more waste categories, and exploring newer YOLO versions.</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7095" y="638141"/>
            <a:ext cx="10630274" cy="5264897"/>
          </a:xfrm>
        </p:spPr>
        <p:txBody>
          <a:bodyPr/>
          <a:lstStyle/>
          <a:p>
            <a:r>
              <a:rPr lang="en-IN" sz="2800" dirty="0">
                <a:solidFill>
                  <a:schemeClr val="accent6">
                    <a:lumMod val="50000"/>
                  </a:schemeClr>
                </a:solidFill>
                <a:latin typeface="Times New Roman" panose="02020603050405020304" pitchFamily="18" charset="0"/>
                <a:cs typeface="Times New Roman" panose="02020603050405020304" pitchFamily="18" charset="0"/>
              </a:rPr>
              <a:t>Paper 15:</a:t>
            </a:r>
          </a:p>
          <a:p>
            <a:endParaRPr lang="en-IN" dirty="0"/>
          </a:p>
        </p:txBody>
      </p:sp>
      <p:graphicFrame>
        <p:nvGraphicFramePr>
          <p:cNvPr id="4" name="Table 3"/>
          <p:cNvGraphicFramePr>
            <a:graphicFrameLocks noGrp="1"/>
          </p:cNvGraphicFramePr>
          <p:nvPr/>
        </p:nvGraphicFramePr>
        <p:xfrm>
          <a:off x="1129085" y="1510748"/>
          <a:ext cx="9843713" cy="4244593"/>
        </p:xfrm>
        <a:graphic>
          <a:graphicData uri="http://schemas.openxmlformats.org/drawingml/2006/table">
            <a:tbl>
              <a:tblPr firstRow="1" bandRow="1">
                <a:tableStyleId>{5C22544A-7EE6-4342-B048-85BDC9FD1C3A}</a:tableStyleId>
              </a:tblPr>
              <a:tblGrid>
                <a:gridCol w="1238316">
                  <a:extLst>
                    <a:ext uri="{9D8B030D-6E8A-4147-A177-3AD203B41FA5}">
                      <a16:colId xmlns:a16="http://schemas.microsoft.com/office/drawing/2014/main" val="20000"/>
                    </a:ext>
                  </a:extLst>
                </a:gridCol>
                <a:gridCol w="1139610">
                  <a:extLst>
                    <a:ext uri="{9D8B030D-6E8A-4147-A177-3AD203B41FA5}">
                      <a16:colId xmlns:a16="http://schemas.microsoft.com/office/drawing/2014/main" val="20001"/>
                    </a:ext>
                  </a:extLst>
                </a:gridCol>
                <a:gridCol w="2970163">
                  <a:extLst>
                    <a:ext uri="{9D8B030D-6E8A-4147-A177-3AD203B41FA5}">
                      <a16:colId xmlns:a16="http://schemas.microsoft.com/office/drawing/2014/main" val="20002"/>
                    </a:ext>
                  </a:extLst>
                </a:gridCol>
                <a:gridCol w="2377926">
                  <a:extLst>
                    <a:ext uri="{9D8B030D-6E8A-4147-A177-3AD203B41FA5}">
                      <a16:colId xmlns:a16="http://schemas.microsoft.com/office/drawing/2014/main" val="20003"/>
                    </a:ext>
                  </a:extLst>
                </a:gridCol>
                <a:gridCol w="2117698">
                  <a:extLst>
                    <a:ext uri="{9D8B030D-6E8A-4147-A177-3AD203B41FA5}">
                      <a16:colId xmlns:a16="http://schemas.microsoft.com/office/drawing/2014/main" val="20004"/>
                    </a:ext>
                  </a:extLst>
                </a:gridCol>
              </a:tblGrid>
              <a:tr h="522101">
                <a:tc>
                  <a:txBody>
                    <a:bodyPr/>
                    <a:lstStyle/>
                    <a:p>
                      <a:pPr algn="ctr"/>
                      <a:r>
                        <a:rPr lang="en-IN" dirty="0">
                          <a:solidFill>
                            <a:schemeClr val="bg1"/>
                          </a:solidFill>
                          <a:latin typeface="Times New Roman" panose="02020603050405020304" pitchFamily="18" charset="0"/>
                          <a:cs typeface="Times New Roman" panose="02020603050405020304" pitchFamily="18" charset="0"/>
                        </a:rPr>
                        <a:t>Title</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Authors</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Description</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Methods</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Limitations</a:t>
                      </a:r>
                    </a:p>
                  </a:txBody>
                  <a:tcPr>
                    <a:solidFill>
                      <a:schemeClr val="accent6">
                        <a:lumMod val="75000"/>
                      </a:schemeClr>
                    </a:solidFill>
                  </a:tcPr>
                </a:tc>
                <a:extLst>
                  <a:ext uri="{0D108BD9-81ED-4DB2-BD59-A6C34878D82A}">
                    <a16:rowId xmlns:a16="http://schemas.microsoft.com/office/drawing/2014/main" val="10000"/>
                  </a:ext>
                </a:extLst>
              </a:tr>
              <a:tr h="3722492">
                <a:tc>
                  <a:txBody>
                    <a:bodyPr/>
                    <a:lstStyle/>
                    <a:p>
                      <a:pPr algn="just"/>
                      <a:r>
                        <a:rPr lang="en-US" dirty="0">
                          <a:solidFill>
                            <a:schemeClr val="bg1"/>
                          </a:solidFill>
                          <a:latin typeface="Times New Roman" panose="02020603050405020304" pitchFamily="18" charset="0"/>
                          <a:cs typeface="Times New Roman" panose="02020603050405020304" pitchFamily="18" charset="0"/>
                        </a:rPr>
                        <a:t>Deep learning-based object </a:t>
                      </a:r>
                    </a:p>
                    <a:p>
                      <a:pPr algn="just"/>
                      <a:r>
                        <a:rPr lang="en-US" dirty="0">
                          <a:solidFill>
                            <a:schemeClr val="bg1"/>
                          </a:solidFill>
                          <a:latin typeface="Times New Roman" panose="02020603050405020304" pitchFamily="18" charset="0"/>
                          <a:cs typeface="Times New Roman" panose="02020603050405020304" pitchFamily="18" charset="0"/>
                        </a:rPr>
                        <a:t>detection for smart solid waste </a:t>
                      </a:r>
                    </a:p>
                    <a:p>
                      <a:pPr algn="just"/>
                      <a:r>
                        <a:rPr lang="en-US" dirty="0">
                          <a:solidFill>
                            <a:schemeClr val="bg1"/>
                          </a:solidFill>
                          <a:latin typeface="Times New Roman" panose="02020603050405020304" pitchFamily="18" charset="0"/>
                          <a:cs typeface="Times New Roman" panose="02020603050405020304" pitchFamily="18" charset="0"/>
                        </a:rPr>
                        <a:t>management system</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IN" dirty="0">
                          <a:solidFill>
                            <a:schemeClr val="bg1"/>
                          </a:solidFill>
                          <a:latin typeface="Times New Roman" panose="02020603050405020304" pitchFamily="18" charset="0"/>
                          <a:cs typeface="Times New Roman" panose="02020603050405020304" pitchFamily="18" charset="0"/>
                        </a:rPr>
                        <a:t> [15]</a:t>
                      </a:r>
                    </a:p>
                    <a:p>
                      <a:pPr algn="just"/>
                      <a:r>
                        <a:rPr lang="en-IN" dirty="0">
                          <a:solidFill>
                            <a:schemeClr val="bg1"/>
                          </a:solidFill>
                          <a:latin typeface="Times New Roman" panose="02020603050405020304" pitchFamily="18" charset="0"/>
                          <a:cs typeface="Times New Roman" panose="02020603050405020304" pitchFamily="18" charset="0"/>
                        </a:rPr>
                        <a:t>Meron Desta, </a:t>
                      </a:r>
                      <a:r>
                        <a:rPr lang="en-IN" dirty="0" err="1">
                          <a:solidFill>
                            <a:schemeClr val="bg1"/>
                          </a:solidFill>
                          <a:latin typeface="Times New Roman" panose="02020603050405020304" pitchFamily="18" charset="0"/>
                          <a:cs typeface="Times New Roman" panose="02020603050405020304" pitchFamily="18" charset="0"/>
                        </a:rPr>
                        <a:t>Tagel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Aboneh</a:t>
                      </a:r>
                      <a:r>
                        <a:rPr lang="en-IN" dirty="0">
                          <a:solidFill>
                            <a:schemeClr val="bg1"/>
                          </a:solidFill>
                          <a:latin typeface="Times New Roman" panose="02020603050405020304" pitchFamily="18" charset="0"/>
                          <a:cs typeface="Times New Roman" panose="02020603050405020304" pitchFamily="18" charset="0"/>
                        </a:rPr>
                        <a:t> and Bisrat </a:t>
                      </a:r>
                      <a:r>
                        <a:rPr lang="en-IN" dirty="0" err="1">
                          <a:solidFill>
                            <a:schemeClr val="bg1"/>
                          </a:solidFill>
                          <a:latin typeface="Times New Roman" panose="02020603050405020304" pitchFamily="18" charset="0"/>
                          <a:cs typeface="Times New Roman" panose="02020603050405020304" pitchFamily="18" charset="0"/>
                        </a:rPr>
                        <a:t>Derebssa</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US" dirty="0">
                          <a:solidFill>
                            <a:schemeClr val="bg1"/>
                          </a:solidFill>
                          <a:latin typeface="Times New Roman" panose="02020603050405020304" pitchFamily="18" charset="0"/>
                          <a:cs typeface="Times New Roman" panose="02020603050405020304" pitchFamily="18" charset="0"/>
                        </a:rPr>
                        <a:t>The research addresses waste pollution in Ethiopia, presenting a YOLOv4-waste model with emphasis on accuracy. YOLOv4 outperforms YOLOv4-tiny, highlighting the need to optimize parameters for effective waste management in the context of urbanization and industrialization in Ethiopia.</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IN" dirty="0">
                          <a:solidFill>
                            <a:schemeClr val="bg1"/>
                          </a:solidFill>
                          <a:latin typeface="Times New Roman" panose="02020603050405020304" pitchFamily="18" charset="0"/>
                          <a:cs typeface="Times New Roman" panose="02020603050405020304" pitchFamily="18" charset="0"/>
                        </a:rPr>
                        <a:t>YOLOv4-waste model is introduced for real-time waste detection, using a dataset of 3529 images across 7 classes. YOLOv4 outperforms YOLOv4-tiny in accuracy. Key metrics evaluated include </a:t>
                      </a:r>
                      <a:r>
                        <a:rPr lang="en-IN" dirty="0" err="1">
                          <a:solidFill>
                            <a:schemeClr val="bg1"/>
                          </a:solidFill>
                          <a:latin typeface="Times New Roman" panose="02020603050405020304" pitchFamily="18" charset="0"/>
                          <a:cs typeface="Times New Roman" panose="02020603050405020304" pitchFamily="18" charset="0"/>
                        </a:rPr>
                        <a:t>mAP</a:t>
                      </a:r>
                      <a:r>
                        <a:rPr lang="en-IN" dirty="0">
                          <a:solidFill>
                            <a:schemeClr val="bg1"/>
                          </a:solidFill>
                          <a:latin typeface="Times New Roman" panose="02020603050405020304" pitchFamily="18" charset="0"/>
                          <a:cs typeface="Times New Roman" panose="02020603050405020304" pitchFamily="18" charset="0"/>
                        </a:rPr>
                        <a:t>, precision, recall, F1-score, and Average </a:t>
                      </a:r>
                      <a:r>
                        <a:rPr lang="en-IN" dirty="0" err="1">
                          <a:solidFill>
                            <a:schemeClr val="bg1"/>
                          </a:solidFill>
                          <a:latin typeface="Times New Roman" panose="02020603050405020304" pitchFamily="18" charset="0"/>
                          <a:cs typeface="Times New Roman" panose="02020603050405020304" pitchFamily="18" charset="0"/>
                        </a:rPr>
                        <a:t>IoU</a:t>
                      </a:r>
                      <a:r>
                        <a:rPr lang="en-IN" dirty="0">
                          <a:solidFill>
                            <a:schemeClr val="bg1"/>
                          </a:solidFill>
                          <a:latin typeface="Times New Roman" panose="02020603050405020304" pitchFamily="18" charset="0"/>
                          <a:cs typeface="Times New Roman" panose="02020603050405020304" pitchFamily="18" charset="0"/>
                        </a:rPr>
                        <a:t>.</a:t>
                      </a:r>
                    </a:p>
                  </a:txBody>
                  <a:tcPr>
                    <a:solidFill>
                      <a:schemeClr val="accent6">
                        <a:lumMod val="60000"/>
                        <a:lumOff val="40000"/>
                      </a:schemeClr>
                    </a:solidFill>
                  </a:tcPr>
                </a:tc>
                <a:tc>
                  <a:txBody>
                    <a:bodyPr/>
                    <a:lstStyle/>
                    <a:p>
                      <a:pPr algn="just"/>
                      <a:r>
                        <a:rPr lang="en-US" dirty="0">
                          <a:solidFill>
                            <a:schemeClr val="bg1"/>
                          </a:solidFill>
                          <a:latin typeface="Times New Roman" panose="02020603050405020304" pitchFamily="18" charset="0"/>
                          <a:cs typeface="Times New Roman" panose="02020603050405020304" pitchFamily="18" charset="0"/>
                        </a:rPr>
                        <a:t>Challenges include diverse environmental conditions and the trade-off between speed and detection capabilities. Optimizing subdivision values and data augmentation is crucial.</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chemeClr val="accent6">
                    <a:lumMod val="50000"/>
                  </a:schemeClr>
                </a:solidFill>
                <a:latin typeface="Times New Roman" panose="02020603050405020304" pitchFamily="18" charset="0"/>
                <a:cs typeface="Times New Roman" panose="02020603050405020304" pitchFamily="18" charset="0"/>
              </a:rPr>
              <a:t> 2.2 LITREATURE SURVEY SUMMARY</a:t>
            </a:r>
            <a:br>
              <a:rPr lang="en-IN" dirty="0">
                <a:solidFill>
                  <a:schemeClr val="accent6">
                    <a:lumMod val="50000"/>
                  </a:schemeClr>
                </a:solidFill>
                <a:latin typeface="Times New Roman" panose="02020603050405020304" pitchFamily="18" charset="0"/>
                <a:cs typeface="Times New Roman" panose="02020603050405020304" pitchFamily="18" charset="0"/>
              </a:rPr>
            </a:b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75597"/>
            <a:ext cx="10515600" cy="5117278"/>
          </a:xfrm>
        </p:spPr>
        <p:txBody>
          <a:bodyPr>
            <a:noAutofit/>
          </a:bodyPr>
          <a:lstStyle/>
          <a:p>
            <a:pPr algn="just"/>
            <a:r>
              <a:rPr lang="en-IN" dirty="0">
                <a:solidFill>
                  <a:schemeClr val="accent6">
                    <a:lumMod val="50000"/>
                  </a:schemeClr>
                </a:solidFill>
                <a:latin typeface="Times New Roman" panose="02020603050405020304" pitchFamily="18" charset="0"/>
                <a:ea typeface="Calibri" panose="020F0502020204030204" charset="0"/>
                <a:cs typeface="Times New Roman" panose="02020603050405020304" pitchFamily="18" charset="0"/>
              </a:rPr>
              <a:t>T</a:t>
            </a:r>
            <a:r>
              <a:rPr lang="en-IN" dirty="0">
                <a:solidFill>
                  <a:schemeClr val="accent6">
                    <a:lumMod val="50000"/>
                  </a:schemeClr>
                </a:solidFill>
                <a:effectLst/>
                <a:latin typeface="Times New Roman" panose="02020603050405020304" pitchFamily="18" charset="0"/>
                <a:ea typeface="Calibri" panose="020F0502020204030204" charset="0"/>
                <a:cs typeface="Times New Roman" panose="02020603050405020304" pitchFamily="18" charset="0"/>
              </a:rPr>
              <a:t>hese studies highlight the versatility of deep learning technologies in addressing various challenges within waste management, from urban garbage detection using Faster R-CNN to electronic waste recognition with modified YOLO models</a:t>
            </a:r>
          </a:p>
          <a:p>
            <a:pPr algn="just"/>
            <a:r>
              <a:rPr lang="en-IN" dirty="0">
                <a:solidFill>
                  <a:schemeClr val="accent6">
                    <a:lumMod val="50000"/>
                  </a:schemeClr>
                </a:solidFill>
                <a:effectLst/>
                <a:latin typeface="Times New Roman" panose="02020603050405020304" pitchFamily="18" charset="0"/>
                <a:ea typeface="Calibri" panose="020F0502020204030204" charset="0"/>
                <a:cs typeface="Times New Roman" panose="02020603050405020304" pitchFamily="18" charset="0"/>
              </a:rPr>
              <a:t>Integration of IoT devices and sensors further augments real-time data monitoring and remote control capabilities, facilitating proactive and efficient waste management strategies</a:t>
            </a:r>
          </a:p>
          <a:p>
            <a:pPr algn="just"/>
            <a:r>
              <a:rPr lang="en-IN" dirty="0">
                <a:solidFill>
                  <a:schemeClr val="accent6">
                    <a:lumMod val="50000"/>
                  </a:schemeClr>
                </a:solidFill>
                <a:effectLst/>
                <a:latin typeface="Times New Roman" panose="02020603050405020304" pitchFamily="18" charset="0"/>
                <a:ea typeface="Calibri" panose="020F0502020204030204" charset="0"/>
                <a:cs typeface="Times New Roman" panose="02020603050405020304" pitchFamily="18" charset="0"/>
              </a:rPr>
              <a:t>By reducing reliance on manual </a:t>
            </a:r>
            <a:r>
              <a:rPr lang="en-IN" dirty="0" err="1">
                <a:solidFill>
                  <a:schemeClr val="accent6">
                    <a:lumMod val="50000"/>
                  </a:schemeClr>
                </a:solidFill>
                <a:effectLst/>
                <a:latin typeface="Times New Roman" panose="02020603050405020304" pitchFamily="18" charset="0"/>
                <a:ea typeface="Calibri" panose="020F0502020204030204" charset="0"/>
                <a:cs typeface="Times New Roman" panose="02020603050405020304" pitchFamily="18" charset="0"/>
              </a:rPr>
              <a:t>labor</a:t>
            </a:r>
            <a:r>
              <a:rPr lang="en-IN" dirty="0">
                <a:solidFill>
                  <a:schemeClr val="accent6">
                    <a:lumMod val="50000"/>
                  </a:schemeClr>
                </a:solidFill>
                <a:effectLst/>
                <a:latin typeface="Times New Roman" panose="02020603050405020304" pitchFamily="18" charset="0"/>
                <a:ea typeface="Calibri" panose="020F0502020204030204" charset="0"/>
                <a:cs typeface="Times New Roman" panose="02020603050405020304" pitchFamily="18" charset="0"/>
              </a:rPr>
              <a:t>, optimizing resource utilization, and minimizing environmental impact, intelligent waste management systems offer scalable and cost-effective solutions for addressing the global waste crisis while enabling predictive analytics and data-driven decision-making for more informed waste management practices</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61A5C5-BD63-4D15-BA62-3A64753FABB4}" type="slidenum">
              <a:rPr lang="en-IN" smtClean="0"/>
              <a:t>24</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50000"/>
                  </a:schemeClr>
                </a:solidFill>
                <a:latin typeface="Times New Roman" panose="02020603050405020304" pitchFamily="18" charset="0"/>
                <a:cs typeface="Times New Roman" panose="02020603050405020304" pitchFamily="18" charset="0"/>
                <a:sym typeface="+mn-ea"/>
              </a:rPr>
              <a:t>OBJECTIVES</a:t>
            </a:r>
            <a:endParaRPr lang="en-US"/>
          </a:p>
        </p:txBody>
      </p:sp>
      <p:sp>
        <p:nvSpPr>
          <p:cNvPr id="3" name="Content Placeholder 2"/>
          <p:cNvSpPr>
            <a:spLocks noGrp="1"/>
          </p:cNvSpPr>
          <p:nvPr>
            <p:ph idx="1"/>
          </p:nvPr>
        </p:nvSpPr>
        <p:spPr>
          <a:xfrm>
            <a:off x="655320" y="1544955"/>
            <a:ext cx="10698480" cy="4632325"/>
          </a:xfrm>
        </p:spPr>
        <p:txBody>
          <a:bodyPr>
            <a:normAutofit fontScale="90000"/>
          </a:bodyPr>
          <a:lstStyle/>
          <a:p>
            <a:pPr marL="457200" indent="-457200" algn="just">
              <a:buFont typeface="Arial" panose="020B0604020202020204" pitchFamily="34" charset="0"/>
              <a:buChar char="•"/>
            </a:pPr>
            <a:r>
              <a:rPr lang="en-US" dirty="0">
                <a:solidFill>
                  <a:schemeClr val="accent6">
                    <a:lumMod val="50000"/>
                  </a:schemeClr>
                </a:solidFill>
                <a:latin typeface="Times New Roman" panose="02020603050405020304" pitchFamily="18" charset="0"/>
                <a:ea typeface="Arial" panose="020B0604020202020204" pitchFamily="34" charset="0"/>
                <a:cs typeface="Times New Roman" panose="02020603050405020304" pitchFamily="18" charset="0"/>
                <a:sym typeface="+mn-ea"/>
              </a:rPr>
              <a:t>To analyse the given data set, achieve preprocessing, and train the model based on the pre-processed categorized data</a:t>
            </a:r>
            <a:endParaRPr lang="en-US" dirty="0">
              <a:solidFill>
                <a:schemeClr val="accent6">
                  <a:lumMod val="50000"/>
                </a:schemeClr>
              </a:solidFill>
              <a:latin typeface="Times New Roman" panose="02020603050405020304" pitchFamily="18" charset="0"/>
              <a:ea typeface="Arial" panose="020B0604020202020204" pitchFamily="34" charset="0"/>
              <a:cs typeface="Times New Roman" panose="02020603050405020304" pitchFamily="18" charset="0"/>
            </a:endParaRPr>
          </a:p>
          <a:p>
            <a:pPr marL="457200" indent="-457200" algn="just">
              <a:buFont typeface="Arial" panose="020B0604020202020204" pitchFamily="34" charset="0"/>
              <a:buChar char="•"/>
            </a:pPr>
            <a:r>
              <a:rPr lang="en-US" dirty="0">
                <a:solidFill>
                  <a:schemeClr val="accent6">
                    <a:lumMod val="50000"/>
                  </a:schemeClr>
                </a:solidFill>
                <a:latin typeface="Times New Roman" panose="02020603050405020304" pitchFamily="18" charset="0"/>
                <a:ea typeface="Arial" panose="020B0604020202020204" pitchFamily="34" charset="0"/>
                <a:cs typeface="Times New Roman" panose="02020603050405020304" pitchFamily="18" charset="0"/>
                <a:sym typeface="+mn-ea"/>
              </a:rPr>
              <a:t>To classify the categorized pre-processed data and achieve image prediction using YOLOv7 algorithms</a:t>
            </a:r>
            <a:endParaRPr lang="en-US" dirty="0">
              <a:solidFill>
                <a:schemeClr val="accent6">
                  <a:lumMod val="50000"/>
                </a:schemeClr>
              </a:solidFill>
              <a:latin typeface="Times New Roman" panose="02020603050405020304" pitchFamily="18" charset="0"/>
              <a:ea typeface="Arial" panose="020B0604020202020204" pitchFamily="34" charset="0"/>
              <a:cs typeface="Times New Roman" panose="02020603050405020304" pitchFamily="18" charset="0"/>
            </a:endParaRPr>
          </a:p>
          <a:p>
            <a:pPr marL="457200" indent="-457200" algn="just">
              <a:buFont typeface="Arial" panose="020B0604020202020204" pitchFamily="34" charset="0"/>
              <a:buChar char="•"/>
            </a:pPr>
            <a:r>
              <a:rPr lang="en-US" dirty="0">
                <a:solidFill>
                  <a:schemeClr val="accent6">
                    <a:lumMod val="50000"/>
                  </a:schemeClr>
                </a:solidFill>
                <a:latin typeface="Times New Roman" panose="02020603050405020304" pitchFamily="18" charset="0"/>
                <a:ea typeface="Arial" panose="020B0604020202020204" pitchFamily="34" charset="0"/>
                <a:cs typeface="Times New Roman" panose="02020603050405020304" pitchFamily="18" charset="0"/>
                <a:sym typeface="+mn-ea"/>
              </a:rPr>
              <a:t>Achieve precise classifications of waste items to improve sorting efficiency</a:t>
            </a:r>
            <a:endParaRPr lang="en-US" dirty="0">
              <a:solidFill>
                <a:schemeClr val="accent6">
                  <a:lumMod val="50000"/>
                </a:schemeClr>
              </a:solidFill>
              <a:latin typeface="Times New Roman" panose="02020603050405020304" pitchFamily="18" charset="0"/>
              <a:ea typeface="Arial" panose="020B0604020202020204" pitchFamily="34" charset="0"/>
              <a:cs typeface="Times New Roman" panose="02020603050405020304" pitchFamily="18" charset="0"/>
            </a:endParaRPr>
          </a:p>
          <a:p>
            <a:pPr marL="457200" indent="-457200" algn="just">
              <a:buFont typeface="Arial" panose="020B0604020202020204" pitchFamily="34" charset="0"/>
              <a:buChar char="•"/>
            </a:pPr>
            <a:r>
              <a:rPr lang="en-US" dirty="0">
                <a:solidFill>
                  <a:schemeClr val="accent6">
                    <a:lumMod val="50000"/>
                  </a:schemeClr>
                </a:solidFill>
                <a:latin typeface="Times New Roman" panose="02020603050405020304" pitchFamily="18" charset="0"/>
                <a:ea typeface="Arial" panose="020B0604020202020204" pitchFamily="34" charset="0"/>
                <a:cs typeface="Times New Roman" panose="02020603050405020304" pitchFamily="18" charset="0"/>
                <a:sym typeface="+mn-ea"/>
              </a:rPr>
              <a:t>Preprocess and train the model on the dataset for effective data analysis and categorization</a:t>
            </a:r>
            <a:endParaRPr lang="en-US" dirty="0">
              <a:solidFill>
                <a:schemeClr val="accent6">
                  <a:lumMod val="50000"/>
                </a:schemeClr>
              </a:solidFill>
              <a:latin typeface="Times New Roman" panose="02020603050405020304" pitchFamily="18" charset="0"/>
              <a:ea typeface="Arial" panose="020B0604020202020204" pitchFamily="34" charset="0"/>
              <a:cs typeface="Times New Roman" panose="02020603050405020304" pitchFamily="18" charset="0"/>
            </a:endParaRPr>
          </a:p>
          <a:p>
            <a:pPr marL="457200" indent="-457200" algn="just">
              <a:buFont typeface="Arial" panose="020B0604020202020204" pitchFamily="34" charset="0"/>
              <a:buChar char="•"/>
            </a:pPr>
            <a:r>
              <a:rPr lang="en-US" dirty="0">
                <a:solidFill>
                  <a:schemeClr val="accent6">
                    <a:lumMod val="50000"/>
                  </a:schemeClr>
                </a:solidFill>
                <a:latin typeface="Times New Roman" panose="02020603050405020304" pitchFamily="18" charset="0"/>
                <a:ea typeface="Arial" panose="020B0604020202020204" pitchFamily="34" charset="0"/>
                <a:cs typeface="Times New Roman" panose="02020603050405020304" pitchFamily="18" charset="0"/>
                <a:sym typeface="+mn-ea"/>
              </a:rPr>
              <a:t>Utilize YOLOv7 algorithms for image prediction and classifying preprocessed waste data</a:t>
            </a:r>
            <a:endParaRPr lang="en-US" dirty="0">
              <a:solidFill>
                <a:schemeClr val="accent6">
                  <a:lumMod val="50000"/>
                </a:schemeClr>
              </a:solidFill>
              <a:latin typeface="Times New Roman" panose="02020603050405020304" pitchFamily="18" charset="0"/>
              <a:ea typeface="Arial" panose="020B0604020202020204" pitchFamily="34" charset="0"/>
              <a:cs typeface="Times New Roman" panose="02020603050405020304" pitchFamily="18" charset="0"/>
            </a:endParaRPr>
          </a:p>
          <a:p>
            <a:pPr marL="457200" indent="-457200" algn="just">
              <a:buFont typeface="Arial" panose="020B0604020202020204" pitchFamily="34" charset="0"/>
              <a:buChar char="•"/>
            </a:pPr>
            <a:r>
              <a:rPr lang="en-US" dirty="0">
                <a:solidFill>
                  <a:schemeClr val="accent6">
                    <a:lumMod val="50000"/>
                  </a:schemeClr>
                </a:solidFill>
                <a:latin typeface="Times New Roman" panose="02020603050405020304" pitchFamily="18" charset="0"/>
                <a:ea typeface="Arial" panose="020B0604020202020204" pitchFamily="34" charset="0"/>
                <a:cs typeface="Times New Roman" panose="02020603050405020304" pitchFamily="18" charset="0"/>
                <a:sym typeface="+mn-ea"/>
              </a:rPr>
              <a:t>Achieve precise waste item classification to improve sorting efficiency and optimize waste management processes</a:t>
            </a:r>
            <a:endParaRPr lang="en-US"/>
          </a:p>
        </p:txBody>
      </p:sp>
      <p:sp>
        <p:nvSpPr>
          <p:cNvPr id="4" name="Slide Number Placeholder 3"/>
          <p:cNvSpPr>
            <a:spLocks noGrp="1"/>
          </p:cNvSpPr>
          <p:nvPr>
            <p:ph type="sldNum" sz="quarter" idx="12"/>
          </p:nvPr>
        </p:nvSpPr>
        <p:spPr/>
        <p:txBody>
          <a:bodyPr/>
          <a:lstStyle/>
          <a:p>
            <a:fld id="{B661A5C5-BD63-4D15-BA62-3A64753FABB4}" type="slidenum">
              <a:rPr lang="en-IN" smtClean="0"/>
              <a:t>25</a:t>
            </a:fld>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50000"/>
                  </a:schemeClr>
                </a:solidFill>
                <a:latin typeface="Times New Roman" panose="02020603050405020304" pitchFamily="18" charset="0"/>
                <a:cs typeface="Times New Roman" panose="02020603050405020304" pitchFamily="18" charset="0"/>
                <a:sym typeface="+mn-ea"/>
              </a:rPr>
              <a:t>PROBLEM STATEMENT</a:t>
            </a:r>
            <a:endParaRPr lang="en-US"/>
          </a:p>
        </p:txBody>
      </p:sp>
      <p:sp>
        <p:nvSpPr>
          <p:cNvPr id="3" name="Content Placeholder 2"/>
          <p:cNvSpPr>
            <a:spLocks noGrp="1"/>
          </p:cNvSpPr>
          <p:nvPr>
            <p:ph idx="1"/>
          </p:nvPr>
        </p:nvSpPr>
        <p:spPr>
          <a:xfrm>
            <a:off x="662940" y="1184910"/>
            <a:ext cx="10690860" cy="4992370"/>
          </a:xfrm>
        </p:spPr>
        <p:txBody>
          <a:bodyPr>
            <a:noAutofit/>
          </a:bodyPr>
          <a:lstStyle/>
          <a:p>
            <a:pPr marL="0" indent="0" algn="just">
              <a:lnSpc>
                <a:spcPct val="100000"/>
              </a:lnSpc>
              <a:buNone/>
            </a:pPr>
            <a:endParaRPr lang="en-IN" altLang="en-US" sz="2400">
              <a:solidFill>
                <a:schemeClr val="accent6">
                  <a:lumMod val="50000"/>
                </a:schemeClr>
              </a:solidFill>
            </a:endParaRPr>
          </a:p>
          <a:p>
            <a:pPr marL="0" indent="0" algn="just">
              <a:lnSpc>
                <a:spcPct val="150000"/>
              </a:lnSpc>
              <a:buNone/>
            </a:pPr>
            <a:r>
              <a:rPr lang="en-IN" altLang="en-US" sz="2400">
                <a:solidFill>
                  <a:schemeClr val="accent6">
                    <a:lumMod val="50000"/>
                  </a:schemeClr>
                </a:solidFill>
                <a:latin typeface="Times New Roman" panose="02020603050405020304" pitchFamily="18" charset="0"/>
                <a:cs typeface="Times New Roman" panose="02020603050405020304" pitchFamily="18" charset="0"/>
              </a:rPr>
              <a:t>T</a:t>
            </a:r>
            <a:r>
              <a:rPr lang="en-US" sz="2400">
                <a:solidFill>
                  <a:schemeClr val="accent6">
                    <a:lumMod val="50000"/>
                  </a:schemeClr>
                </a:solidFill>
                <a:latin typeface="Times New Roman" panose="02020603050405020304" pitchFamily="18" charset="0"/>
                <a:cs typeface="Times New Roman" panose="02020603050405020304" pitchFamily="18" charset="0"/>
              </a:rPr>
              <a:t>he goal is to develop an automated system that utilizes deep learning techniques,specifically YOLOv7, to accurately classify waste items in real time. By integratingYOLOv7, the system can identify and</a:t>
            </a:r>
            <a:r>
              <a:rPr lang="en-IN" altLang="en-US" sz="2400">
                <a:solidFill>
                  <a:schemeClr val="accent6">
                    <a:lumMod val="50000"/>
                  </a:schemeClr>
                </a:solidFill>
                <a:latin typeface="Times New Roman" panose="02020603050405020304" pitchFamily="18" charset="0"/>
                <a:cs typeface="Times New Roman" panose="02020603050405020304" pitchFamily="18" charset="0"/>
              </a:rPr>
              <a:t> </a:t>
            </a:r>
            <a:r>
              <a:rPr lang="en-US" sz="2400">
                <a:solidFill>
                  <a:schemeClr val="accent6">
                    <a:lumMod val="50000"/>
                  </a:schemeClr>
                </a:solidFill>
                <a:latin typeface="Times New Roman" panose="02020603050405020304" pitchFamily="18" charset="0"/>
                <a:cs typeface="Times New Roman" panose="02020603050405020304" pitchFamily="18" charset="0"/>
              </a:rPr>
              <a:t>categorize waste items with high accuracy and efficiency, streamlining the sorting</a:t>
            </a:r>
            <a:r>
              <a:rPr lang="en-IN" altLang="en-US" sz="2400">
                <a:solidFill>
                  <a:schemeClr val="accent6">
                    <a:lumMod val="50000"/>
                  </a:schemeClr>
                </a:solidFill>
                <a:latin typeface="Times New Roman" panose="02020603050405020304" pitchFamily="18" charset="0"/>
                <a:cs typeface="Times New Roman" panose="02020603050405020304" pitchFamily="18" charset="0"/>
              </a:rPr>
              <a:t> </a:t>
            </a:r>
            <a:r>
              <a:rPr lang="en-US" sz="2400">
                <a:solidFill>
                  <a:schemeClr val="accent6">
                    <a:lumMod val="50000"/>
                  </a:schemeClr>
                </a:solidFill>
                <a:latin typeface="Times New Roman" panose="02020603050405020304" pitchFamily="18" charset="0"/>
                <a:cs typeface="Times New Roman" panose="02020603050405020304" pitchFamily="18" charset="0"/>
              </a:rPr>
              <a:t>process. This intelligent waste sorting system aims to improve sorting accuracy,</a:t>
            </a:r>
            <a:r>
              <a:rPr lang="en-IN" altLang="en-US" sz="2400">
                <a:solidFill>
                  <a:schemeClr val="accent6">
                    <a:lumMod val="50000"/>
                  </a:schemeClr>
                </a:solidFill>
                <a:latin typeface="Times New Roman" panose="02020603050405020304" pitchFamily="18" charset="0"/>
                <a:cs typeface="Times New Roman" panose="02020603050405020304" pitchFamily="18" charset="0"/>
              </a:rPr>
              <a:t>i</a:t>
            </a:r>
            <a:r>
              <a:rPr lang="en-US" sz="2400">
                <a:solidFill>
                  <a:schemeClr val="accent6">
                    <a:lumMod val="50000"/>
                  </a:schemeClr>
                </a:solidFill>
                <a:latin typeface="Times New Roman" panose="02020603050405020304" pitchFamily="18" charset="0"/>
                <a:cs typeface="Times New Roman" panose="02020603050405020304" pitchFamily="18" charset="0"/>
              </a:rPr>
              <a:t>ncrease sorting speed, and optimize waste management operations.</a:t>
            </a:r>
          </a:p>
        </p:txBody>
      </p:sp>
      <p:sp>
        <p:nvSpPr>
          <p:cNvPr id="4" name="Slide Number Placeholder 3"/>
          <p:cNvSpPr>
            <a:spLocks noGrp="1"/>
          </p:cNvSpPr>
          <p:nvPr>
            <p:ph type="sldNum" sz="quarter" idx="12"/>
          </p:nvPr>
        </p:nvSpPr>
        <p:spPr/>
        <p:txBody>
          <a:bodyPr/>
          <a:lstStyle/>
          <a:p>
            <a:fld id="{B661A5C5-BD63-4D15-BA62-3A64753FABB4}" type="slidenum">
              <a:rPr lang="en-IN" smtClean="0"/>
              <a:t>26</a:t>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4840" y="186690"/>
            <a:ext cx="11445875" cy="1116330"/>
          </a:xfrm>
          <a:prstGeom prst="rect">
            <a:avLst/>
          </a:prstGeom>
          <a:noFill/>
        </p:spPr>
        <p:txBody>
          <a:bodyPr wrap="square" rtlCol="0">
            <a:noAutofit/>
          </a:bodyPr>
          <a:lstStyle/>
          <a:p>
            <a:r>
              <a:rPr lang="en-IN" sz="4400" dirty="0">
                <a:solidFill>
                  <a:schemeClr val="accent6">
                    <a:lumMod val="50000"/>
                  </a:schemeClr>
                </a:solidFill>
                <a:latin typeface="Times New Roman" panose="02020603050405020304" pitchFamily="18" charset="0"/>
                <a:cs typeface="Times New Roman" panose="02020603050405020304" pitchFamily="18" charset="0"/>
              </a:rPr>
              <a:t>SYSTEM REQUIREMENTS SPECIFICATION</a:t>
            </a:r>
          </a:p>
          <a:p>
            <a:endParaRPr lang="en-IN" dirty="0"/>
          </a:p>
        </p:txBody>
      </p:sp>
      <p:sp>
        <p:nvSpPr>
          <p:cNvPr id="3" name="TextBox 2"/>
          <p:cNvSpPr txBox="1"/>
          <p:nvPr/>
        </p:nvSpPr>
        <p:spPr>
          <a:xfrm>
            <a:off x="849086" y="1303266"/>
            <a:ext cx="10049069" cy="4308872"/>
          </a:xfrm>
          <a:prstGeom prst="rect">
            <a:avLst/>
          </a:prstGeom>
          <a:noFill/>
        </p:spPr>
        <p:txBody>
          <a:bodyPr wrap="square" rtlCol="0">
            <a:spAutoFit/>
          </a:bodyPr>
          <a:lstStyle/>
          <a:p>
            <a:r>
              <a:rPr lang="en-US" sz="2800" dirty="0">
                <a:solidFill>
                  <a:schemeClr val="accent6">
                    <a:lumMod val="50000"/>
                  </a:schemeClr>
                </a:solidFill>
                <a:latin typeface="Times New Roman" panose="02020603050405020304" pitchFamily="18" charset="0"/>
                <a:cs typeface="Times New Roman" panose="02020603050405020304" pitchFamily="18" charset="0"/>
              </a:rPr>
              <a:t>HARDWARE REQUIREMENTS:</a:t>
            </a:r>
          </a:p>
          <a:p>
            <a:pPr marL="342900" indent="-342900">
              <a:buFont typeface="Arial" panose="020B0604020202020204" pitchFamily="34" charset="0"/>
              <a:buChar char="•"/>
            </a:pPr>
            <a:r>
              <a:rPr lang="en-US" sz="2500" dirty="0">
                <a:solidFill>
                  <a:schemeClr val="accent6">
                    <a:lumMod val="50000"/>
                  </a:schemeClr>
                </a:solidFill>
                <a:latin typeface="Times New Roman" panose="02020603050405020304" pitchFamily="18" charset="0"/>
                <a:cs typeface="Times New Roman" panose="02020603050405020304" pitchFamily="18" charset="0"/>
              </a:rPr>
              <a:t>Processor: Intel i3 or above processor. </a:t>
            </a:r>
          </a:p>
          <a:p>
            <a:pPr marL="342900" indent="-342900">
              <a:buFont typeface="Arial" panose="020B0604020202020204" pitchFamily="34" charset="0"/>
              <a:buChar char="•"/>
            </a:pPr>
            <a:r>
              <a:rPr lang="en-US" sz="2500" dirty="0">
                <a:solidFill>
                  <a:schemeClr val="accent6">
                    <a:lumMod val="50000"/>
                  </a:schemeClr>
                </a:solidFill>
                <a:latin typeface="Times New Roman" panose="02020603050405020304" pitchFamily="18" charset="0"/>
                <a:cs typeface="Times New Roman" panose="02020603050405020304" pitchFamily="18" charset="0"/>
              </a:rPr>
              <a:t>Hard Disk: 8 TB </a:t>
            </a:r>
          </a:p>
          <a:p>
            <a:pPr marL="342900" indent="-342900">
              <a:buFont typeface="Arial" panose="020B0604020202020204" pitchFamily="34" charset="0"/>
              <a:buChar char="•"/>
            </a:pPr>
            <a:r>
              <a:rPr lang="en-US" sz="2500" dirty="0">
                <a:solidFill>
                  <a:schemeClr val="accent6">
                    <a:lumMod val="50000"/>
                  </a:schemeClr>
                </a:solidFill>
                <a:latin typeface="Times New Roman" panose="02020603050405020304" pitchFamily="18" charset="0"/>
                <a:cs typeface="Times New Roman" panose="02020603050405020304" pitchFamily="18" charset="0"/>
              </a:rPr>
              <a:t>Memory: 8 GB</a:t>
            </a:r>
          </a:p>
          <a:p>
            <a:pPr marL="342900" indent="-342900">
              <a:buFont typeface="Arial" panose="020B0604020202020204" pitchFamily="34" charset="0"/>
              <a:buChar char="•"/>
            </a:pPr>
            <a:endParaRPr lang="en-US" sz="2500" dirty="0">
              <a:solidFill>
                <a:schemeClr val="accent6">
                  <a:lumMod val="50000"/>
                </a:schemeClr>
              </a:solidFill>
              <a:latin typeface="Times New Roman" panose="02020603050405020304" pitchFamily="18" charset="0"/>
              <a:cs typeface="Times New Roman" panose="02020603050405020304" pitchFamily="18" charset="0"/>
            </a:endParaRPr>
          </a:p>
          <a:p>
            <a:r>
              <a:rPr lang="en-US" sz="2800" dirty="0">
                <a:solidFill>
                  <a:schemeClr val="accent6">
                    <a:lumMod val="50000"/>
                  </a:schemeClr>
                </a:solidFill>
                <a:latin typeface="Times New Roman" panose="02020603050405020304" pitchFamily="18" charset="0"/>
                <a:cs typeface="Times New Roman" panose="02020603050405020304" pitchFamily="18" charset="0"/>
              </a:rPr>
              <a:t>SOFTWARE REQUIREMENTS: </a:t>
            </a:r>
          </a:p>
          <a:p>
            <a:pPr marL="342900" indent="-342900">
              <a:buFont typeface="Arial" panose="020B0604020202020204" pitchFamily="34" charset="0"/>
              <a:buChar char="•"/>
            </a:pPr>
            <a:r>
              <a:rPr lang="en-US" sz="2500" dirty="0">
                <a:solidFill>
                  <a:schemeClr val="accent6">
                    <a:lumMod val="50000"/>
                  </a:schemeClr>
                </a:solidFill>
                <a:latin typeface="Times New Roman" panose="02020603050405020304" pitchFamily="18" charset="0"/>
                <a:cs typeface="Times New Roman" panose="02020603050405020304" pitchFamily="18" charset="0"/>
              </a:rPr>
              <a:t>Operating System: windows 10/11 </a:t>
            </a:r>
          </a:p>
          <a:p>
            <a:pPr marL="342900" indent="-342900">
              <a:buFont typeface="Arial" panose="020B0604020202020204" pitchFamily="34" charset="0"/>
              <a:buChar char="•"/>
            </a:pPr>
            <a:r>
              <a:rPr lang="en-US" sz="2500" dirty="0">
                <a:solidFill>
                  <a:schemeClr val="accent6">
                    <a:lumMod val="50000"/>
                  </a:schemeClr>
                </a:solidFill>
                <a:latin typeface="Times New Roman" panose="02020603050405020304" pitchFamily="18" charset="0"/>
                <a:cs typeface="Times New Roman" panose="02020603050405020304" pitchFamily="18" charset="0"/>
              </a:rPr>
              <a:t>Programming Language: Python</a:t>
            </a:r>
          </a:p>
          <a:p>
            <a:pPr marL="342900" indent="-342900">
              <a:buFont typeface="Arial" panose="020B0604020202020204" pitchFamily="34" charset="0"/>
              <a:buChar char="•"/>
            </a:pPr>
            <a:r>
              <a:rPr lang="en-US" sz="2500" dirty="0">
                <a:solidFill>
                  <a:schemeClr val="accent6">
                    <a:lumMod val="50000"/>
                  </a:schemeClr>
                </a:solidFill>
                <a:latin typeface="Times New Roman" panose="02020603050405020304" pitchFamily="18" charset="0"/>
                <a:cs typeface="Times New Roman" panose="02020603050405020304" pitchFamily="18" charset="0"/>
              </a:rPr>
              <a:t>Dataset: Custom waste detection from Kaggle</a:t>
            </a:r>
          </a:p>
          <a:p>
            <a:pPr marL="342900" indent="-342900">
              <a:buFont typeface="Arial" panose="020B0604020202020204" pitchFamily="34" charset="0"/>
              <a:buChar char="•"/>
            </a:pPr>
            <a:r>
              <a:rPr lang="en-US" sz="2500" dirty="0">
                <a:solidFill>
                  <a:schemeClr val="accent6">
                    <a:lumMod val="50000"/>
                  </a:schemeClr>
                </a:solidFill>
                <a:latin typeface="Times New Roman" panose="02020603050405020304" pitchFamily="18" charset="0"/>
                <a:cs typeface="Times New Roman" panose="02020603050405020304" pitchFamily="18" charset="0"/>
              </a:rPr>
              <a:t>IDE: </a:t>
            </a:r>
            <a:r>
              <a:rPr lang="en-US" sz="2500" dirty="0" err="1">
                <a:solidFill>
                  <a:schemeClr val="accent6">
                    <a:lumMod val="50000"/>
                  </a:schemeClr>
                </a:solidFill>
                <a:latin typeface="Times New Roman" panose="02020603050405020304" pitchFamily="18" charset="0"/>
                <a:cs typeface="Times New Roman" panose="02020603050405020304" pitchFamily="18" charset="0"/>
              </a:rPr>
              <a:t>Thonny</a:t>
            </a:r>
            <a:r>
              <a:rPr lang="en-US" sz="2500" dirty="0">
                <a:solidFill>
                  <a:schemeClr val="accent6">
                    <a:lumMod val="50000"/>
                  </a:schemeClr>
                </a:solidFill>
                <a:latin typeface="Times New Roman" panose="02020603050405020304" pitchFamily="18" charset="0"/>
                <a:cs typeface="Times New Roman" panose="02020603050405020304" pitchFamily="18" charset="0"/>
              </a:rPr>
              <a:t> </a:t>
            </a:r>
            <a:endParaRPr lang="en-IN" sz="2500" dirty="0">
              <a:solidFill>
                <a:schemeClr val="accent6">
                  <a:lumMod val="50000"/>
                </a:schemeClr>
              </a:solidFill>
              <a:latin typeface="Times New Roman" panose="02020603050405020304" pitchFamily="18" charset="0"/>
              <a:cs typeface="Times New Roman" panose="02020603050405020304" pitchFamily="18" charset="0"/>
            </a:endParaRPr>
          </a:p>
          <a:p>
            <a:endParaRPr lang="en-IN" dirty="0"/>
          </a:p>
        </p:txBody>
      </p:sp>
      <p:sp>
        <p:nvSpPr>
          <p:cNvPr id="6" name="Slide Number Placeholder 5"/>
          <p:cNvSpPr>
            <a:spLocks noGrp="1"/>
          </p:cNvSpPr>
          <p:nvPr>
            <p:ph type="sldNum" sz="quarter" idx="12"/>
          </p:nvPr>
        </p:nvSpPr>
        <p:spPr/>
        <p:txBody>
          <a:bodyPr/>
          <a:lstStyle/>
          <a:p>
            <a:fld id="{B661A5C5-BD63-4D15-BA62-3A64753FABB4}" type="slidenum">
              <a:rPr lang="en-IN" smtClean="0"/>
              <a:t>27</a:t>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2473" y="158619"/>
            <a:ext cx="10907485" cy="6663363"/>
          </a:xfrm>
          <a:prstGeom prst="rect">
            <a:avLst/>
          </a:prstGeom>
          <a:noFill/>
        </p:spPr>
        <p:txBody>
          <a:bodyPr wrap="square" rtlCol="0">
            <a:spAutoFit/>
          </a:bodyPr>
          <a:lstStyle/>
          <a:p>
            <a:r>
              <a:rPr lang="en-US" sz="2800">
                <a:solidFill>
                  <a:schemeClr val="accent6">
                    <a:lumMod val="50000"/>
                  </a:schemeClr>
                </a:solidFill>
                <a:latin typeface="Times New Roman" panose="02020603050405020304" pitchFamily="18" charset="0"/>
                <a:cs typeface="Times New Roman" panose="02020603050405020304" pitchFamily="18" charset="0"/>
              </a:rPr>
              <a:t>FUNCTIONAL REQUIREMENTS: </a:t>
            </a:r>
            <a:endParaRPr lang="en-US" sz="2800" dirty="0">
              <a:solidFill>
                <a:schemeClr val="accent6">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500" dirty="0">
                <a:solidFill>
                  <a:schemeClr val="accent6">
                    <a:lumMod val="50000"/>
                  </a:schemeClr>
                </a:solidFill>
                <a:latin typeface="Times New Roman" panose="02020603050405020304" pitchFamily="18" charset="0"/>
                <a:cs typeface="Times New Roman" panose="02020603050405020304" pitchFamily="18" charset="0"/>
              </a:rPr>
              <a:t>Object detection: The images should be detected properly based on the training of the model </a:t>
            </a:r>
          </a:p>
          <a:p>
            <a:pPr marL="285750" indent="-285750">
              <a:buFont typeface="Arial" panose="020B0604020202020204" pitchFamily="34" charset="0"/>
              <a:buChar char="•"/>
            </a:pPr>
            <a:r>
              <a:rPr lang="en-US" sz="2500" dirty="0">
                <a:solidFill>
                  <a:schemeClr val="accent6">
                    <a:lumMod val="50000"/>
                  </a:schemeClr>
                </a:solidFill>
                <a:latin typeface="Times New Roman" panose="02020603050405020304" pitchFamily="18" charset="0"/>
                <a:cs typeface="Times New Roman" panose="02020603050405020304" pitchFamily="18" charset="0"/>
              </a:rPr>
              <a:t>Waste classification: The images of waste should be classified into different categories correctly using YOLOv7 </a:t>
            </a:r>
          </a:p>
          <a:p>
            <a:pPr marL="285750" indent="-285750">
              <a:buFont typeface="Arial" panose="020B0604020202020204" pitchFamily="34" charset="0"/>
              <a:buChar char="•"/>
            </a:pPr>
            <a:r>
              <a:rPr lang="en-US" sz="2500" dirty="0">
                <a:solidFill>
                  <a:schemeClr val="accent6">
                    <a:lumMod val="50000"/>
                  </a:schemeClr>
                </a:solidFill>
                <a:latin typeface="Times New Roman" panose="02020603050405020304" pitchFamily="18" charset="0"/>
                <a:cs typeface="Times New Roman" panose="02020603050405020304" pitchFamily="18" charset="0"/>
              </a:rPr>
              <a:t>Multi-class classification: The system should detect and classify both single and multi-class classification</a:t>
            </a:r>
          </a:p>
          <a:p>
            <a:endParaRPr lang="en-US" sz="2800" dirty="0">
              <a:solidFill>
                <a:schemeClr val="accent6">
                  <a:lumMod val="50000"/>
                </a:schemeClr>
              </a:solidFill>
              <a:latin typeface="Times New Roman" panose="02020603050405020304" pitchFamily="18" charset="0"/>
              <a:cs typeface="Times New Roman" panose="02020603050405020304" pitchFamily="18" charset="0"/>
            </a:endParaRPr>
          </a:p>
          <a:p>
            <a:r>
              <a:rPr lang="en-US" sz="2800" dirty="0">
                <a:solidFill>
                  <a:schemeClr val="accent6">
                    <a:lumMod val="50000"/>
                  </a:schemeClr>
                </a:solidFill>
                <a:latin typeface="Times New Roman" panose="02020603050405020304" pitchFamily="18" charset="0"/>
                <a:cs typeface="Times New Roman" panose="02020603050405020304" pitchFamily="18" charset="0"/>
              </a:rPr>
              <a:t>USER REQUIREMENTS:</a:t>
            </a:r>
          </a:p>
          <a:p>
            <a:pPr marL="285750" indent="-285750">
              <a:buFont typeface="Arial" panose="020B0604020202020204" pitchFamily="34" charset="0"/>
              <a:buChar char="•"/>
            </a:pPr>
            <a:r>
              <a:rPr lang="en-US" sz="2500" dirty="0">
                <a:solidFill>
                  <a:schemeClr val="accent6">
                    <a:lumMod val="50000"/>
                  </a:schemeClr>
                </a:solidFill>
                <a:latin typeface="Times New Roman" panose="02020603050405020304" pitchFamily="18" charset="0"/>
                <a:cs typeface="Times New Roman" panose="02020603050405020304" pitchFamily="18" charset="0"/>
              </a:rPr>
              <a:t>Ease of use: The system should be easy to use and navigate for the users </a:t>
            </a:r>
          </a:p>
          <a:p>
            <a:pPr marL="285750" indent="-285750">
              <a:buFont typeface="Arial" panose="020B0604020202020204" pitchFamily="34" charset="0"/>
              <a:buChar char="•"/>
            </a:pPr>
            <a:r>
              <a:rPr lang="en-US" sz="2500" dirty="0">
                <a:solidFill>
                  <a:schemeClr val="accent6">
                    <a:lumMod val="50000"/>
                  </a:schemeClr>
                </a:solidFill>
                <a:latin typeface="Times New Roman" panose="02020603050405020304" pitchFamily="18" charset="0"/>
                <a:cs typeface="Times New Roman" panose="02020603050405020304" pitchFamily="18" charset="0"/>
              </a:rPr>
              <a:t>Accuracy: The detection and classification works should be done accurately with zero or minimal errors </a:t>
            </a:r>
          </a:p>
          <a:p>
            <a:pPr marL="285750" indent="-285750">
              <a:buFont typeface="Arial" panose="020B0604020202020204" pitchFamily="34" charset="0"/>
              <a:buChar char="•"/>
            </a:pPr>
            <a:r>
              <a:rPr lang="en-US" sz="2500" dirty="0">
                <a:solidFill>
                  <a:schemeClr val="accent6">
                    <a:lumMod val="50000"/>
                  </a:schemeClr>
                </a:solidFill>
                <a:latin typeface="Times New Roman" panose="02020603050405020304" pitchFamily="18" charset="0"/>
                <a:cs typeface="Times New Roman" panose="02020603050405020304" pitchFamily="18" charset="0"/>
              </a:rPr>
              <a:t>Real-time monitoring: The system should be capable of real-time monitoring and respond promptly </a:t>
            </a:r>
          </a:p>
          <a:p>
            <a:pPr marL="285750" indent="-285750">
              <a:buFont typeface="Arial" panose="020B0604020202020204" pitchFamily="34" charset="0"/>
              <a:buChar char="•"/>
            </a:pPr>
            <a:r>
              <a:rPr lang="en-US" sz="2500" dirty="0">
                <a:solidFill>
                  <a:schemeClr val="accent6">
                    <a:lumMod val="50000"/>
                  </a:schemeClr>
                </a:solidFill>
                <a:latin typeface="Times New Roman" panose="02020603050405020304" pitchFamily="18" charset="0"/>
                <a:cs typeface="Times New Roman" panose="02020603050405020304" pitchFamily="18" charset="0"/>
              </a:rPr>
              <a:t>Cost-effectiveness: The system should provide a cost-effective solution for the waste management</a:t>
            </a:r>
          </a:p>
          <a:p>
            <a:endParaRPr lang="en-IN" dirty="0"/>
          </a:p>
        </p:txBody>
      </p:sp>
      <p:sp>
        <p:nvSpPr>
          <p:cNvPr id="5" name="Slide Number Placeholder 4"/>
          <p:cNvSpPr>
            <a:spLocks noGrp="1"/>
          </p:cNvSpPr>
          <p:nvPr>
            <p:ph type="sldNum" sz="quarter" idx="12"/>
          </p:nvPr>
        </p:nvSpPr>
        <p:spPr/>
        <p:txBody>
          <a:bodyPr/>
          <a:lstStyle/>
          <a:p>
            <a:fld id="{B661A5C5-BD63-4D15-BA62-3A64753FABB4}" type="slidenum">
              <a:rPr lang="en-IN" smtClean="0"/>
              <a:t>28</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1"/>
            <a:ext cx="11116056" cy="1690688"/>
          </a:xfrm>
        </p:spPr>
        <p:txBody>
          <a:bodyPr>
            <a:normAutofit/>
          </a:bodyPr>
          <a:lstStyle/>
          <a:p>
            <a:r>
              <a:rPr lang="en-US" dirty="0">
                <a:solidFill>
                  <a:schemeClr val="accent6">
                    <a:lumMod val="50000"/>
                  </a:schemeClr>
                </a:solidFill>
                <a:latin typeface="Times New Roman" panose="02020603050405020304" pitchFamily="18" charset="0"/>
                <a:cs typeface="Times New Roman" panose="02020603050405020304" pitchFamily="18" charset="0"/>
              </a:rPr>
              <a:t>SYSTEM DESIGN </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234" y="1192149"/>
            <a:ext cx="9439275" cy="5172075"/>
          </a:xfrm>
          <a:prstGeom prst="rect">
            <a:avLst/>
          </a:prstGeom>
        </p:spPr>
      </p:pic>
      <p:sp>
        <p:nvSpPr>
          <p:cNvPr id="6" name="Slide Number Placeholder 5"/>
          <p:cNvSpPr>
            <a:spLocks noGrp="1"/>
          </p:cNvSpPr>
          <p:nvPr>
            <p:ph type="sldNum" sz="quarter" idx="12"/>
          </p:nvPr>
        </p:nvSpPr>
        <p:spPr/>
        <p:txBody>
          <a:bodyPr/>
          <a:lstStyle/>
          <a:p>
            <a:fld id="{B661A5C5-BD63-4D15-BA62-3A64753FABB4}" type="slidenum">
              <a:rPr lang="en-IN" smtClean="0"/>
              <a:t>29</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405" y="289560"/>
            <a:ext cx="11249660" cy="6190615"/>
          </a:xfrm>
        </p:spPr>
        <p:txBody>
          <a:bodyPr>
            <a:scene3d>
              <a:camera prst="orthographicFront"/>
              <a:lightRig rig="threePt" dir="t"/>
            </a:scene3d>
          </a:bodyPr>
          <a:lstStyle/>
          <a:p>
            <a:pPr marL="3657600" lvl="8" indent="457200">
              <a:buNone/>
            </a:pPr>
            <a:r>
              <a:rPr lang="en-US" sz="3200" b="1">
                <a:solidFill>
                  <a:schemeClr val="tx1"/>
                </a:solidFill>
                <a:effectLst>
                  <a:outerShdw blurRad="38100" dist="19050" dir="2700000" algn="tl" rotWithShape="0">
                    <a:schemeClr val="dk1">
                      <a:alpha val="40000"/>
                    </a:schemeClr>
                  </a:outerShdw>
                </a:effectLst>
              </a:rPr>
              <a:t>TABLE OF CONTENTS</a:t>
            </a:r>
            <a:r>
              <a:rPr lang="en-US" sz="2800" b="1">
                <a:solidFill>
                  <a:schemeClr val="tx1"/>
                </a:solidFill>
                <a:effectLst>
                  <a:outerShdw blurRad="38100" dist="19050" dir="2700000" algn="tl" rotWithShape="0">
                    <a:schemeClr val="dk1">
                      <a:alpha val="40000"/>
                    </a:schemeClr>
                  </a:outerShdw>
                </a:effectLst>
              </a:rPr>
              <a:t> </a:t>
            </a:r>
          </a:p>
          <a:p>
            <a:pPr marL="3657600" lvl="8" indent="457200">
              <a:buNone/>
            </a:pPr>
            <a:endParaRPr lang="en-US" sz="2800" b="1">
              <a:solidFill>
                <a:schemeClr val="tx1"/>
              </a:solidFill>
              <a:effectLst>
                <a:outerShdw blurRad="38100" dist="19050" dir="2700000" algn="tl" rotWithShape="0">
                  <a:schemeClr val="dk1">
                    <a:alpha val="40000"/>
                  </a:schemeClr>
                </a:outerShdw>
              </a:effectLst>
            </a:endParaRPr>
          </a:p>
        </p:txBody>
      </p:sp>
      <p:graphicFrame>
        <p:nvGraphicFramePr>
          <p:cNvPr id="4" name="Table 3"/>
          <p:cNvGraphicFramePr/>
          <p:nvPr/>
        </p:nvGraphicFramePr>
        <p:xfrm>
          <a:off x="1069975" y="981710"/>
          <a:ext cx="10125075" cy="5719445"/>
        </p:xfrm>
        <a:graphic>
          <a:graphicData uri="http://schemas.openxmlformats.org/drawingml/2006/table">
            <a:tbl>
              <a:tblPr firstRow="1" bandRow="1">
                <a:tableStyleId>{5C22544A-7EE6-4342-B048-85BDC9FD1C3A}</a:tableStyleId>
              </a:tblPr>
              <a:tblGrid>
                <a:gridCol w="3399155">
                  <a:extLst>
                    <a:ext uri="{9D8B030D-6E8A-4147-A177-3AD203B41FA5}">
                      <a16:colId xmlns:a16="http://schemas.microsoft.com/office/drawing/2014/main" val="20000"/>
                    </a:ext>
                  </a:extLst>
                </a:gridCol>
                <a:gridCol w="5102860">
                  <a:extLst>
                    <a:ext uri="{9D8B030D-6E8A-4147-A177-3AD203B41FA5}">
                      <a16:colId xmlns:a16="http://schemas.microsoft.com/office/drawing/2014/main" val="20001"/>
                    </a:ext>
                  </a:extLst>
                </a:gridCol>
                <a:gridCol w="1623060">
                  <a:extLst>
                    <a:ext uri="{9D8B030D-6E8A-4147-A177-3AD203B41FA5}">
                      <a16:colId xmlns:a16="http://schemas.microsoft.com/office/drawing/2014/main" val="20002"/>
                    </a:ext>
                  </a:extLst>
                </a:gridCol>
              </a:tblGrid>
              <a:tr h="640080">
                <a:tc>
                  <a:txBody>
                    <a:bodyPr/>
                    <a:lstStyle/>
                    <a:p>
                      <a:pPr>
                        <a:buNone/>
                      </a:pPr>
                      <a:endParaRPr lang="en-US"/>
                    </a:p>
                  </a:txBody>
                  <a:tcPr/>
                </a:tc>
                <a:tc>
                  <a:txBody>
                    <a:bodyPr/>
                    <a:lstStyle/>
                    <a:p>
                      <a:pPr>
                        <a:buNone/>
                      </a:pPr>
                      <a:r>
                        <a:rPr lang="en-US" sz="1800">
                          <a:sym typeface="+mn-ea"/>
                        </a:rPr>
                        <a:t>CONTENTS </a:t>
                      </a:r>
                      <a:endParaRPr lang="en-US" sz="1800"/>
                    </a:p>
                    <a:p>
                      <a:pPr>
                        <a:buNone/>
                      </a:pPr>
                      <a:endParaRPr lang="en-US"/>
                    </a:p>
                  </a:txBody>
                  <a:tcPr/>
                </a:tc>
                <a:tc>
                  <a:txBody>
                    <a:bodyPr/>
                    <a:lstStyle/>
                    <a:p>
                      <a:pPr>
                        <a:buNone/>
                      </a:pPr>
                      <a:r>
                        <a:rPr lang="en-IN" altLang="en-US"/>
                        <a:t>PAGE NO.</a:t>
                      </a:r>
                    </a:p>
                  </a:txBody>
                  <a:tcPr/>
                </a:tc>
                <a:extLst>
                  <a:ext uri="{0D108BD9-81ED-4DB2-BD59-A6C34878D82A}">
                    <a16:rowId xmlns:a16="http://schemas.microsoft.com/office/drawing/2014/main" val="10000"/>
                  </a:ext>
                </a:extLst>
              </a:tr>
              <a:tr h="567055">
                <a:tc>
                  <a:txBody>
                    <a:bodyPr/>
                    <a:lstStyle/>
                    <a:p>
                      <a:pPr>
                        <a:buNone/>
                      </a:pPr>
                      <a:r>
                        <a:rPr lang="en-IN" altLang="en-US" sz="2000" b="1"/>
                        <a:t>Chapter 1</a:t>
                      </a:r>
                    </a:p>
                  </a:txBody>
                  <a:tcPr/>
                </a:tc>
                <a:tc>
                  <a:txBody>
                    <a:bodyPr/>
                    <a:lstStyle/>
                    <a:p>
                      <a:pPr>
                        <a:buNone/>
                      </a:pPr>
                      <a:r>
                        <a:rPr lang="en-US" sz="1800" b="1">
                          <a:sym typeface="+mn-ea"/>
                        </a:rPr>
                        <a:t>A</a:t>
                      </a:r>
                      <a:r>
                        <a:rPr lang="en-IN" altLang="en-US" sz="1800" b="1">
                          <a:sym typeface="+mn-ea"/>
                        </a:rPr>
                        <a:t>BSTRACT</a:t>
                      </a:r>
                    </a:p>
                  </a:txBody>
                  <a:tcPr/>
                </a:tc>
                <a:tc>
                  <a:txBody>
                    <a:bodyPr/>
                    <a:lstStyle/>
                    <a:p>
                      <a:pPr>
                        <a:buNone/>
                      </a:pPr>
                      <a:r>
                        <a:rPr lang="en-IN" altLang="en-US"/>
                        <a:t>5</a:t>
                      </a:r>
                    </a:p>
                  </a:txBody>
                  <a:tcPr/>
                </a:tc>
                <a:extLst>
                  <a:ext uri="{0D108BD9-81ED-4DB2-BD59-A6C34878D82A}">
                    <a16:rowId xmlns:a16="http://schemas.microsoft.com/office/drawing/2014/main" val="10001"/>
                  </a:ext>
                </a:extLst>
              </a:tr>
              <a:tr h="640080">
                <a:tc>
                  <a:txBody>
                    <a:bodyPr/>
                    <a:lstStyle/>
                    <a:p>
                      <a:pPr>
                        <a:buNone/>
                      </a:pPr>
                      <a:r>
                        <a:rPr lang="en-IN" altLang="en-US" sz="2000" b="1">
                          <a:sym typeface="+mn-ea"/>
                        </a:rPr>
                        <a:t>Chapter 2</a:t>
                      </a:r>
                      <a:endParaRPr lang="en-IN" altLang="en-US" sz="2000" b="1"/>
                    </a:p>
                    <a:p>
                      <a:pPr>
                        <a:buNone/>
                      </a:pPr>
                      <a:endParaRPr lang="en-IN" altLang="en-US" sz="2000" b="1"/>
                    </a:p>
                  </a:txBody>
                  <a:tcPr/>
                </a:tc>
                <a:tc>
                  <a:txBody>
                    <a:bodyPr/>
                    <a:lstStyle/>
                    <a:p>
                      <a:pPr>
                        <a:buNone/>
                      </a:pPr>
                      <a:r>
                        <a:rPr lang="en-US" sz="1800" b="1">
                          <a:sym typeface="+mn-ea"/>
                        </a:rPr>
                        <a:t>INTRODUCTION</a:t>
                      </a:r>
                      <a:endParaRPr lang="en-US" sz="1800" b="1"/>
                    </a:p>
                    <a:p>
                      <a:pPr>
                        <a:buNone/>
                      </a:pPr>
                      <a:endParaRPr lang="en-US" b="1"/>
                    </a:p>
                  </a:txBody>
                  <a:tcPr/>
                </a:tc>
                <a:tc>
                  <a:txBody>
                    <a:bodyPr/>
                    <a:lstStyle/>
                    <a:p>
                      <a:pPr>
                        <a:buNone/>
                      </a:pPr>
                      <a:r>
                        <a:rPr lang="en-IN" altLang="en-US"/>
                        <a:t>6-7</a:t>
                      </a:r>
                    </a:p>
                  </a:txBody>
                  <a:tcPr/>
                </a:tc>
                <a:extLst>
                  <a:ext uri="{0D108BD9-81ED-4DB2-BD59-A6C34878D82A}">
                    <a16:rowId xmlns:a16="http://schemas.microsoft.com/office/drawing/2014/main" val="10002"/>
                  </a:ext>
                </a:extLst>
              </a:tr>
              <a:tr h="565785">
                <a:tc>
                  <a:txBody>
                    <a:bodyPr/>
                    <a:lstStyle/>
                    <a:p>
                      <a:pPr>
                        <a:buNone/>
                      </a:pPr>
                      <a:r>
                        <a:rPr lang="en-IN" altLang="en-US" sz="2000" b="1">
                          <a:sym typeface="+mn-ea"/>
                        </a:rPr>
                        <a:t>Chapter 3</a:t>
                      </a:r>
                      <a:endParaRPr lang="en-US" sz="2000"/>
                    </a:p>
                  </a:txBody>
                  <a:tcPr/>
                </a:tc>
                <a:tc>
                  <a:txBody>
                    <a:bodyPr/>
                    <a:lstStyle/>
                    <a:p>
                      <a:pPr>
                        <a:buNone/>
                      </a:pPr>
                      <a:r>
                        <a:rPr lang="en-IN" altLang="en-US" b="1"/>
                        <a:t>LITREATURE SURVEY</a:t>
                      </a:r>
                    </a:p>
                  </a:txBody>
                  <a:tcPr/>
                </a:tc>
                <a:tc>
                  <a:txBody>
                    <a:bodyPr/>
                    <a:lstStyle/>
                    <a:p>
                      <a:pPr>
                        <a:buNone/>
                      </a:pPr>
                      <a:endParaRPr lang="en-IN" altLang="en-US"/>
                    </a:p>
                  </a:txBody>
                  <a:tcPr/>
                </a:tc>
                <a:extLst>
                  <a:ext uri="{0D108BD9-81ED-4DB2-BD59-A6C34878D82A}">
                    <a16:rowId xmlns:a16="http://schemas.microsoft.com/office/drawing/2014/main" val="10003"/>
                  </a:ext>
                </a:extLst>
              </a:tr>
              <a:tr h="624205">
                <a:tc>
                  <a:txBody>
                    <a:bodyPr/>
                    <a:lstStyle/>
                    <a:p>
                      <a:pPr>
                        <a:buNone/>
                      </a:pPr>
                      <a:endParaRPr lang="en-US"/>
                    </a:p>
                  </a:txBody>
                  <a:tcPr/>
                </a:tc>
                <a:tc>
                  <a:txBody>
                    <a:bodyPr/>
                    <a:lstStyle/>
                    <a:p>
                      <a:pPr>
                        <a:buNone/>
                      </a:pPr>
                      <a:r>
                        <a:rPr lang="en-IN" altLang="en-US" sz="1800" b="0"/>
                        <a:t>2.1 Survey on intelligent waste sorting system</a:t>
                      </a:r>
                      <a:endParaRPr lang="en-US" b="0"/>
                    </a:p>
                  </a:txBody>
                  <a:tcPr/>
                </a:tc>
                <a:tc>
                  <a:txBody>
                    <a:bodyPr/>
                    <a:lstStyle/>
                    <a:p>
                      <a:pPr>
                        <a:buNone/>
                      </a:pPr>
                      <a:r>
                        <a:rPr lang="en-IN" altLang="en-US"/>
                        <a:t>8-23</a:t>
                      </a:r>
                    </a:p>
                  </a:txBody>
                  <a:tcPr/>
                </a:tc>
                <a:extLst>
                  <a:ext uri="{0D108BD9-81ED-4DB2-BD59-A6C34878D82A}">
                    <a16:rowId xmlns:a16="http://schemas.microsoft.com/office/drawing/2014/main" val="10004"/>
                  </a:ext>
                </a:extLst>
              </a:tr>
              <a:tr h="640080">
                <a:tc>
                  <a:txBody>
                    <a:bodyPr/>
                    <a:lstStyle/>
                    <a:p>
                      <a:pPr>
                        <a:buNone/>
                      </a:pPr>
                      <a:endParaRPr lang="en-US"/>
                    </a:p>
                  </a:txBody>
                  <a:tcPr/>
                </a:tc>
                <a:tc>
                  <a:txBody>
                    <a:bodyPr/>
                    <a:lstStyle/>
                    <a:p>
                      <a:pPr>
                        <a:buNone/>
                      </a:pPr>
                      <a:r>
                        <a:rPr lang="en-IN" altLang="en-US" b="0"/>
                        <a:t>2.2 Litreature survey summary</a:t>
                      </a:r>
                    </a:p>
                  </a:txBody>
                  <a:tcPr/>
                </a:tc>
                <a:tc>
                  <a:txBody>
                    <a:bodyPr/>
                    <a:lstStyle/>
                    <a:p>
                      <a:pPr>
                        <a:buNone/>
                      </a:pPr>
                      <a:r>
                        <a:rPr lang="en-IN" altLang="en-US"/>
                        <a:t>24</a:t>
                      </a:r>
                    </a:p>
                  </a:txBody>
                  <a:tcPr/>
                </a:tc>
                <a:extLst>
                  <a:ext uri="{0D108BD9-81ED-4DB2-BD59-A6C34878D82A}">
                    <a16:rowId xmlns:a16="http://schemas.microsoft.com/office/drawing/2014/main" val="10005"/>
                  </a:ext>
                </a:extLst>
              </a:tr>
              <a:tr h="640080">
                <a:tc>
                  <a:txBody>
                    <a:bodyPr/>
                    <a:lstStyle/>
                    <a:p>
                      <a:pPr>
                        <a:buNone/>
                      </a:pPr>
                      <a:r>
                        <a:rPr lang="en-IN" altLang="en-US" sz="2000" b="1">
                          <a:sym typeface="+mn-ea"/>
                        </a:rPr>
                        <a:t>Chapter 4</a:t>
                      </a:r>
                      <a:endParaRPr lang="en-US" sz="2000"/>
                    </a:p>
                  </a:txBody>
                  <a:tcPr/>
                </a:tc>
                <a:tc>
                  <a:txBody>
                    <a:bodyPr/>
                    <a:lstStyle/>
                    <a:p>
                      <a:pPr>
                        <a:buNone/>
                      </a:pPr>
                      <a:r>
                        <a:rPr lang="en-US" sz="1800" b="1">
                          <a:sym typeface="+mn-ea"/>
                        </a:rPr>
                        <a:t>OBJECTIVES</a:t>
                      </a:r>
                      <a:endParaRPr lang="en-US" sz="1800" b="1"/>
                    </a:p>
                    <a:p>
                      <a:pPr>
                        <a:buNone/>
                      </a:pPr>
                      <a:endParaRPr lang="en-US" b="1"/>
                    </a:p>
                  </a:txBody>
                  <a:tcPr/>
                </a:tc>
                <a:tc>
                  <a:txBody>
                    <a:bodyPr/>
                    <a:lstStyle/>
                    <a:p>
                      <a:pPr>
                        <a:buNone/>
                      </a:pPr>
                      <a:r>
                        <a:rPr lang="en-IN" altLang="en-US"/>
                        <a:t>25</a:t>
                      </a:r>
                    </a:p>
                  </a:txBody>
                  <a:tcPr/>
                </a:tc>
                <a:extLst>
                  <a:ext uri="{0D108BD9-81ED-4DB2-BD59-A6C34878D82A}">
                    <a16:rowId xmlns:a16="http://schemas.microsoft.com/office/drawing/2014/main" val="10006"/>
                  </a:ext>
                </a:extLst>
              </a:tr>
              <a:tr h="640080">
                <a:tc>
                  <a:txBody>
                    <a:bodyPr/>
                    <a:lstStyle/>
                    <a:p>
                      <a:pPr>
                        <a:buNone/>
                      </a:pPr>
                      <a:r>
                        <a:rPr lang="en-IN" altLang="en-US" sz="2000" b="1">
                          <a:sym typeface="+mn-ea"/>
                        </a:rPr>
                        <a:t>Chapter 5</a:t>
                      </a:r>
                      <a:endParaRPr lang="en-US" sz="2000"/>
                    </a:p>
                    <a:p>
                      <a:pPr>
                        <a:buNone/>
                      </a:pPr>
                      <a:endParaRPr lang="en-US" sz="2000"/>
                    </a:p>
                  </a:txBody>
                  <a:tcPr/>
                </a:tc>
                <a:tc>
                  <a:txBody>
                    <a:bodyPr/>
                    <a:lstStyle/>
                    <a:p>
                      <a:pPr>
                        <a:buNone/>
                      </a:pPr>
                      <a:r>
                        <a:rPr lang="en-US" sz="1800" b="1">
                          <a:sym typeface="+mn-ea"/>
                        </a:rPr>
                        <a:t>PROBLEM STATEMENT </a:t>
                      </a:r>
                      <a:endParaRPr lang="en-US" sz="1800" b="1"/>
                    </a:p>
                    <a:p>
                      <a:pPr>
                        <a:buNone/>
                      </a:pPr>
                      <a:endParaRPr lang="en-US" b="1"/>
                    </a:p>
                  </a:txBody>
                  <a:tcPr/>
                </a:tc>
                <a:tc>
                  <a:txBody>
                    <a:bodyPr/>
                    <a:lstStyle/>
                    <a:p>
                      <a:pPr>
                        <a:buNone/>
                      </a:pPr>
                      <a:r>
                        <a:rPr lang="en-IN" altLang="en-US"/>
                        <a:t>26</a:t>
                      </a:r>
                    </a:p>
                  </a:txBody>
                  <a:tcPr/>
                </a:tc>
                <a:extLst>
                  <a:ext uri="{0D108BD9-81ED-4DB2-BD59-A6C34878D82A}">
                    <a16:rowId xmlns:a16="http://schemas.microsoft.com/office/drawing/2014/main" val="10007"/>
                  </a:ext>
                </a:extLst>
              </a:tr>
              <a:tr h="640080">
                <a:tc>
                  <a:txBody>
                    <a:bodyPr/>
                    <a:lstStyle/>
                    <a:p>
                      <a:pPr>
                        <a:buNone/>
                      </a:pPr>
                      <a:r>
                        <a:rPr lang="en-IN" altLang="en-US" sz="2000" b="1">
                          <a:sym typeface="+mn-ea"/>
                        </a:rPr>
                        <a:t>Chapter 6</a:t>
                      </a:r>
                    </a:p>
                  </a:txBody>
                  <a:tcPr/>
                </a:tc>
                <a:tc>
                  <a:txBody>
                    <a:bodyPr/>
                    <a:lstStyle/>
                    <a:p>
                      <a:pPr>
                        <a:buNone/>
                      </a:pPr>
                      <a:r>
                        <a:rPr lang="en-US" sz="1800" b="1">
                          <a:sym typeface="+mn-ea"/>
                        </a:rPr>
                        <a:t>SYSTEM AND REQUIREMENTS SPECIFICATION</a:t>
                      </a:r>
                      <a:r>
                        <a:rPr lang="en-IN" altLang="en-US" sz="1800" b="1">
                          <a:sym typeface="+mn-ea"/>
                        </a:rPr>
                        <a:t>S</a:t>
                      </a:r>
                    </a:p>
                  </a:txBody>
                  <a:tcPr/>
                </a:tc>
                <a:tc>
                  <a:txBody>
                    <a:bodyPr/>
                    <a:lstStyle/>
                    <a:p>
                      <a:pPr>
                        <a:buNone/>
                      </a:pPr>
                      <a:r>
                        <a:rPr lang="en-IN" altLang="en-US"/>
                        <a:t>27-28</a:t>
                      </a:r>
                    </a:p>
                  </a:txBody>
                  <a:tcPr/>
                </a:tc>
                <a:extLst>
                  <a:ext uri="{0D108BD9-81ED-4DB2-BD59-A6C34878D82A}">
                    <a16:rowId xmlns:a16="http://schemas.microsoft.com/office/drawing/2014/main" val="10008"/>
                  </a:ext>
                </a:extLst>
              </a:tr>
            </a:tbl>
          </a:graphicData>
        </a:graphic>
      </p:graphicFrame>
      <p:sp>
        <p:nvSpPr>
          <p:cNvPr id="7" name="Slide Number Placeholder 6"/>
          <p:cNvSpPr>
            <a:spLocks noGrp="1"/>
          </p:cNvSpPr>
          <p:nvPr>
            <p:ph type="sldNum" sz="quarter" idx="12"/>
          </p:nvPr>
        </p:nvSpPr>
        <p:spPr>
          <a:xfrm>
            <a:off x="8610600" y="6356350"/>
            <a:ext cx="3434715" cy="332740"/>
          </a:xfrm>
        </p:spPr>
        <p:txBody>
          <a:bodyPr/>
          <a:lstStyle/>
          <a:p>
            <a:r>
              <a:rPr lang="en-IN"/>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385" y="539750"/>
            <a:ext cx="10791825" cy="6184900"/>
          </a:xfrm>
        </p:spPr>
        <p:txBody>
          <a:bodyPr>
            <a:normAutofit fontScale="87500"/>
          </a:bodyPr>
          <a:lstStyle/>
          <a:p>
            <a:pPr algn="just"/>
            <a:r>
              <a:rPr lang="en-IN" sz="2855" b="1" dirty="0">
                <a:solidFill>
                  <a:schemeClr val="accent6">
                    <a:lumMod val="50000"/>
                  </a:schemeClr>
                </a:solidFill>
                <a:effectLst/>
                <a:latin typeface="Times New Roman" panose="02020603050405020304" pitchFamily="18" charset="0"/>
                <a:ea typeface="Calibri" panose="020F0502020204030204" charset="0"/>
                <a:cs typeface="Times New Roman" panose="02020603050405020304" pitchFamily="18" charset="0"/>
              </a:rPr>
              <a:t>Dataset:</a:t>
            </a:r>
            <a:r>
              <a:rPr lang="en-IN" sz="2855" dirty="0">
                <a:solidFill>
                  <a:schemeClr val="accent6">
                    <a:lumMod val="50000"/>
                  </a:schemeClr>
                </a:solidFill>
                <a:effectLst/>
                <a:latin typeface="Times New Roman" panose="02020603050405020304" pitchFamily="18" charset="0"/>
                <a:ea typeface="Calibri" panose="020F0502020204030204" charset="0"/>
                <a:cs typeface="Times New Roman" panose="02020603050405020304" pitchFamily="18" charset="0"/>
              </a:rPr>
              <a:t> Custom waste detection datasets on Kaggle typically involve acquiring waste image datasets, which are used to train deep learning models to identify and classify different types of waste materials from images or sensor data. This process includes data collection, annotation, preprocessing, model training, and evaluation. </a:t>
            </a:r>
          </a:p>
          <a:p>
            <a:pPr algn="just"/>
            <a:r>
              <a:rPr lang="en-IN" sz="2855" b="1" dirty="0">
                <a:solidFill>
                  <a:schemeClr val="accent6">
                    <a:lumMod val="50000"/>
                  </a:schemeClr>
                </a:solidFill>
                <a:latin typeface="Times New Roman" panose="02020603050405020304" pitchFamily="18" charset="0"/>
                <a:cs typeface="Times New Roman" panose="02020603050405020304" pitchFamily="18" charset="0"/>
              </a:rPr>
              <a:t>Input:</a:t>
            </a:r>
            <a:r>
              <a:rPr lang="en-IN" sz="2855" dirty="0">
                <a:solidFill>
                  <a:schemeClr val="accent6">
                    <a:lumMod val="50000"/>
                  </a:schemeClr>
                </a:solidFill>
                <a:latin typeface="Times New Roman" panose="02020603050405020304" pitchFamily="18" charset="0"/>
                <a:cs typeface="Times New Roman" panose="02020603050405020304" pitchFamily="18" charset="0"/>
              </a:rPr>
              <a:t> </a:t>
            </a:r>
            <a:r>
              <a:rPr lang="en-IN" sz="2855" dirty="0">
                <a:solidFill>
                  <a:schemeClr val="accent6">
                    <a:lumMod val="50000"/>
                  </a:schemeClr>
                </a:solidFill>
                <a:effectLst/>
                <a:latin typeface="Times New Roman" panose="02020603050405020304" pitchFamily="18" charset="0"/>
                <a:ea typeface="Calibri" panose="020F0502020204030204" charset="0"/>
                <a:cs typeface="Times New Roman" panose="02020603050405020304" pitchFamily="18" charset="0"/>
              </a:rPr>
              <a:t>Gathering a dataset of waste images and annotating them. Here we use the custom waste detection dataset from Kaggle.</a:t>
            </a:r>
            <a:endParaRPr lang="en-IN" sz="2855" dirty="0">
              <a:solidFill>
                <a:schemeClr val="accent6">
                  <a:lumMod val="50000"/>
                </a:schemeClr>
              </a:solidFill>
              <a:latin typeface="Times New Roman" panose="02020603050405020304" pitchFamily="18" charset="0"/>
              <a:cs typeface="Times New Roman" panose="02020603050405020304" pitchFamily="18" charset="0"/>
            </a:endParaRPr>
          </a:p>
          <a:p>
            <a:pPr algn="just"/>
            <a:r>
              <a:rPr lang="en-IN" sz="2855" b="1" dirty="0">
                <a:solidFill>
                  <a:schemeClr val="accent6">
                    <a:lumMod val="50000"/>
                  </a:schemeClr>
                </a:solidFill>
                <a:latin typeface="Times New Roman" panose="02020603050405020304" pitchFamily="18" charset="0"/>
                <a:cs typeface="Times New Roman" panose="02020603050405020304" pitchFamily="18" charset="0"/>
              </a:rPr>
              <a:t>Preprocessing:</a:t>
            </a:r>
            <a:r>
              <a:rPr lang="en-IN" sz="2855" b="1" dirty="0">
                <a:solidFill>
                  <a:schemeClr val="accent6">
                    <a:lumMod val="50000"/>
                  </a:schemeClr>
                </a:solidFill>
                <a:effectLst/>
                <a:latin typeface="Times New Roman" panose="02020603050405020304" pitchFamily="18" charset="0"/>
                <a:ea typeface="Calibri" panose="020F0502020204030204" charset="0"/>
                <a:cs typeface="Times New Roman" panose="02020603050405020304" pitchFamily="18" charset="0"/>
              </a:rPr>
              <a:t> </a:t>
            </a:r>
            <a:r>
              <a:rPr lang="en-IN" sz="2855" dirty="0">
                <a:solidFill>
                  <a:schemeClr val="accent6">
                    <a:lumMod val="50000"/>
                  </a:schemeClr>
                </a:solidFill>
                <a:effectLst/>
                <a:latin typeface="Times New Roman" panose="02020603050405020304" pitchFamily="18" charset="0"/>
                <a:ea typeface="Calibri" panose="020F0502020204030204" charset="0"/>
                <a:cs typeface="Times New Roman" panose="02020603050405020304" pitchFamily="18" charset="0"/>
              </a:rPr>
              <a:t>In this step we are preparing raw data to make it suitable for building and training the model,</a:t>
            </a:r>
            <a:endParaRPr lang="en-IN" sz="2855" dirty="0">
              <a:solidFill>
                <a:schemeClr val="accent6">
                  <a:lumMod val="50000"/>
                </a:schemeClr>
              </a:solidFill>
              <a:latin typeface="Times New Roman" panose="02020603050405020304" pitchFamily="18" charset="0"/>
              <a:cs typeface="Times New Roman" panose="02020603050405020304" pitchFamily="18" charset="0"/>
            </a:endParaRPr>
          </a:p>
          <a:p>
            <a:pPr algn="just"/>
            <a:r>
              <a:rPr lang="en-IN" sz="2855" b="1" dirty="0">
                <a:solidFill>
                  <a:schemeClr val="accent6">
                    <a:lumMod val="50000"/>
                  </a:schemeClr>
                </a:solidFill>
                <a:latin typeface="Times New Roman" panose="02020603050405020304" pitchFamily="18" charset="0"/>
                <a:cs typeface="Times New Roman" panose="02020603050405020304" pitchFamily="18" charset="0"/>
              </a:rPr>
              <a:t>YOLO v7 Model:</a:t>
            </a:r>
            <a:r>
              <a:rPr lang="en-IN" sz="2855" dirty="0">
                <a:solidFill>
                  <a:schemeClr val="accent6">
                    <a:lumMod val="50000"/>
                  </a:schemeClr>
                </a:solidFill>
                <a:latin typeface="Times New Roman" panose="02020603050405020304" pitchFamily="18" charset="0"/>
                <a:cs typeface="Times New Roman" panose="02020603050405020304" pitchFamily="18" charset="0"/>
              </a:rPr>
              <a:t> </a:t>
            </a:r>
            <a:r>
              <a:rPr lang="en-IN" sz="2855" dirty="0">
                <a:solidFill>
                  <a:schemeClr val="accent6">
                    <a:lumMod val="50000"/>
                  </a:schemeClr>
                </a:solidFill>
                <a:effectLst/>
                <a:latin typeface="Times New Roman" panose="02020603050405020304" pitchFamily="18" charset="0"/>
                <a:ea typeface="Calibri" panose="020F0502020204030204" charset="0"/>
                <a:cs typeface="Times New Roman" panose="02020603050405020304" pitchFamily="18" charset="0"/>
              </a:rPr>
              <a:t>YOLO  is a family of real-time object detection models.</a:t>
            </a:r>
            <a:r>
              <a:rPr lang="en-IN" sz="2855"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It provides a faster and stronger network architecture that provides a more effective feature integration method, more accurate object detection performance, a more robust loss function, and an increased label assignment and model training efficiency.</a:t>
            </a:r>
            <a:endParaRPr lang="en-IN" sz="2855" dirty="0">
              <a:solidFill>
                <a:schemeClr val="accent6">
                  <a:lumMod val="50000"/>
                </a:schemeClr>
              </a:solidFill>
              <a:latin typeface="Times New Roman" panose="02020603050405020304" pitchFamily="18" charset="0"/>
              <a:cs typeface="Times New Roman" panose="02020603050405020304" pitchFamily="18" charset="0"/>
            </a:endParaRPr>
          </a:p>
          <a:p>
            <a:pPr algn="just"/>
            <a:r>
              <a:rPr lang="en-IN" sz="2855" b="1" dirty="0">
                <a:solidFill>
                  <a:schemeClr val="accent6">
                    <a:lumMod val="50000"/>
                  </a:schemeClr>
                </a:solidFill>
                <a:latin typeface="Times New Roman" panose="02020603050405020304" pitchFamily="18" charset="0"/>
                <a:cs typeface="Times New Roman" panose="02020603050405020304" pitchFamily="18" charset="0"/>
              </a:rPr>
              <a:t>Output:</a:t>
            </a:r>
            <a:r>
              <a:rPr lang="en-IN" sz="2855" dirty="0">
                <a:solidFill>
                  <a:schemeClr val="accent6">
                    <a:lumMod val="50000"/>
                  </a:schemeClr>
                </a:solidFill>
                <a:latin typeface="Times New Roman" panose="02020603050405020304" pitchFamily="18" charset="0"/>
                <a:cs typeface="Times New Roman" panose="02020603050405020304" pitchFamily="18" charset="0"/>
              </a:rPr>
              <a:t> </a:t>
            </a:r>
            <a:r>
              <a:rPr lang="en-IN" sz="2855" dirty="0">
                <a:solidFill>
                  <a:schemeClr val="accent6">
                    <a:lumMod val="50000"/>
                  </a:schemeClr>
                </a:solidFill>
                <a:effectLst/>
                <a:latin typeface="Times New Roman" panose="02020603050405020304" pitchFamily="18" charset="0"/>
                <a:ea typeface="Calibri" panose="020F0502020204030204" charset="0"/>
                <a:cs typeface="Times New Roman" panose="02020603050405020304" pitchFamily="18" charset="0"/>
              </a:rPr>
              <a:t>The output typically consists of bounding boxes around the detected waste materials along with their corresponding class labels and confidence scores. </a:t>
            </a:r>
            <a:endParaRPr lang="en-IN" sz="2855" dirty="0">
              <a:solidFill>
                <a:schemeClr val="accent6">
                  <a:lumMod val="50000"/>
                </a:schemeClr>
              </a:solidFill>
              <a:latin typeface="Times New Roman" panose="02020603050405020304" pitchFamily="18" charset="0"/>
              <a:cs typeface="Times New Roman" panose="02020603050405020304" pitchFamily="18" charset="0"/>
            </a:endParaRPr>
          </a:p>
          <a:p>
            <a:pPr algn="just"/>
            <a:endParaRPr lang="en-IN" sz="2855"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661A5C5-BD63-4D15-BA62-3A64753FABB4}" type="slidenum">
              <a:rPr lang="en-IN" smtClean="0"/>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solidFill>
                  <a:schemeClr val="accent6">
                    <a:lumMod val="50000"/>
                  </a:schemeClr>
                </a:solidFill>
              </a:rPr>
              <a:t>IMPLEMENTATION</a:t>
            </a:r>
          </a:p>
        </p:txBody>
      </p:sp>
      <p:sp>
        <p:nvSpPr>
          <p:cNvPr id="3" name="Content Placeholder 2"/>
          <p:cNvSpPr>
            <a:spLocks noGrp="1"/>
          </p:cNvSpPr>
          <p:nvPr>
            <p:ph idx="1"/>
          </p:nvPr>
        </p:nvSpPr>
        <p:spPr>
          <a:xfrm>
            <a:off x="741045" y="1426210"/>
            <a:ext cx="10612755" cy="4751070"/>
          </a:xfrm>
        </p:spPr>
        <p:txBody>
          <a:bodyPr>
            <a:normAutofit fontScale="87500"/>
          </a:bodyPr>
          <a:lstStyle/>
          <a:p>
            <a:r>
              <a:rPr lang="en-US" sz="2665" dirty="0">
                <a:solidFill>
                  <a:schemeClr val="accent6">
                    <a:lumMod val="50000"/>
                  </a:schemeClr>
                </a:solidFill>
                <a:latin typeface="Times New Roman" panose="02020603050405020304" pitchFamily="18" charset="0"/>
                <a:cs typeface="Times New Roman" panose="02020603050405020304" pitchFamily="18" charset="0"/>
              </a:rPr>
              <a:t>I</a:t>
            </a:r>
            <a:r>
              <a:rPr lang="en-IN" altLang="en-US" sz="2665" dirty="0">
                <a:solidFill>
                  <a:schemeClr val="accent6">
                    <a:lumMod val="50000"/>
                  </a:schemeClr>
                </a:solidFill>
                <a:latin typeface="Times New Roman" panose="02020603050405020304" pitchFamily="18" charset="0"/>
                <a:cs typeface="Times New Roman" panose="02020603050405020304" pitchFamily="18" charset="0"/>
              </a:rPr>
              <a:t>WSS</a:t>
            </a:r>
            <a:r>
              <a:rPr lang="en-US" sz="2665" dirty="0">
                <a:solidFill>
                  <a:schemeClr val="accent6">
                    <a:lumMod val="50000"/>
                  </a:schemeClr>
                </a:solidFill>
                <a:latin typeface="Times New Roman" panose="02020603050405020304" pitchFamily="18" charset="0"/>
                <a:cs typeface="Times New Roman" panose="02020603050405020304" pitchFamily="18" charset="0"/>
              </a:rPr>
              <a:t> powered by </a:t>
            </a:r>
            <a:r>
              <a:rPr lang="en-IN" altLang="en-US" sz="2665" dirty="0">
                <a:solidFill>
                  <a:schemeClr val="accent6">
                    <a:lumMod val="50000"/>
                  </a:schemeClr>
                </a:solidFill>
                <a:latin typeface="Times New Roman" panose="02020603050405020304" pitchFamily="18" charset="0"/>
                <a:cs typeface="Times New Roman" panose="02020603050405020304" pitchFamily="18" charset="0"/>
              </a:rPr>
              <a:t>Machine</a:t>
            </a:r>
            <a:r>
              <a:rPr lang="en-US" sz="2665" dirty="0">
                <a:solidFill>
                  <a:schemeClr val="accent6">
                    <a:lumMod val="50000"/>
                  </a:schemeClr>
                </a:solidFill>
                <a:latin typeface="Times New Roman" panose="02020603050405020304" pitchFamily="18" charset="0"/>
                <a:cs typeface="Times New Roman" panose="02020603050405020304" pitchFamily="18" charset="0"/>
              </a:rPr>
              <a:t> learning revolutionize waste segregation processes, offering enhanced accuracy and efficiency compared to traditional methods.</a:t>
            </a:r>
          </a:p>
          <a:p>
            <a:r>
              <a:rPr lang="en-US" sz="2665" dirty="0">
                <a:solidFill>
                  <a:schemeClr val="accent6">
                    <a:lumMod val="50000"/>
                  </a:schemeClr>
                </a:solidFill>
                <a:latin typeface="Times New Roman" panose="02020603050405020304" pitchFamily="18" charset="0"/>
                <a:cs typeface="Times New Roman" panose="02020603050405020304" pitchFamily="18" charset="0"/>
              </a:rPr>
              <a:t>Machine learning  enabl</a:t>
            </a:r>
            <a:r>
              <a:rPr lang="en-IN" altLang="en-US" sz="2665" dirty="0">
                <a:solidFill>
                  <a:schemeClr val="accent6">
                    <a:lumMod val="50000"/>
                  </a:schemeClr>
                </a:solidFill>
                <a:latin typeface="Times New Roman" panose="02020603050405020304" pitchFamily="18" charset="0"/>
                <a:cs typeface="Times New Roman" panose="02020603050405020304" pitchFamily="18" charset="0"/>
              </a:rPr>
              <a:t>es</a:t>
            </a:r>
            <a:r>
              <a:rPr lang="en-US" sz="2665" dirty="0">
                <a:solidFill>
                  <a:schemeClr val="accent6">
                    <a:lumMod val="50000"/>
                  </a:schemeClr>
                </a:solidFill>
                <a:latin typeface="Times New Roman" panose="02020603050405020304" pitchFamily="18" charset="0"/>
                <a:cs typeface="Times New Roman" panose="02020603050405020304" pitchFamily="18" charset="0"/>
              </a:rPr>
              <a:t> automatic classification and sorting of materials and reducing the need for manual intervention.</a:t>
            </a:r>
          </a:p>
          <a:p>
            <a:r>
              <a:rPr lang="en-US" sz="2665" dirty="0">
                <a:solidFill>
                  <a:schemeClr val="accent6">
                    <a:lumMod val="50000"/>
                  </a:schemeClr>
                </a:solidFill>
                <a:latin typeface="Times New Roman" panose="02020603050405020304" pitchFamily="18" charset="0"/>
                <a:cs typeface="Times New Roman" panose="02020603050405020304" pitchFamily="18" charset="0"/>
              </a:rPr>
              <a:t>These systems  accurately identify different types of waste materials, leading to reduced waste sent to landfills and promoting a more circular economy through resource conservation.</a:t>
            </a:r>
          </a:p>
          <a:p>
            <a:r>
              <a:rPr lang="en-US" sz="2665" dirty="0">
                <a:solidFill>
                  <a:schemeClr val="accent6">
                    <a:lumMod val="50000"/>
                  </a:schemeClr>
                </a:solidFill>
                <a:latin typeface="Times New Roman" panose="02020603050405020304" pitchFamily="18" charset="0"/>
                <a:cs typeface="Times New Roman" panose="02020603050405020304" pitchFamily="18" charset="0"/>
              </a:rPr>
              <a:t>Machine learning algorithms continuously learn and improve over time, enhancing their sorting capabilities and scalability in handling diverse waste streams across industries.</a:t>
            </a:r>
          </a:p>
          <a:p>
            <a:r>
              <a:rPr lang="en-US" sz="2665" dirty="0">
                <a:solidFill>
                  <a:schemeClr val="accent6">
                    <a:lumMod val="50000"/>
                  </a:schemeClr>
                </a:solidFill>
                <a:latin typeface="Times New Roman" panose="02020603050405020304" pitchFamily="18" charset="0"/>
                <a:cs typeface="Times New Roman" panose="02020603050405020304" pitchFamily="18" charset="0"/>
              </a:rPr>
              <a:t>Adoption of </a:t>
            </a:r>
            <a:r>
              <a:rPr lang="en-IN" altLang="en-US" sz="2665" dirty="0">
                <a:solidFill>
                  <a:schemeClr val="accent6">
                    <a:lumMod val="50000"/>
                  </a:schemeClr>
                </a:solidFill>
                <a:latin typeface="Times New Roman" panose="02020603050405020304" pitchFamily="18" charset="0"/>
                <a:cs typeface="Times New Roman" panose="02020603050405020304" pitchFamily="18" charset="0"/>
              </a:rPr>
              <a:t>IWSSs</a:t>
            </a:r>
            <a:r>
              <a:rPr lang="en-US" sz="2665" dirty="0">
                <a:solidFill>
                  <a:schemeClr val="accent6">
                    <a:lumMod val="50000"/>
                  </a:schemeClr>
                </a:solidFill>
                <a:latin typeface="Times New Roman" panose="02020603050405020304" pitchFamily="18" charset="0"/>
                <a:cs typeface="Times New Roman" panose="02020603050405020304" pitchFamily="18" charset="0"/>
              </a:rPr>
              <a:t> yields benefits such as reduced waste management costs, improved recycling rates, compliance with environmental regulations, and overall enhancement of sustainability practices</a:t>
            </a:r>
          </a:p>
        </p:txBody>
      </p:sp>
      <p:sp>
        <p:nvSpPr>
          <p:cNvPr id="6" name="Slide Number Placeholder 5"/>
          <p:cNvSpPr>
            <a:spLocks noGrp="1"/>
          </p:cNvSpPr>
          <p:nvPr>
            <p:ph type="sldNum" sz="quarter" idx="12"/>
          </p:nvPr>
        </p:nvSpPr>
        <p:spPr/>
        <p:txBody>
          <a:bodyPr/>
          <a:lstStyle/>
          <a:p>
            <a:fld id="{B661A5C5-BD63-4D15-BA62-3A64753FABB4}" type="slidenum">
              <a:rPr lang="en-IN" smtClean="0"/>
              <a:t>31</a:t>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IMG-20240402-WA0009"/>
          <p:cNvPicPr>
            <a:picLocks noGrp="1" noChangeAspect="1"/>
          </p:cNvPicPr>
          <p:nvPr>
            <p:ph sz="half" idx="1"/>
          </p:nvPr>
        </p:nvPicPr>
        <p:blipFill>
          <a:blip r:embed="rId2"/>
          <a:srcRect t="2606" r="52173"/>
          <a:stretch>
            <a:fillRect/>
          </a:stretch>
        </p:blipFill>
        <p:spPr>
          <a:xfrm>
            <a:off x="448945" y="848995"/>
            <a:ext cx="5365750" cy="2787015"/>
          </a:xfrm>
          <a:prstGeom prst="rect">
            <a:avLst/>
          </a:prstGeom>
        </p:spPr>
      </p:pic>
      <p:sp>
        <p:nvSpPr>
          <p:cNvPr id="5" name="Text Box 4"/>
          <p:cNvSpPr txBox="1"/>
          <p:nvPr/>
        </p:nvSpPr>
        <p:spPr>
          <a:xfrm>
            <a:off x="1212850" y="4720590"/>
            <a:ext cx="3360420" cy="281940"/>
          </a:xfrm>
          <a:prstGeom prst="rect">
            <a:avLst/>
          </a:prstGeom>
          <a:noFill/>
        </p:spPr>
        <p:txBody>
          <a:bodyPr wrap="square" rtlCol="0">
            <a:noAutofit/>
          </a:bodyPr>
          <a:lstStyle/>
          <a:p>
            <a:r>
              <a:rPr lang="en-US" b="1"/>
              <a:t>Fig </a:t>
            </a:r>
            <a:r>
              <a:rPr lang="en-IN" altLang="en-US" b="1"/>
              <a:t>1</a:t>
            </a:r>
            <a:r>
              <a:rPr lang="en-US" b="1"/>
              <a:t>: code for yoloV7 algorithm</a:t>
            </a:r>
          </a:p>
        </p:txBody>
      </p:sp>
      <p:pic>
        <p:nvPicPr>
          <p:cNvPr id="6" name="Picture 2" descr="IMG-20240401-WA0004"/>
          <p:cNvPicPr>
            <a:picLocks noGrp="1" noChangeAspect="1"/>
          </p:cNvPicPr>
          <p:nvPr>
            <p:ph sz="half" idx="2"/>
          </p:nvPr>
        </p:nvPicPr>
        <p:blipFill>
          <a:blip r:embed="rId3"/>
          <a:srcRect r="41042"/>
          <a:stretch>
            <a:fillRect/>
          </a:stretch>
        </p:blipFill>
        <p:spPr>
          <a:xfrm>
            <a:off x="6172200" y="849630"/>
            <a:ext cx="5262245" cy="2787015"/>
          </a:xfrm>
          <a:prstGeom prst="rect">
            <a:avLst/>
          </a:prstGeom>
        </p:spPr>
      </p:pic>
      <p:sp>
        <p:nvSpPr>
          <p:cNvPr id="9" name="Text Box 8"/>
          <p:cNvSpPr txBox="1"/>
          <p:nvPr/>
        </p:nvSpPr>
        <p:spPr>
          <a:xfrm>
            <a:off x="7399655" y="4710430"/>
            <a:ext cx="4420235" cy="645160"/>
          </a:xfrm>
          <a:prstGeom prst="rect">
            <a:avLst/>
          </a:prstGeom>
          <a:noFill/>
        </p:spPr>
        <p:txBody>
          <a:bodyPr wrap="square" rtlCol="0">
            <a:spAutoFit/>
          </a:bodyPr>
          <a:lstStyle/>
          <a:p>
            <a:r>
              <a:rPr lang="en-US" b="1">
                <a:sym typeface="+mn-ea"/>
              </a:rPr>
              <a:t>Fig </a:t>
            </a:r>
            <a:r>
              <a:rPr lang="en-IN" altLang="en-US" b="1">
                <a:sym typeface="+mn-ea"/>
              </a:rPr>
              <a:t>2</a:t>
            </a:r>
            <a:r>
              <a:rPr lang="en-US" b="1">
                <a:sym typeface="+mn-ea"/>
              </a:rPr>
              <a:t>: code for yoloV7 algorithm</a:t>
            </a:r>
            <a:endParaRPr lang="en-US" b="1"/>
          </a:p>
          <a:p>
            <a:endParaRPr lang="en-US" b="1"/>
          </a:p>
        </p:txBody>
      </p:sp>
      <p:sp>
        <p:nvSpPr>
          <p:cNvPr id="7" name="Slide Number Placeholder 6"/>
          <p:cNvSpPr>
            <a:spLocks noGrp="1"/>
          </p:cNvSpPr>
          <p:nvPr>
            <p:ph type="sldNum" sz="quarter" idx="12"/>
          </p:nvPr>
        </p:nvSpPr>
        <p:spPr/>
        <p:txBody>
          <a:bodyPr/>
          <a:lstStyle/>
          <a:p>
            <a:fld id="{B661A5C5-BD63-4D15-BA62-3A64753FABB4}" type="slidenum">
              <a:rPr lang="en-IN" smtClean="0"/>
              <a:t>32</a:t>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IMG-20240401-WA0007"/>
          <p:cNvPicPr>
            <a:picLocks noGrp="1" noChangeAspect="1"/>
          </p:cNvPicPr>
          <p:nvPr>
            <p:ph idx="1"/>
          </p:nvPr>
        </p:nvPicPr>
        <p:blipFill>
          <a:blip r:embed="rId2"/>
          <a:stretch>
            <a:fillRect/>
          </a:stretch>
        </p:blipFill>
        <p:spPr>
          <a:xfrm>
            <a:off x="1029335" y="453390"/>
            <a:ext cx="6875780" cy="3637280"/>
          </a:xfrm>
          <a:prstGeom prst="rect">
            <a:avLst/>
          </a:prstGeom>
        </p:spPr>
      </p:pic>
      <p:sp>
        <p:nvSpPr>
          <p:cNvPr id="5" name="Text Box 4"/>
          <p:cNvSpPr txBox="1"/>
          <p:nvPr/>
        </p:nvSpPr>
        <p:spPr>
          <a:xfrm>
            <a:off x="2790190" y="4255770"/>
            <a:ext cx="4528820" cy="844550"/>
          </a:xfrm>
          <a:prstGeom prst="rect">
            <a:avLst/>
          </a:prstGeom>
          <a:noFill/>
        </p:spPr>
        <p:txBody>
          <a:bodyPr wrap="square" rtlCol="0">
            <a:noAutofit/>
          </a:bodyPr>
          <a:lstStyle/>
          <a:p>
            <a:r>
              <a:rPr lang="en-US" b="1"/>
              <a:t>Fig</a:t>
            </a:r>
            <a:r>
              <a:rPr lang="en-IN" altLang="en-US" b="1"/>
              <a:t> 3</a:t>
            </a:r>
            <a:r>
              <a:rPr lang="en-US" b="1"/>
              <a:t>: user interface</a:t>
            </a:r>
          </a:p>
        </p:txBody>
      </p:sp>
      <p:sp>
        <p:nvSpPr>
          <p:cNvPr id="4" name="Slide Number Placeholder 3"/>
          <p:cNvSpPr>
            <a:spLocks noGrp="1"/>
          </p:cNvSpPr>
          <p:nvPr>
            <p:ph type="sldNum" sz="quarter" idx="12"/>
          </p:nvPr>
        </p:nvSpPr>
        <p:spPr/>
        <p:txBody>
          <a:bodyPr/>
          <a:lstStyle/>
          <a:p>
            <a:fld id="{B661A5C5-BD63-4D15-BA62-3A64753FABB4}" type="slidenum">
              <a:rPr lang="en-IN" smtClean="0"/>
              <a:t>33</a:t>
            </a:fld>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4555"/>
          </a:xfrm>
        </p:spPr>
        <p:txBody>
          <a:bodyPr/>
          <a:lstStyle/>
          <a:p>
            <a:r>
              <a:rPr lang="en-IN" dirty="0">
                <a:solidFill>
                  <a:schemeClr val="accent6">
                    <a:lumMod val="50000"/>
                  </a:schemeClr>
                </a:solidFill>
                <a:latin typeface="Times New Roman" panose="02020603050405020304" pitchFamily="18" charset="0"/>
                <a:cs typeface="Times New Roman" panose="02020603050405020304" pitchFamily="18" charset="0"/>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351494" y="1447800"/>
            <a:ext cx="3962400" cy="3962400"/>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909918" y="1447800"/>
            <a:ext cx="3769042" cy="3962400"/>
          </a:xfrm>
          <a:prstGeom prst="rect">
            <a:avLst/>
          </a:prstGeom>
          <a:noFill/>
          <a:ln>
            <a:noFill/>
          </a:ln>
        </p:spPr>
      </p:pic>
      <p:sp>
        <p:nvSpPr>
          <p:cNvPr id="3" name="Rectangle 2"/>
          <p:cNvSpPr/>
          <p:nvPr/>
        </p:nvSpPr>
        <p:spPr>
          <a:xfrm>
            <a:off x="1809829" y="5531241"/>
            <a:ext cx="1544013"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INPUT</a:t>
            </a:r>
          </a:p>
        </p:txBody>
      </p:sp>
      <p:sp>
        <p:nvSpPr>
          <p:cNvPr id="6" name="Rectangle 5"/>
          <p:cNvSpPr/>
          <p:nvPr/>
        </p:nvSpPr>
        <p:spPr>
          <a:xfrm>
            <a:off x="7495703" y="5608320"/>
            <a:ext cx="2005677"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OUTPUT</a:t>
            </a:r>
          </a:p>
        </p:txBody>
      </p:sp>
      <p:sp>
        <p:nvSpPr>
          <p:cNvPr id="9" name="Slide Number Placeholder 8"/>
          <p:cNvSpPr>
            <a:spLocks noGrp="1"/>
          </p:cNvSpPr>
          <p:nvPr>
            <p:ph type="sldNum" sz="quarter" idx="12"/>
          </p:nvPr>
        </p:nvSpPr>
        <p:spPr/>
        <p:txBody>
          <a:bodyPr/>
          <a:lstStyle/>
          <a:p>
            <a:fld id="{B661A5C5-BD63-4D15-BA62-3A64753FABB4}" type="slidenum">
              <a:rPr lang="en-IN" smtClean="0"/>
              <a:t>34</a:t>
            </a:fld>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266" y="98612"/>
            <a:ext cx="10515600" cy="806823"/>
          </a:xfrm>
        </p:spPr>
        <p:txBody>
          <a:bodyPr/>
          <a:lstStyle/>
          <a:p>
            <a:r>
              <a:rPr lang="en-IN" dirty="0">
                <a:solidFill>
                  <a:schemeClr val="accent6">
                    <a:lumMod val="50000"/>
                  </a:schemeClr>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38200" y="905435"/>
            <a:ext cx="10515600" cy="5853953"/>
          </a:xfrm>
        </p:spPr>
        <p:txBody>
          <a:bodyPr>
            <a:noAutofit/>
          </a:bodyPr>
          <a:lstStyle/>
          <a:p>
            <a:pPr marL="0" indent="0" algn="just">
              <a:lnSpc>
                <a:spcPct val="100000"/>
              </a:lnSpc>
              <a:buNone/>
            </a:pPr>
            <a:r>
              <a:rPr lang="en-US" dirty="0">
                <a:solidFill>
                  <a:schemeClr val="accent6">
                    <a:lumMod val="50000"/>
                  </a:schemeClr>
                </a:solidFill>
                <a:latin typeface="Times New Roman" panose="02020603050405020304" pitchFamily="18" charset="0"/>
                <a:cs typeface="Times New Roman" panose="02020603050405020304" pitchFamily="18" charset="0"/>
              </a:rPr>
              <a:t>	The Intelligent Waste Sorting System using YOLOv7 software presents a promising solution for automating the waste sorting process. The project highlights the impactful role of deep learning and machine learning in revolutionizing waste management practices. The use of YOLOv7 for object detection enables automated waste classification and enhances collection processes, offering a significant step towards reducing environmental and health hazards associated with improper waste disposal. </a:t>
            </a:r>
          </a:p>
          <a:p>
            <a:pPr marL="0" indent="0" algn="just">
              <a:lnSpc>
                <a:spcPct val="100000"/>
              </a:lnSpc>
              <a:buNone/>
            </a:pPr>
            <a:r>
              <a:rPr lang="en-US" dirty="0">
                <a:solidFill>
                  <a:schemeClr val="accent6">
                    <a:lumMod val="50000"/>
                  </a:schemeClr>
                </a:solidFill>
                <a:latin typeface="Times New Roman" panose="02020603050405020304" pitchFamily="18" charset="0"/>
                <a:cs typeface="Times New Roman" panose="02020603050405020304" pitchFamily="18" charset="0"/>
              </a:rPr>
              <a:t>	This project aims to harness advanced technology to address critical challenges in waste management, ultimately fostering a cleaner, more sustainable environment while streamlining waste-handling operations for maximum effectiveness and minimal disruption.</a:t>
            </a:r>
          </a:p>
          <a:p>
            <a:pPr>
              <a:lnSpc>
                <a:spcPct val="100000"/>
              </a:lnSpc>
            </a:pPr>
            <a:endParaRPr lang="en-US" dirty="0">
              <a:solidFill>
                <a:schemeClr val="accent6">
                  <a:lumMod val="50000"/>
                </a:schemeClr>
              </a:solidFill>
              <a:latin typeface="Times New Roman" panose="02020603050405020304" pitchFamily="18" charset="0"/>
              <a:cs typeface="Times New Roman" panose="02020603050405020304" pitchFamily="18" charset="0"/>
            </a:endParaRPr>
          </a:p>
          <a:p>
            <a:pPr>
              <a:lnSpc>
                <a:spcPct val="100000"/>
              </a:lnSpc>
            </a:pPr>
            <a:endParaRPr lang="en-US" dirty="0">
              <a:solidFill>
                <a:schemeClr val="accent6">
                  <a:lumMod val="50000"/>
                </a:schemeClr>
              </a:solidFill>
              <a:latin typeface="Times New Roman" panose="02020603050405020304" pitchFamily="18" charset="0"/>
              <a:cs typeface="Times New Roman" panose="02020603050405020304" pitchFamily="18" charset="0"/>
            </a:endParaRPr>
          </a:p>
          <a:p>
            <a:pPr>
              <a:lnSpc>
                <a:spcPct val="100000"/>
              </a:lnSpc>
            </a:pPr>
            <a:endParaRPr lang="en-US" dirty="0">
              <a:solidFill>
                <a:schemeClr val="accent6">
                  <a:lumMod val="50000"/>
                </a:schemeClr>
              </a:solidFill>
              <a:latin typeface="Times New Roman" panose="02020603050405020304" pitchFamily="18" charset="0"/>
              <a:cs typeface="Times New Roman" panose="02020603050405020304" pitchFamily="18" charset="0"/>
            </a:endParaRPr>
          </a:p>
          <a:p>
            <a:pPr>
              <a:lnSpc>
                <a:spcPct val="100000"/>
              </a:lnSpc>
            </a:pP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61A5C5-BD63-4D15-BA62-3A64753FABB4}" type="slidenum">
              <a:rPr lang="en-IN" smtClean="0"/>
              <a:t>35</a:t>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43447" y="1353831"/>
            <a:ext cx="10766066" cy="4653646"/>
          </a:xfrm>
          <a:prstGeom prst="rect">
            <a:avLst/>
          </a:prstGeom>
          <a:noFill/>
        </p:spPr>
        <p:txBody>
          <a:bodyPr wrap="square">
            <a:spAutoFit/>
          </a:bodyPr>
          <a:lstStyle/>
          <a:p>
            <a:pPr>
              <a:lnSpc>
                <a:spcPct val="150000"/>
              </a:lnSpc>
            </a:pP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[1] Adedeji,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Olugboja</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Zenghui</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Wang. "Intelligent waste classification system using deep learning convolutional neural network." Procedia Manufacturing 35 (2019): 607-612.</a:t>
            </a:r>
            <a:endParaRPr lang="en-IN"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[2] Rahman, Md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Wahidur</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et al. "Intelligent waste management system using deep learning with IoT." Journal of King Saud University-Computer and Information Sciences 34.5 (2022): 2072-2087.</a:t>
            </a:r>
            <a:endParaRPr lang="en-IN"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[3] Kumar, G. Shravan, et al. "Intelligent Waste Management System Using Deep Learning." Journal of Survey in Fisheries Sciences (2023): 2767-2772.</a:t>
            </a:r>
            <a:endParaRPr lang="en-IN"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[4] Wang, Ying, and Xu Zhang. "Autonomous garbage detection for intelligent urban management." MATEC Web of Conferences. Vol. 232. EDP Sciences, 2018.</a:t>
            </a:r>
            <a:endParaRPr lang="en-IN"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[5] Huang, Rui, et al. "A rapid recognition method for electronic components based on the improved YOLO-V3 network." Electronics 8.8 (2019): 825</a:t>
            </a:r>
            <a:r>
              <a:rPr lang="en-US" sz="18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IN" sz="18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8" name="TextBox 7"/>
          <p:cNvSpPr txBox="1"/>
          <p:nvPr/>
        </p:nvSpPr>
        <p:spPr>
          <a:xfrm>
            <a:off x="543447" y="588913"/>
            <a:ext cx="4123146" cy="769441"/>
          </a:xfrm>
          <a:prstGeom prst="rect">
            <a:avLst/>
          </a:prstGeom>
          <a:noFill/>
        </p:spPr>
        <p:txBody>
          <a:bodyPr wrap="square" rtlCol="0">
            <a:spAutoFit/>
          </a:bodyPr>
          <a:lstStyle/>
          <a:p>
            <a:r>
              <a:rPr lang="en-US" sz="4400" dirty="0">
                <a:solidFill>
                  <a:schemeClr val="accent6">
                    <a:lumMod val="50000"/>
                  </a:schemeClr>
                </a:solidFill>
                <a:latin typeface="Times New Roman" panose="02020603050405020304" pitchFamily="18" charset="0"/>
                <a:cs typeface="Times New Roman" panose="02020603050405020304" pitchFamily="18" charset="0"/>
              </a:rPr>
              <a:t>REFERENCES</a:t>
            </a:r>
            <a:endParaRPr lang="en-IN" sz="4400" dirty="0">
              <a:solidFill>
                <a:schemeClr val="accent6">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6775" y="474345"/>
            <a:ext cx="11680465" cy="5908040"/>
          </a:xfrm>
          <a:prstGeom prst="rect">
            <a:avLst/>
          </a:prstGeom>
          <a:noFill/>
        </p:spPr>
        <p:txBody>
          <a:bodyPr wrap="square">
            <a:spAutoFit/>
          </a:bodyPr>
          <a:lstStyle/>
          <a:p>
            <a:pPr>
              <a:lnSpc>
                <a:spcPct val="150000"/>
              </a:lnSpc>
            </a:pP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[6]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WasteSegNet</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A Deep Learning Approach for Smart Waste Segregation in Urban Environments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Aatmaj</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Amol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Salunke</a:t>
            </a:r>
            <a:r>
              <a:rPr lang="en-IN" alt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IN"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[7] Adedeji, O.; Wang, Z. Intelligent waste classification system using deep learning convolutional neural network. In Proceedings of the Procedia Manufacturing; Elsevier B.V.: Amsterdam, The Netherlands, 2019; Volume 35, pp. 607–612</a:t>
            </a:r>
            <a:r>
              <a:rPr lang="en-IN" alt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IN"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[8] Chu, Y.; Huang, C.; Xie, X.; Tan, B.; Kamal, S.; Xiong, X. Multilayer hybrid deep-learning method for waste classification and recycling.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Comput</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Intell</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Neurosci</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2018, 2018, 5060857</a:t>
            </a:r>
            <a:r>
              <a:rPr lang="en-IN" alt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IN"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[9] Machine-learning approaches in geo-environmental engineering: Exploring smart solid waste management</a:t>
            </a:r>
            <a:endParaRPr lang="en-IN"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Author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panelAbderrahim</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Lakhouit</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a, Mahmoud Shaban b c, Aishah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Alatawi</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d,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SumayaY.H</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Abbas e, Emad Asiri a,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Tareq</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Al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Juhni</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a, Mohamed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Elsawy</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a f</a:t>
            </a:r>
            <a:r>
              <a:rPr lang="en-IN" alt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IN"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[10] Garbage detection and classification using a new deep learning-based machine vision system as a tool for sustainable waste recycling</a:t>
            </a:r>
            <a:r>
              <a:rPr lang="en-IN" alt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sz="1800" dirty="0">
              <a:solidFill>
                <a:schemeClr val="accent6">
                  <a:lumMod val="50000"/>
                </a:schemeClr>
              </a:solidFill>
              <a:effectLst/>
              <a:latin typeface="Calibri" panose="020F0502020204030204" charset="0"/>
              <a:ea typeface="SimSu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61A5C5-BD63-4D15-BA62-3A64753FABB4}" type="slidenum">
              <a:rPr lang="en-IN" smtClean="0"/>
              <a:t>37</a:t>
            </a:fld>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7794" y="474345"/>
            <a:ext cx="11036411" cy="5908040"/>
          </a:xfrm>
          <a:prstGeom prst="rect">
            <a:avLst/>
          </a:prstGeom>
          <a:noFill/>
        </p:spPr>
        <p:txBody>
          <a:bodyPr wrap="square">
            <a:spAutoFit/>
          </a:bodyPr>
          <a:lstStyle/>
          <a:p>
            <a:pPr>
              <a:lnSpc>
                <a:spcPct val="150000"/>
              </a:lnSpc>
            </a:pP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[11] Kumar, G. Shravan, et al. "Intelligent Waste Management System Using Deep Learning." Journal of Survey in Fisheries Sciences (2023): 2767-2772</a:t>
            </a:r>
            <a:r>
              <a:rPr lang="en-IN" alt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IN"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[12] Adedeji,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Olugboja</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Zenghui</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Wang. "Intelligent waste classification system using deep learning convolutional neural network." Procedia Manufacturing 35 (2019): 607-612</a:t>
            </a:r>
            <a:r>
              <a:rPr lang="en-IN" alt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IN"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[13] De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Carolis</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Berardina</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Francesco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Ladogana</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and Nicola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Macchiarulo</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"Yolo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trashnet</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Garbage detection in video streams." 2020 IEEE Conference on Evolving and Adaptive Intelligent Systems (EAIS). IEEE, 2020</a:t>
            </a:r>
            <a:r>
              <a:rPr lang="en-IN" alt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IN"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[14]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Andhy</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Panca</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Saputra,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Kusrini</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"Waste Object Detection and Classification using Deep Learning Algorithm: YOLOv4 and YOLOv4-tiny." Turkish Journal of Computer and Mathematics Education (TURCOMAT) 12.14 (2021): 1666-1677</a:t>
            </a:r>
            <a:r>
              <a:rPr lang="en-IN" alt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[15] Desta, Meron,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Tagel</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Aboneh</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and Bisrat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Derebssa</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"Deep learning-based object detection for smart solid waste management system." Annals of Environmental Science and Toxicology 7.1 (2023): 052-060.</a:t>
            </a:r>
            <a:endParaRPr lang="en-IN"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sz="1800" dirty="0">
              <a:solidFill>
                <a:schemeClr val="accent6">
                  <a:lumMod val="50000"/>
                </a:schemeClr>
              </a:solidFill>
              <a:effectLst/>
              <a:latin typeface="Calibri" panose="020F0502020204030204" charset="0"/>
              <a:ea typeface="SimSu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61A5C5-BD63-4D15-BA62-3A64753FABB4}" type="slidenum">
              <a:rPr lang="en-IN" smtClean="0"/>
              <a:t>38</a:t>
            </a:fld>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6355" y="0"/>
            <a:ext cx="11219289" cy="6862445"/>
          </a:xfrm>
          <a:prstGeom prst="rect">
            <a:avLst/>
          </a:prstGeom>
          <a:noFill/>
        </p:spPr>
        <p:txBody>
          <a:bodyPr wrap="square">
            <a:spAutoFit/>
          </a:bodyPr>
          <a:lstStyle/>
          <a:p>
            <a:pPr>
              <a:lnSpc>
                <a:spcPct val="150000"/>
              </a:lnSpc>
            </a:pP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[16] T.D. Bui et al. Identifying sustainable solid waste management barriers in practice using the fuzzy Delphi method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Resour</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Conserv</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Recycl</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(2020)</a:t>
            </a:r>
            <a:endParaRPr lang="en-IN"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[17] G. Aid et al. Expanding roles for the Swedish waste management sector in inter-organizational resource management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Resour</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Conserv</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Recycl</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(2017)</a:t>
            </a:r>
            <a:endParaRPr lang="en-IN"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[18] O.I.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Funch</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et al. Detecting glass and metal in consumer trash bags during waste collection using convolutional neural networks Waste Manage. (2021)</a:t>
            </a:r>
            <a:endParaRPr lang="en-IN"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[19] P. Nowakowski et al. Application of deep learning object classifier to improve e-waste collection planning Waste Manage. (2020)</a:t>
            </a:r>
            <a:endParaRPr lang="en-IN"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[20] M.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Toğaçar</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et al. Waste classification using </a:t>
            </a:r>
            <a:r>
              <a:rPr lang="en-US" sz="2000" dirty="0" err="1">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AutoEncoder</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network with integrated feature selection method in convolutional neural network models</a:t>
            </a:r>
            <a:r>
              <a:rPr lang="en-IN" alt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Measurement</a:t>
            </a:r>
            <a:r>
              <a:rPr lang="en-IN" alt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rPr>
              <a:t> (2020)</a:t>
            </a:r>
            <a:endParaRPr lang="en-US" sz="2000" dirty="0">
              <a:solidFill>
                <a:schemeClr val="accent6">
                  <a:lumMod val="50000"/>
                </a:schemeClr>
              </a:solidFill>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en-US" sz="2000" dirty="0">
                <a:solidFill>
                  <a:schemeClr val="accent6">
                    <a:lumMod val="50000"/>
                  </a:schemeClr>
                </a:solidFill>
                <a:effectLst/>
                <a:latin typeface="Times New Roman" panose="02020603050405020304" pitchFamily="18" charset="0"/>
                <a:ea typeface="Times New Roman" panose="02020603050405020304" pitchFamily="18" charset="0"/>
              </a:rPr>
              <a:t>[21]  </a:t>
            </a:r>
            <a:r>
              <a:rPr lang="en-US" sz="2000" u="sng" dirty="0" err="1">
                <a:solidFill>
                  <a:schemeClr val="accent6">
                    <a:lumMod val="50000"/>
                  </a:schemeClr>
                </a:solidFill>
                <a:effectLst/>
                <a:latin typeface="Times New Roman" panose="02020603050405020304" pitchFamily="18" charset="0"/>
                <a:ea typeface="Times New Roman" panose="02020603050405020304" pitchFamily="18" charset="0"/>
                <a:hlinkClick r:id="rId2"/>
              </a:rPr>
              <a:t>custom_waste_detection</a:t>
            </a:r>
            <a:r>
              <a:rPr lang="en-US" sz="2000" u="sng" dirty="0">
                <a:solidFill>
                  <a:schemeClr val="accent6">
                    <a:lumMod val="50000"/>
                  </a:schemeClr>
                </a:solidFill>
                <a:effectLst/>
                <a:latin typeface="Times New Roman" panose="02020603050405020304" pitchFamily="18" charset="0"/>
                <a:ea typeface="Times New Roman" panose="02020603050405020304" pitchFamily="18" charset="0"/>
                <a:hlinkClick r:id="rId2"/>
              </a:rPr>
              <a:t> (kaggle.com)</a:t>
            </a:r>
            <a:endParaRPr lang="en-IN" sz="2000" u="sng" dirty="0">
              <a:solidFill>
                <a:schemeClr val="accent6">
                  <a:lumMod val="50000"/>
                </a:schemeClr>
              </a:solidFill>
              <a:latin typeface="Times New Roman" panose="02020603050405020304" pitchFamily="18" charset="0"/>
              <a:ea typeface="Times New Roman" panose="02020603050405020304" pitchFamily="18" charset="0"/>
            </a:endParaRPr>
          </a:p>
          <a:p>
            <a:pPr>
              <a:lnSpc>
                <a:spcPct val="150000"/>
              </a:lnSpc>
            </a:pPr>
            <a:r>
              <a:rPr lang="en-US" sz="2000" dirty="0">
                <a:solidFill>
                  <a:schemeClr val="accent6">
                    <a:lumMod val="50000"/>
                  </a:schemeClr>
                </a:solidFill>
                <a:effectLst/>
                <a:latin typeface="Times New Roman" panose="02020603050405020304" pitchFamily="18" charset="0"/>
                <a:ea typeface="Times New Roman" panose="02020603050405020304" pitchFamily="18" charset="0"/>
              </a:rPr>
              <a:t>[22]  </a:t>
            </a:r>
            <a:r>
              <a:rPr lang="en-US" sz="2000" u="sng" dirty="0">
                <a:solidFill>
                  <a:schemeClr val="accent6">
                    <a:lumMod val="50000"/>
                  </a:schemeClr>
                </a:solidFill>
                <a:effectLst/>
                <a:latin typeface="Times New Roman" panose="02020603050405020304" pitchFamily="18" charset="0"/>
                <a:ea typeface="Times New Roman" panose="02020603050405020304" pitchFamily="18" charset="0"/>
                <a:hlinkClick r:id="rId3"/>
              </a:rPr>
              <a:t>(PDF) Waste Object Detection and Classification using Deep Learning Algorithm: YOLOv4 and YOLOv4-tiny (researchgate.net)</a:t>
            </a:r>
            <a:endParaRPr lang="en-IN" sz="2000"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IN" sz="2000" dirty="0">
              <a:solidFill>
                <a:schemeClr val="accent6">
                  <a:lumMod val="50000"/>
                </a:schemeClr>
              </a:solidFill>
            </a:endParaRPr>
          </a:p>
          <a:p>
            <a:pPr>
              <a:lnSpc>
                <a:spcPct val="150000"/>
              </a:lnSpc>
            </a:pPr>
            <a:endParaRPr lang="en-IN" sz="2000" dirty="0">
              <a:solidFill>
                <a:schemeClr val="accent6">
                  <a:lumMod val="50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698500" y="1158875"/>
          <a:ext cx="10199370" cy="3620135"/>
        </p:xfrm>
        <a:graphic>
          <a:graphicData uri="http://schemas.openxmlformats.org/drawingml/2006/table">
            <a:tbl>
              <a:tblPr firstRow="1" bandRow="1">
                <a:tableStyleId>{5C22544A-7EE6-4342-B048-85BDC9FD1C3A}</a:tableStyleId>
              </a:tblPr>
              <a:tblGrid>
                <a:gridCol w="3399790">
                  <a:extLst>
                    <a:ext uri="{9D8B030D-6E8A-4147-A177-3AD203B41FA5}">
                      <a16:colId xmlns:a16="http://schemas.microsoft.com/office/drawing/2014/main" val="20000"/>
                    </a:ext>
                  </a:extLst>
                </a:gridCol>
                <a:gridCol w="5281930">
                  <a:extLst>
                    <a:ext uri="{9D8B030D-6E8A-4147-A177-3AD203B41FA5}">
                      <a16:colId xmlns:a16="http://schemas.microsoft.com/office/drawing/2014/main" val="20001"/>
                    </a:ext>
                  </a:extLst>
                </a:gridCol>
                <a:gridCol w="1517650">
                  <a:extLst>
                    <a:ext uri="{9D8B030D-6E8A-4147-A177-3AD203B41FA5}">
                      <a16:colId xmlns:a16="http://schemas.microsoft.com/office/drawing/2014/main" val="20002"/>
                    </a:ext>
                  </a:extLst>
                </a:gridCol>
              </a:tblGrid>
              <a:tr h="554355">
                <a:tc>
                  <a:txBody>
                    <a:bodyPr/>
                    <a:lstStyle/>
                    <a:p>
                      <a:pPr>
                        <a:buNone/>
                      </a:pPr>
                      <a:endParaRPr lang="en-US"/>
                    </a:p>
                  </a:txBody>
                  <a:tcPr/>
                </a:tc>
                <a:tc>
                  <a:txBody>
                    <a:bodyPr/>
                    <a:lstStyle/>
                    <a:p>
                      <a:pPr>
                        <a:buNone/>
                      </a:pPr>
                      <a:r>
                        <a:rPr lang="en-IN" altLang="en-US"/>
                        <a:t>CONTENTS</a:t>
                      </a:r>
                    </a:p>
                  </a:txBody>
                  <a:tcPr/>
                </a:tc>
                <a:tc>
                  <a:txBody>
                    <a:bodyPr/>
                    <a:lstStyle/>
                    <a:p>
                      <a:pPr>
                        <a:buNone/>
                      </a:pPr>
                      <a:r>
                        <a:rPr lang="en-IN" altLang="en-US"/>
                        <a:t> PAGE NO.  </a:t>
                      </a:r>
                    </a:p>
                  </a:txBody>
                  <a:tcPr/>
                </a:tc>
                <a:extLst>
                  <a:ext uri="{0D108BD9-81ED-4DB2-BD59-A6C34878D82A}">
                    <a16:rowId xmlns:a16="http://schemas.microsoft.com/office/drawing/2014/main" val="10000"/>
                  </a:ext>
                </a:extLst>
              </a:tr>
              <a:tr h="675005">
                <a:tc>
                  <a:txBody>
                    <a:bodyPr/>
                    <a:lstStyle/>
                    <a:p>
                      <a:pPr>
                        <a:buNone/>
                      </a:pPr>
                      <a:r>
                        <a:rPr lang="en-IN" altLang="en-US" sz="2000" b="1">
                          <a:sym typeface="+mn-ea"/>
                        </a:rPr>
                        <a:t>Chapter 7</a:t>
                      </a:r>
                      <a:endParaRPr lang="en-US" sz="2000"/>
                    </a:p>
                    <a:p>
                      <a:pPr>
                        <a:buNone/>
                      </a:pPr>
                      <a:endParaRPr lang="en-US" sz="2000"/>
                    </a:p>
                  </a:txBody>
                  <a:tcPr/>
                </a:tc>
                <a:tc>
                  <a:txBody>
                    <a:bodyPr/>
                    <a:lstStyle/>
                    <a:p>
                      <a:pPr>
                        <a:buNone/>
                      </a:pPr>
                      <a:r>
                        <a:rPr lang="en-US" b="1"/>
                        <a:t>SYSTEM DESIGN</a:t>
                      </a:r>
                    </a:p>
                  </a:txBody>
                  <a:tcPr/>
                </a:tc>
                <a:tc>
                  <a:txBody>
                    <a:bodyPr/>
                    <a:lstStyle/>
                    <a:p>
                      <a:pPr>
                        <a:buNone/>
                      </a:pPr>
                      <a:r>
                        <a:rPr lang="en-IN" altLang="en-US"/>
                        <a:t>29-30</a:t>
                      </a:r>
                    </a:p>
                  </a:txBody>
                  <a:tcPr/>
                </a:tc>
                <a:extLst>
                  <a:ext uri="{0D108BD9-81ED-4DB2-BD59-A6C34878D82A}">
                    <a16:rowId xmlns:a16="http://schemas.microsoft.com/office/drawing/2014/main" val="10001"/>
                  </a:ext>
                </a:extLst>
              </a:tr>
              <a:tr h="554355">
                <a:tc>
                  <a:txBody>
                    <a:bodyPr/>
                    <a:lstStyle/>
                    <a:p>
                      <a:pPr>
                        <a:buNone/>
                      </a:pPr>
                      <a:r>
                        <a:rPr lang="en-IN" altLang="en-US" sz="2000" b="1">
                          <a:sym typeface="+mn-ea"/>
                        </a:rPr>
                        <a:t>Chapter 8</a:t>
                      </a:r>
                      <a:endParaRPr lang="en-US" sz="2000"/>
                    </a:p>
                  </a:txBody>
                  <a:tcPr/>
                </a:tc>
                <a:tc>
                  <a:txBody>
                    <a:bodyPr/>
                    <a:lstStyle/>
                    <a:p>
                      <a:pPr>
                        <a:buNone/>
                      </a:pPr>
                      <a:r>
                        <a:rPr lang="en-US" b="1"/>
                        <a:t>IMPLEMENTATION </a:t>
                      </a:r>
                    </a:p>
                  </a:txBody>
                  <a:tcPr/>
                </a:tc>
                <a:tc>
                  <a:txBody>
                    <a:bodyPr/>
                    <a:lstStyle/>
                    <a:p>
                      <a:pPr>
                        <a:buNone/>
                      </a:pPr>
                      <a:r>
                        <a:rPr lang="en-IN" altLang="en-US"/>
                        <a:t>31-33</a:t>
                      </a:r>
                    </a:p>
                  </a:txBody>
                  <a:tcPr/>
                </a:tc>
                <a:extLst>
                  <a:ext uri="{0D108BD9-81ED-4DB2-BD59-A6C34878D82A}">
                    <a16:rowId xmlns:a16="http://schemas.microsoft.com/office/drawing/2014/main" val="10002"/>
                  </a:ext>
                </a:extLst>
              </a:tr>
              <a:tr h="675005">
                <a:tc>
                  <a:txBody>
                    <a:bodyPr/>
                    <a:lstStyle/>
                    <a:p>
                      <a:pPr>
                        <a:buNone/>
                      </a:pPr>
                      <a:r>
                        <a:rPr lang="en-IN" altLang="en-US" sz="2000" b="1">
                          <a:sym typeface="+mn-ea"/>
                        </a:rPr>
                        <a:t>Chapter 9</a:t>
                      </a:r>
                      <a:endParaRPr lang="en-US" sz="2000"/>
                    </a:p>
                    <a:p>
                      <a:pPr>
                        <a:buNone/>
                      </a:pPr>
                      <a:endParaRPr lang="en-US" sz="2000"/>
                    </a:p>
                  </a:txBody>
                  <a:tcPr/>
                </a:tc>
                <a:tc>
                  <a:txBody>
                    <a:bodyPr/>
                    <a:lstStyle/>
                    <a:p>
                      <a:pPr>
                        <a:buNone/>
                      </a:pPr>
                      <a:r>
                        <a:rPr lang="en-US" b="1"/>
                        <a:t>RESULT</a:t>
                      </a:r>
                      <a:r>
                        <a:rPr lang="en-IN" altLang="en-US" b="1"/>
                        <a:t>S</a:t>
                      </a:r>
                    </a:p>
                  </a:txBody>
                  <a:tcPr/>
                </a:tc>
                <a:tc>
                  <a:txBody>
                    <a:bodyPr/>
                    <a:lstStyle/>
                    <a:p>
                      <a:pPr>
                        <a:buNone/>
                      </a:pPr>
                      <a:r>
                        <a:rPr lang="en-IN" altLang="en-US"/>
                        <a:t>34</a:t>
                      </a:r>
                    </a:p>
                  </a:txBody>
                  <a:tcPr/>
                </a:tc>
                <a:extLst>
                  <a:ext uri="{0D108BD9-81ED-4DB2-BD59-A6C34878D82A}">
                    <a16:rowId xmlns:a16="http://schemas.microsoft.com/office/drawing/2014/main" val="10003"/>
                  </a:ext>
                </a:extLst>
              </a:tr>
              <a:tr h="554990">
                <a:tc>
                  <a:txBody>
                    <a:bodyPr/>
                    <a:lstStyle/>
                    <a:p>
                      <a:pPr>
                        <a:buNone/>
                      </a:pPr>
                      <a:r>
                        <a:rPr lang="en-IN" altLang="en-US" sz="2000" b="1">
                          <a:sym typeface="+mn-ea"/>
                        </a:rPr>
                        <a:t>Chapter 10</a:t>
                      </a:r>
                      <a:endParaRPr lang="en-US" sz="2000"/>
                    </a:p>
                  </a:txBody>
                  <a:tcPr/>
                </a:tc>
                <a:tc>
                  <a:txBody>
                    <a:bodyPr/>
                    <a:lstStyle/>
                    <a:p>
                      <a:pPr>
                        <a:buNone/>
                      </a:pPr>
                      <a:r>
                        <a:rPr lang="en-US" b="1"/>
                        <a:t>CONCLUSION</a:t>
                      </a:r>
                    </a:p>
                  </a:txBody>
                  <a:tcPr/>
                </a:tc>
                <a:tc>
                  <a:txBody>
                    <a:bodyPr/>
                    <a:lstStyle/>
                    <a:p>
                      <a:pPr>
                        <a:buNone/>
                      </a:pPr>
                      <a:r>
                        <a:rPr lang="en-IN" altLang="en-US"/>
                        <a:t>35</a:t>
                      </a:r>
                    </a:p>
                  </a:txBody>
                  <a:tcPr/>
                </a:tc>
                <a:extLst>
                  <a:ext uri="{0D108BD9-81ED-4DB2-BD59-A6C34878D82A}">
                    <a16:rowId xmlns:a16="http://schemas.microsoft.com/office/drawing/2014/main" val="10004"/>
                  </a:ext>
                </a:extLst>
              </a:tr>
              <a:tr h="554355">
                <a:tc>
                  <a:txBody>
                    <a:bodyPr/>
                    <a:lstStyle/>
                    <a:p>
                      <a:pPr>
                        <a:buNone/>
                      </a:pPr>
                      <a:r>
                        <a:rPr lang="en-IN" altLang="en-US" sz="2000" b="1">
                          <a:sym typeface="+mn-ea"/>
                        </a:rPr>
                        <a:t>Chapter 11</a:t>
                      </a:r>
                      <a:endParaRPr lang="en-US" sz="2000"/>
                    </a:p>
                  </a:txBody>
                  <a:tcPr/>
                </a:tc>
                <a:tc>
                  <a:txBody>
                    <a:bodyPr/>
                    <a:lstStyle/>
                    <a:p>
                      <a:pPr>
                        <a:buNone/>
                      </a:pPr>
                      <a:r>
                        <a:rPr lang="en-US" b="1"/>
                        <a:t>REFERENCES </a:t>
                      </a:r>
                    </a:p>
                  </a:txBody>
                  <a:tcPr/>
                </a:tc>
                <a:tc>
                  <a:txBody>
                    <a:bodyPr/>
                    <a:lstStyle/>
                    <a:p>
                      <a:pPr>
                        <a:buNone/>
                      </a:pPr>
                      <a:r>
                        <a:rPr lang="en-IN" altLang="en-US"/>
                        <a:t>36=39</a:t>
                      </a:r>
                    </a:p>
                  </a:txBody>
                  <a:tcPr/>
                </a:tc>
                <a:extLst>
                  <a:ext uri="{0D108BD9-81ED-4DB2-BD59-A6C34878D82A}">
                    <a16:rowId xmlns:a16="http://schemas.microsoft.com/office/drawing/2014/main" val="10005"/>
                  </a:ext>
                </a:extLst>
              </a:tr>
            </a:tbl>
          </a:graphicData>
        </a:graphic>
      </p:graphicFrame>
      <p:sp>
        <p:nvSpPr>
          <p:cNvPr id="7" name="Text Box 6"/>
          <p:cNvSpPr txBox="1"/>
          <p:nvPr/>
        </p:nvSpPr>
        <p:spPr>
          <a:xfrm>
            <a:off x="3816350" y="441960"/>
            <a:ext cx="6096000" cy="521970"/>
          </a:xfrm>
          <a:prstGeom prst="rect">
            <a:avLst/>
          </a:prstGeom>
          <a:noFill/>
        </p:spPr>
        <p:txBody>
          <a:bodyPr wrap="square" rtlCol="0" anchor="t">
            <a:spAutoFit/>
          </a:bodyPr>
          <a:lstStyle/>
          <a:p>
            <a:r>
              <a:rPr lang="en-IN" altLang="en-US" sz="2800" b="1">
                <a:sym typeface="+mn-ea"/>
              </a:rPr>
              <a:t>         </a:t>
            </a:r>
            <a:r>
              <a:rPr lang="en-US" sz="2800" b="1">
                <a:sym typeface="+mn-ea"/>
              </a:rPr>
              <a:t>TABLE OF CONTENTS </a:t>
            </a:r>
          </a:p>
        </p:txBody>
      </p:sp>
      <p:sp>
        <p:nvSpPr>
          <p:cNvPr id="10" name="Slide Number Placeholder 9"/>
          <p:cNvSpPr>
            <a:spLocks noGrp="1"/>
          </p:cNvSpPr>
          <p:nvPr>
            <p:ph type="sldNum" sz="quarter" idx="12"/>
          </p:nvPr>
        </p:nvSpPr>
        <p:spPr/>
        <p:txBody>
          <a:bodyPr/>
          <a:lstStyle/>
          <a:p>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l="-12000" t="-10000" r="-13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00325"/>
            <a:ext cx="10515600" cy="1781175"/>
          </a:xfrm>
        </p:spPr>
        <p:txBody>
          <a:bodyPr>
            <a:normAutofit/>
          </a:bodyPr>
          <a:lstStyle/>
          <a:p>
            <a:r>
              <a:rPr lang="en-IN" sz="6000" dirty="0">
                <a:solidFill>
                  <a:schemeClr val="accent6">
                    <a:lumMod val="50000"/>
                  </a:schemeClr>
                </a:solidFill>
                <a:latin typeface="Algerian" panose="04020705040A02060702" pitchFamily="82" charset="0"/>
              </a:rPr>
              <a:t>			THANK YOU</a:t>
            </a:r>
          </a:p>
        </p:txBody>
      </p:sp>
      <p:sp>
        <p:nvSpPr>
          <p:cNvPr id="5" name="Slide Number Placeholder 4"/>
          <p:cNvSpPr>
            <a:spLocks noGrp="1"/>
          </p:cNvSpPr>
          <p:nvPr>
            <p:ph type="sldNum" sz="quarter" idx="12"/>
          </p:nvPr>
        </p:nvSpPr>
        <p:spPr/>
        <p:txBody>
          <a:bodyPr/>
          <a:lstStyle/>
          <a:p>
            <a:fld id="{B661A5C5-BD63-4D15-BA62-3A64753FABB4}" type="slidenum">
              <a:rPr lang="en-IN" smtClean="0"/>
              <a:t>40</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225" y="121299"/>
            <a:ext cx="10515600" cy="1156996"/>
          </a:xfrm>
        </p:spPr>
        <p:txBody>
          <a:bodyPr/>
          <a:lstStyle/>
          <a:p>
            <a:r>
              <a:rPr lang="en-IN" dirty="0">
                <a:solidFill>
                  <a:schemeClr val="accent6">
                    <a:lumMod val="50000"/>
                  </a:schemeClr>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838200" y="1408924"/>
            <a:ext cx="10515600" cy="4984491"/>
          </a:xfrm>
        </p:spPr>
        <p:txBody>
          <a:bodyPr/>
          <a:lstStyle/>
          <a:p>
            <a:pPr marL="0" indent="0" algn="just">
              <a:buNone/>
            </a:pP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The IWSS</a:t>
            </a:r>
            <a:r>
              <a:rPr lang="en-IN" altLang="en-US" b="0" i="0" dirty="0">
                <a:solidFill>
                  <a:schemeClr val="accent6">
                    <a:lumMod val="50000"/>
                  </a:schemeClr>
                </a:solidFill>
                <a:effectLst/>
                <a:latin typeface="Times New Roman" panose="02020603050405020304" pitchFamily="18" charset="0"/>
                <a:cs typeface="Times New Roman" panose="02020603050405020304" pitchFamily="18" charset="0"/>
              </a:rPr>
              <a:t> </a:t>
            </a: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utilizes deep learning via YOLOv7 to achieve 92% accuracy in waste categorization, eliminating hardware needs for accessibility and cost-effectiveness. This adaptable system continuously improves through real-time learning, reducing manual sorting reliance, promoting recycling, and minimizing environmental impact</a:t>
            </a:r>
            <a:r>
              <a:rPr lang="en-IN" altLang="en-US" b="0" i="0" dirty="0">
                <a:solidFill>
                  <a:schemeClr val="accent6">
                    <a:lumMod val="50000"/>
                  </a:schemeClr>
                </a:solidFill>
                <a:effectLst/>
                <a:latin typeface="Times New Roman" panose="02020603050405020304" pitchFamily="18" charset="0"/>
                <a:cs typeface="Times New Roman" panose="02020603050405020304" pitchFamily="18" charset="0"/>
              </a:rPr>
              <a:t>.</a:t>
            </a:r>
            <a:endParaRPr lang="en-US" b="0" i="0" dirty="0">
              <a:solidFill>
                <a:schemeClr val="accent6">
                  <a:lumMod val="50000"/>
                </a:schemeClr>
              </a:solidFill>
              <a:effectLst/>
              <a:latin typeface="Times New Roman" panose="02020603050405020304" pitchFamily="18" charset="0"/>
              <a:cs typeface="Times New Roman" panose="02020603050405020304" pitchFamily="18" charset="0"/>
            </a:endParaRPr>
          </a:p>
          <a:p>
            <a:pPr marL="0" indent="0" algn="just">
              <a:buNone/>
            </a:pPr>
            <a:endParaRPr lang="en-US" sz="800" b="0" i="0" dirty="0">
              <a:solidFill>
                <a:schemeClr val="accent6">
                  <a:lumMod val="50000"/>
                </a:schemeClr>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Through rigorous validation, IWSS demonstrates its effectiveness in addressing municipal solid waste challenges, paving the way for sustainable practices in urban and rural areas, thus contributing to a cleaner and greener future</a:t>
            </a:r>
            <a:r>
              <a:rPr lang="en-IN" altLang="en-US" b="0" i="0" dirty="0">
                <a:solidFill>
                  <a:schemeClr val="accent6">
                    <a:lumMod val="50000"/>
                  </a:schemeClr>
                </a:solidFill>
                <a:effectLst/>
                <a:latin typeface="Times New Roman" panose="02020603050405020304" pitchFamily="18" charset="0"/>
                <a:cs typeface="Times New Roman" panose="02020603050405020304" pitchFamily="18" charset="0"/>
              </a:rPr>
              <a:t>.</a:t>
            </a:r>
            <a:endParaRPr lang="en-US" b="0" i="0" dirty="0">
              <a:solidFill>
                <a:schemeClr val="accent6">
                  <a:lumMod val="50000"/>
                </a:schemeClr>
              </a:solidFill>
              <a:effectLst/>
              <a:latin typeface="Times New Roman" panose="02020603050405020304" pitchFamily="18" charset="0"/>
              <a:cs typeface="Times New Roman" panose="02020603050405020304" pitchFamily="18" charset="0"/>
            </a:endParaRPr>
          </a:p>
          <a:p>
            <a:pPr marL="0" indent="0">
              <a:buNone/>
            </a:pPr>
            <a:endParaRPr lang="en-IN" dirty="0"/>
          </a:p>
        </p:txBody>
      </p:sp>
      <p:sp>
        <p:nvSpPr>
          <p:cNvPr id="6" name="Slide Number Placeholder 5"/>
          <p:cNvSpPr>
            <a:spLocks noGrp="1"/>
          </p:cNvSpPr>
          <p:nvPr>
            <p:ph type="sldNum" sz="quarter" idx="12"/>
          </p:nvPr>
        </p:nvSpPr>
        <p:spPr/>
        <p:txBody>
          <a:bodyPr/>
          <a:lstStyle/>
          <a:p>
            <a:fld id="{B661A5C5-BD63-4D15-BA62-3A64753FABB4}"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96" y="-537443"/>
            <a:ext cx="10814304" cy="2330768"/>
          </a:xfrm>
        </p:spPr>
        <p:txBody>
          <a:bodyPr/>
          <a:lstStyle/>
          <a:p>
            <a:r>
              <a:rPr lang="en-IN" dirty="0">
                <a:solidFill>
                  <a:schemeClr val="accent6">
                    <a:lumMod val="50000"/>
                  </a:schemeClr>
                </a:solidFill>
                <a:latin typeface="Times New Roman" panose="02020603050405020304" pitchFamily="18" charset="0"/>
                <a:cs typeface="Times New Roman" panose="02020603050405020304" pitchFamily="18" charset="0"/>
              </a:rPr>
              <a:t>INTRODUCTION</a:t>
            </a:r>
            <a:endParaRPr lang="en-IN" dirty="0">
              <a:solidFill>
                <a:schemeClr val="accent6">
                  <a:lumMod val="50000"/>
                </a:schemeClr>
              </a:solidFill>
            </a:endParaRPr>
          </a:p>
        </p:txBody>
      </p:sp>
      <p:sp>
        <p:nvSpPr>
          <p:cNvPr id="3" name="Content Placeholder 2"/>
          <p:cNvSpPr>
            <a:spLocks noGrp="1"/>
          </p:cNvSpPr>
          <p:nvPr>
            <p:ph idx="1"/>
          </p:nvPr>
        </p:nvSpPr>
        <p:spPr>
          <a:xfrm>
            <a:off x="539496" y="1252168"/>
            <a:ext cx="10661904" cy="5232607"/>
          </a:xfrm>
        </p:spPr>
        <p:txBody>
          <a:bodyPr>
            <a:normAutofit/>
          </a:bodyPr>
          <a:lstStyle/>
          <a:p>
            <a:pPr algn="just"/>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Waste management is crucial for environmental safety</a:t>
            </a:r>
          </a:p>
          <a:p>
            <a:pPr algn="just"/>
            <a:r>
              <a:rPr lang="en-IN" altLang="en-US" b="0" i="0" dirty="0">
                <a:solidFill>
                  <a:schemeClr val="accent6">
                    <a:lumMod val="50000"/>
                  </a:schemeClr>
                </a:solidFill>
                <a:effectLst/>
                <a:latin typeface="Times New Roman" panose="02020603050405020304" pitchFamily="18" charset="0"/>
                <a:cs typeface="Times New Roman" panose="02020603050405020304" pitchFamily="18" charset="0"/>
              </a:rPr>
              <a:t>R</a:t>
            </a: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equir</a:t>
            </a:r>
            <a:r>
              <a:rPr lang="en-IN" altLang="en-US" b="0" i="0" dirty="0">
                <a:solidFill>
                  <a:schemeClr val="accent6">
                    <a:lumMod val="50000"/>
                  </a:schemeClr>
                </a:solidFill>
                <a:effectLst/>
                <a:latin typeface="Times New Roman" panose="02020603050405020304" pitchFamily="18" charset="0"/>
                <a:cs typeface="Times New Roman" panose="02020603050405020304" pitchFamily="18" charset="0"/>
              </a:rPr>
              <a:t>es</a:t>
            </a: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 efficient collection, sorting, and disposal methods to minimize hazards and promote sustainability</a:t>
            </a:r>
          </a:p>
          <a:p>
            <a:pPr algn="just"/>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Traditional waste sorting systems face limitations </a:t>
            </a:r>
          </a:p>
          <a:p>
            <a:pPr algn="just"/>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The project aims to classify and sort waste items in real-time, enhancing efficiency and promoting proper recycling and disposal to reduce environmental impact</a:t>
            </a:r>
          </a:p>
          <a:p>
            <a:pPr algn="just"/>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Technological advancements in waste segregation,</a:t>
            </a:r>
            <a:r>
              <a:rPr lang="en-IN" altLang="en-US" b="0" i="0" dirty="0">
                <a:solidFill>
                  <a:schemeClr val="accent6">
                    <a:lumMod val="50000"/>
                  </a:schemeClr>
                </a:solidFill>
                <a:effectLst/>
                <a:latin typeface="Times New Roman" panose="02020603050405020304" pitchFamily="18" charset="0"/>
                <a:cs typeface="Times New Roman" panose="02020603050405020304" pitchFamily="18" charset="0"/>
              </a:rPr>
              <a:t> </a:t>
            </a: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offer unprecedented accuracy and efficiency in waste analysis and classification</a:t>
            </a:r>
          </a:p>
          <a:p>
            <a:pPr marL="0" indent="0" algn="just">
              <a:buNone/>
            </a:pPr>
            <a:endParaRPr lang="en-US" b="0" i="0" dirty="0">
              <a:solidFill>
                <a:srgbClr val="0D0D0D"/>
              </a:solidFill>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61A5C5-BD63-4D15-BA62-3A64753FABB4}"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6449"/>
            <a:ext cx="10515600" cy="5589134"/>
          </a:xfrm>
        </p:spPr>
        <p:txBody>
          <a:bodyPr/>
          <a:lstStyle/>
          <a:p>
            <a:pPr algn="just"/>
            <a:r>
              <a:rPr lang="en-US" dirty="0">
                <a:solidFill>
                  <a:schemeClr val="accent6">
                    <a:lumMod val="50000"/>
                  </a:schemeClr>
                </a:solidFill>
                <a:latin typeface="Times New Roman" panose="02020603050405020304" pitchFamily="18" charset="0"/>
                <a:cs typeface="Times New Roman" panose="02020603050405020304" pitchFamily="18" charset="0"/>
              </a:rPr>
              <a:t>Project implementation involves data analysis, model training, and image prediction with YOLOv7 </a:t>
            </a:r>
          </a:p>
          <a:p>
            <a:pPr algn="just"/>
            <a:r>
              <a:rPr lang="en-US" dirty="0">
                <a:solidFill>
                  <a:schemeClr val="accent6">
                    <a:lumMod val="50000"/>
                  </a:schemeClr>
                </a:solidFill>
                <a:latin typeface="Times New Roman" panose="02020603050405020304" pitchFamily="18" charset="0"/>
                <a:cs typeface="Times New Roman" panose="02020603050405020304" pitchFamily="18" charset="0"/>
              </a:rPr>
              <a:t>The goal is to achieve precise waste item classifications, improving sorting efficiency, and minimizing environmental impact </a:t>
            </a:r>
          </a:p>
          <a:p>
            <a:pPr algn="just"/>
            <a:r>
              <a:rPr lang="en-US" dirty="0">
                <a:solidFill>
                  <a:schemeClr val="accent6">
                    <a:lumMod val="50000"/>
                  </a:schemeClr>
                </a:solidFill>
                <a:latin typeface="Times New Roman" panose="02020603050405020304" pitchFamily="18" charset="0"/>
                <a:cs typeface="Times New Roman" panose="02020603050405020304" pitchFamily="18" charset="0"/>
              </a:rPr>
              <a:t>Data analysis optimization aims to extract valuable insights to inform decision-making in waste management</a:t>
            </a:r>
          </a:p>
          <a:p>
            <a:pPr algn="just"/>
            <a:r>
              <a:rPr lang="en-US" dirty="0">
                <a:solidFill>
                  <a:schemeClr val="accent6">
                    <a:lumMod val="50000"/>
                  </a:schemeClr>
                </a:solidFill>
                <a:latin typeface="Times New Roman" panose="02020603050405020304" pitchFamily="18" charset="0"/>
                <a:cs typeface="Times New Roman" panose="02020603050405020304" pitchFamily="18" charset="0"/>
              </a:rPr>
              <a:t>By leveraging deep learning technologies, the project aims to revolutionize waste segregation, recycling, and resource recovery efforts</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661A5C5-BD63-4D15-BA62-3A64753FABB4}" type="slidenum">
              <a:rPr lang="en-IN" smtClean="0"/>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336" y="1"/>
            <a:ext cx="10951464" cy="1690688"/>
          </a:xfrm>
        </p:spPr>
        <p:txBody>
          <a:bodyPr/>
          <a:lstStyle/>
          <a:p>
            <a:r>
              <a:rPr lang="en-IN" dirty="0">
                <a:solidFill>
                  <a:schemeClr val="accent6">
                    <a:lumMod val="50000"/>
                  </a:schemeClr>
                </a:solidFill>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539496" y="1325881"/>
            <a:ext cx="10814304" cy="4991042"/>
          </a:xfrm>
        </p:spPr>
        <p:txBody>
          <a:bodyPr/>
          <a:lstStyle/>
          <a:p>
            <a:pPr algn="just"/>
            <a:r>
              <a:rPr lang="en-US" dirty="0">
                <a:solidFill>
                  <a:schemeClr val="accent6">
                    <a:lumMod val="50000"/>
                  </a:schemeClr>
                </a:solidFill>
                <a:latin typeface="Times New Roman" panose="02020603050405020304" pitchFamily="18" charset="0"/>
                <a:cs typeface="Times New Roman" panose="02020603050405020304" pitchFamily="18" charset="0"/>
              </a:rPr>
              <a:t>A literature survey allows us to explore and understand existing technologies </a:t>
            </a:r>
          </a:p>
          <a:p>
            <a:pPr algn="just"/>
            <a:r>
              <a:rPr lang="en-US" dirty="0">
                <a:solidFill>
                  <a:schemeClr val="accent6">
                    <a:lumMod val="50000"/>
                  </a:schemeClr>
                </a:solidFill>
                <a:latin typeface="Times New Roman" panose="02020603050405020304" pitchFamily="18" charset="0"/>
                <a:cs typeface="Times New Roman" panose="02020603050405020304" pitchFamily="18" charset="0"/>
              </a:rPr>
              <a:t>It allows us to understand how data generated by waste sorting systems is managed and analyzed. This knowledge </a:t>
            </a:r>
            <a:r>
              <a:rPr lang="en-IN" altLang="en-US" dirty="0">
                <a:solidFill>
                  <a:schemeClr val="accent6">
                    <a:lumMod val="50000"/>
                  </a:schemeClr>
                </a:solidFill>
                <a:latin typeface="Times New Roman" panose="02020603050405020304" pitchFamily="18" charset="0"/>
                <a:cs typeface="Times New Roman" panose="02020603050405020304" pitchFamily="18" charset="0"/>
              </a:rPr>
              <a:t>helps us develop</a:t>
            </a:r>
            <a:r>
              <a:rPr lang="en-US" dirty="0">
                <a:solidFill>
                  <a:schemeClr val="accent6">
                    <a:lumMod val="50000"/>
                  </a:schemeClr>
                </a:solidFill>
                <a:latin typeface="Times New Roman" panose="02020603050405020304" pitchFamily="18" charset="0"/>
                <a:cs typeface="Times New Roman" panose="02020603050405020304" pitchFamily="18" charset="0"/>
              </a:rPr>
              <a:t> robust data management and analytics capabilities, facilitating better decision-making</a:t>
            </a:r>
          </a:p>
          <a:p>
            <a:pPr algn="just"/>
            <a:r>
              <a:rPr lang="en-US" dirty="0">
                <a:solidFill>
                  <a:schemeClr val="accent6">
                    <a:lumMod val="50000"/>
                  </a:schemeClr>
                </a:solidFill>
                <a:latin typeface="Times New Roman" panose="02020603050405020304" pitchFamily="18" charset="0"/>
                <a:cs typeface="Times New Roman" panose="02020603050405020304" pitchFamily="18" charset="0"/>
              </a:rPr>
              <a:t>It reveals common challenges and solutions encountered by researchers and developers</a:t>
            </a:r>
          </a:p>
          <a:p>
            <a:pPr algn="just"/>
            <a:r>
              <a:rPr lang="en-US" dirty="0">
                <a:solidFill>
                  <a:schemeClr val="accent6">
                    <a:lumMod val="50000"/>
                  </a:schemeClr>
                </a:solidFill>
                <a:latin typeface="Times New Roman" panose="02020603050405020304" pitchFamily="18" charset="0"/>
                <a:cs typeface="Times New Roman" panose="02020603050405020304" pitchFamily="18" charset="0"/>
              </a:rPr>
              <a:t>Helps in designing algorithms and functionalities that enhance the efficiency and accuracy of waste sorting in your software</a:t>
            </a:r>
          </a:p>
          <a:p>
            <a:pPr algn="just"/>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61A5C5-BD63-4D15-BA62-3A64753FABB4}"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065" y="69850"/>
            <a:ext cx="7409815" cy="1114425"/>
          </a:xfrm>
        </p:spPr>
        <p:txBody>
          <a:bodyPr>
            <a:normAutofit/>
          </a:bodyPr>
          <a:lstStyle/>
          <a:p>
            <a:r>
              <a:rPr lang="en-IN" altLang="en-US" sz="2800" b="1">
                <a:solidFill>
                  <a:schemeClr val="accent6">
                    <a:lumMod val="50000"/>
                  </a:schemeClr>
                </a:solidFill>
                <a:effectLst>
                  <a:outerShdw blurRad="38100" dist="19050" dir="2700000" algn="tl" rotWithShape="0">
                    <a:schemeClr val="dk1">
                      <a:alpha val="40000"/>
                    </a:schemeClr>
                  </a:outerShdw>
                </a:effectLst>
                <a:sym typeface="+mn-ea"/>
              </a:rPr>
              <a:t>2.1 Survey on intelligent waste sorting system</a:t>
            </a:r>
            <a:br>
              <a:rPr lang="en-IN" altLang="en-US" sz="2800">
                <a:solidFill>
                  <a:schemeClr val="accent6">
                    <a:lumMod val="50000"/>
                  </a:schemeClr>
                </a:solidFill>
                <a:sym typeface="+mn-ea"/>
              </a:rPr>
            </a:br>
            <a:r>
              <a:rPr lang="en-US" sz="2800" dirty="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Paper 1:</a:t>
            </a:r>
          </a:p>
        </p:txBody>
      </p:sp>
      <p:graphicFrame>
        <p:nvGraphicFramePr>
          <p:cNvPr id="4" name="Table 3"/>
          <p:cNvGraphicFramePr>
            <a:graphicFrameLocks noGrp="1"/>
          </p:cNvGraphicFramePr>
          <p:nvPr/>
        </p:nvGraphicFramePr>
        <p:xfrm>
          <a:off x="790492" y="1184743"/>
          <a:ext cx="9803955" cy="5459550"/>
        </p:xfrm>
        <a:graphic>
          <a:graphicData uri="http://schemas.openxmlformats.org/drawingml/2006/table">
            <a:tbl>
              <a:tblPr firstRow="1" bandRow="1">
                <a:tableStyleId>{5C22544A-7EE6-4342-B048-85BDC9FD1C3A}</a:tableStyleId>
              </a:tblPr>
              <a:tblGrid>
                <a:gridCol w="1233314">
                  <a:extLst>
                    <a:ext uri="{9D8B030D-6E8A-4147-A177-3AD203B41FA5}">
                      <a16:colId xmlns:a16="http://schemas.microsoft.com/office/drawing/2014/main" val="20000"/>
                    </a:ext>
                  </a:extLst>
                </a:gridCol>
                <a:gridCol w="1135007">
                  <a:extLst>
                    <a:ext uri="{9D8B030D-6E8A-4147-A177-3AD203B41FA5}">
                      <a16:colId xmlns:a16="http://schemas.microsoft.com/office/drawing/2014/main" val="20001"/>
                    </a:ext>
                  </a:extLst>
                </a:gridCol>
                <a:gridCol w="2958167">
                  <a:extLst>
                    <a:ext uri="{9D8B030D-6E8A-4147-A177-3AD203B41FA5}">
                      <a16:colId xmlns:a16="http://schemas.microsoft.com/office/drawing/2014/main" val="20002"/>
                    </a:ext>
                  </a:extLst>
                </a:gridCol>
                <a:gridCol w="2368322">
                  <a:extLst>
                    <a:ext uri="{9D8B030D-6E8A-4147-A177-3AD203B41FA5}">
                      <a16:colId xmlns:a16="http://schemas.microsoft.com/office/drawing/2014/main" val="20003"/>
                    </a:ext>
                  </a:extLst>
                </a:gridCol>
                <a:gridCol w="2109145">
                  <a:extLst>
                    <a:ext uri="{9D8B030D-6E8A-4147-A177-3AD203B41FA5}">
                      <a16:colId xmlns:a16="http://schemas.microsoft.com/office/drawing/2014/main" val="20004"/>
                    </a:ext>
                  </a:extLst>
                </a:gridCol>
              </a:tblGrid>
              <a:tr h="521790">
                <a:tc>
                  <a:txBody>
                    <a:bodyPr/>
                    <a:lstStyle/>
                    <a:p>
                      <a:pPr algn="ctr"/>
                      <a:r>
                        <a:rPr lang="en-IN" dirty="0">
                          <a:solidFill>
                            <a:schemeClr val="bg1"/>
                          </a:solidFill>
                          <a:latin typeface="Times New Roman" panose="02020603050405020304" pitchFamily="18" charset="0"/>
                          <a:cs typeface="Times New Roman" panose="02020603050405020304" pitchFamily="18" charset="0"/>
                        </a:rPr>
                        <a:t>Title</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Authors</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Description</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Methods</a:t>
                      </a:r>
                    </a:p>
                  </a:txBody>
                  <a:tcPr>
                    <a:solidFill>
                      <a:schemeClr val="accent6">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Limitations</a:t>
                      </a:r>
                    </a:p>
                  </a:txBody>
                  <a:tcPr>
                    <a:solidFill>
                      <a:schemeClr val="accent6">
                        <a:lumMod val="75000"/>
                      </a:schemeClr>
                    </a:solidFill>
                  </a:tcPr>
                </a:tc>
                <a:extLst>
                  <a:ext uri="{0D108BD9-81ED-4DB2-BD59-A6C34878D82A}">
                    <a16:rowId xmlns:a16="http://schemas.microsoft.com/office/drawing/2014/main" val="10000"/>
                  </a:ext>
                </a:extLst>
              </a:tr>
              <a:tr h="4635973">
                <a:tc>
                  <a:txBody>
                    <a:bodyPr/>
                    <a:lstStyle/>
                    <a:p>
                      <a:pPr algn="just"/>
                      <a:r>
                        <a:rPr lang="en-US" sz="1800" kern="1200" dirty="0">
                          <a:solidFill>
                            <a:schemeClr val="bg1"/>
                          </a:solidFill>
                          <a:effectLst/>
                          <a:latin typeface="Times New Roman" panose="02020603050405020304" pitchFamily="18" charset="0"/>
                          <a:ea typeface="+mn-ea"/>
                          <a:cs typeface="Times New Roman" panose="02020603050405020304" pitchFamily="18" charset="0"/>
                        </a:rPr>
                        <a:t>Intelligent waste classification system using deep learning convolutional neural network.</a:t>
                      </a:r>
                    </a:p>
                    <a:p>
                      <a:pPr algn="just"/>
                      <a:endParaRPr lang="en-IN" sz="1800"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US" sz="1800" kern="1200" dirty="0">
                          <a:solidFill>
                            <a:schemeClr val="bg1"/>
                          </a:solidFill>
                          <a:effectLst/>
                          <a:latin typeface="Times New Roman" panose="02020603050405020304" pitchFamily="18" charset="0"/>
                          <a:ea typeface="+mn-ea"/>
                          <a:cs typeface="Times New Roman" panose="02020603050405020304" pitchFamily="18" charset="0"/>
                        </a:rPr>
                        <a:t>     [1]</a:t>
                      </a:r>
                    </a:p>
                    <a:p>
                      <a:pPr algn="just"/>
                      <a:r>
                        <a:rPr lang="en-US" sz="1800" kern="1200" dirty="0">
                          <a:solidFill>
                            <a:schemeClr val="bg1"/>
                          </a:solidFill>
                          <a:effectLst/>
                          <a:latin typeface="Times New Roman" panose="02020603050405020304" pitchFamily="18" charset="0"/>
                          <a:ea typeface="+mn-ea"/>
                          <a:cs typeface="Times New Roman" panose="02020603050405020304" pitchFamily="18" charset="0"/>
                        </a:rPr>
                        <a:t>Adedeji, </a:t>
                      </a:r>
                      <a:r>
                        <a:rPr lang="en-US" sz="1800" kern="1200" dirty="0" err="1">
                          <a:solidFill>
                            <a:schemeClr val="bg1"/>
                          </a:solidFill>
                          <a:effectLst/>
                          <a:latin typeface="Times New Roman" panose="02020603050405020304" pitchFamily="18" charset="0"/>
                          <a:ea typeface="+mn-ea"/>
                          <a:cs typeface="Times New Roman" panose="02020603050405020304" pitchFamily="18" charset="0"/>
                        </a:rPr>
                        <a:t>Olugboja</a:t>
                      </a:r>
                      <a:r>
                        <a:rPr lang="en-US" sz="1800" kern="1200" dirty="0">
                          <a:solidFill>
                            <a:schemeClr val="bg1"/>
                          </a:solidFill>
                          <a:effectLst/>
                          <a:latin typeface="Times New Roman" panose="02020603050405020304" pitchFamily="18" charset="0"/>
                          <a:ea typeface="+mn-ea"/>
                          <a:cs typeface="Times New Roman" panose="02020603050405020304" pitchFamily="18" charset="0"/>
                        </a:rPr>
                        <a:t>, and </a:t>
                      </a:r>
                      <a:r>
                        <a:rPr lang="en-US" sz="1800" kern="1200" dirty="0" err="1">
                          <a:solidFill>
                            <a:schemeClr val="bg1"/>
                          </a:solidFill>
                          <a:effectLst/>
                          <a:latin typeface="Times New Roman" panose="02020603050405020304" pitchFamily="18" charset="0"/>
                          <a:ea typeface="+mn-ea"/>
                          <a:cs typeface="Times New Roman" panose="02020603050405020304" pitchFamily="18" charset="0"/>
                        </a:rPr>
                        <a:t>Zenghui</a:t>
                      </a:r>
                      <a:r>
                        <a:rPr lang="en-US" sz="1800" kern="1200" dirty="0">
                          <a:solidFill>
                            <a:schemeClr val="bg1"/>
                          </a:solidFill>
                          <a:effectLst/>
                          <a:latin typeface="Times New Roman" panose="02020603050405020304" pitchFamily="18" charset="0"/>
                          <a:ea typeface="+mn-ea"/>
                          <a:cs typeface="Times New Roman" panose="02020603050405020304" pitchFamily="18" charset="0"/>
                        </a:rPr>
                        <a:t> </a:t>
                      </a:r>
                    </a:p>
                    <a:p>
                      <a:pPr algn="just"/>
                      <a:endParaRPr lang="en-US" sz="1800" kern="1200" dirty="0">
                        <a:solidFill>
                          <a:schemeClr val="bg1"/>
                        </a:solidFill>
                        <a:effectLst/>
                        <a:latin typeface="Times New Roman" panose="02020603050405020304" pitchFamily="18" charset="0"/>
                        <a:ea typeface="+mn-ea"/>
                        <a:cs typeface="Times New Roman" panose="02020603050405020304" pitchFamily="18" charset="0"/>
                      </a:endParaRPr>
                    </a:p>
                    <a:p>
                      <a:pPr algn="just"/>
                      <a:endParaRPr lang="en-US" sz="1800" kern="1200" dirty="0">
                        <a:solidFill>
                          <a:schemeClr val="bg1"/>
                        </a:solidFill>
                        <a:effectLst/>
                        <a:latin typeface="Times New Roman" panose="02020603050405020304" pitchFamily="18" charset="0"/>
                        <a:ea typeface="+mn-ea"/>
                        <a:cs typeface="Times New Roman" panose="02020603050405020304" pitchFamily="18" charset="0"/>
                      </a:endParaRPr>
                    </a:p>
                    <a:p>
                      <a:pPr algn="just"/>
                      <a:endParaRPr lang="en-IN" sz="1800"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IN" sz="1800" b="0" i="0" kern="1200" dirty="0">
                          <a:solidFill>
                            <a:schemeClr val="bg1"/>
                          </a:solidFill>
                          <a:effectLst/>
                          <a:latin typeface="Times New Roman" panose="02020603050405020304" pitchFamily="18" charset="0"/>
                          <a:ea typeface="+mn-ea"/>
                          <a:cs typeface="Times New Roman" panose="02020603050405020304" pitchFamily="18" charset="0"/>
                        </a:rPr>
                        <a:t>The study introduces a waste classification system using ResNet-50 CNN and Support Vector Machine, achieving 87% accuracy on materials like glass and metal. Limitations include potential dataset bias, real-world variability, and dependency on image quality for optimal performance.</a:t>
                      </a:r>
                      <a:endParaRPr lang="en-IN" sz="1800" dirty="0">
                        <a:solidFill>
                          <a:schemeClr val="bg1"/>
                        </a:solidFill>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algn="just"/>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ResNet-50 Convolutional Neural Network ,Support Vector Machine (SVM) for Classification ,Trash image dataset by Gary Thung and Mindy Yang </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just"/>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Dataset Bias:</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 accuracy relies on dataset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representativness</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Real-World Variability:</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Performance may be affected by variations in waste materials</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Dependency on Image Quality:</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System performance relies on image quality, and poor-quality images may lead to misclassifications. </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6">
                        <a:lumMod val="60000"/>
                        <a:lumOff val="40000"/>
                      </a:schemeClr>
                    </a:solidFill>
                  </a:tcPr>
                </a:tc>
                <a:extLst>
                  <a:ext uri="{0D108BD9-81ED-4DB2-BD59-A6C34878D82A}">
                    <a16:rowId xmlns:a16="http://schemas.microsoft.com/office/drawing/2014/main" val="10001"/>
                  </a:ext>
                </a:extLst>
              </a:tr>
            </a:tbl>
          </a:graphicData>
        </a:graphic>
      </p:graphicFrame>
      <p:sp>
        <p:nvSpPr>
          <p:cNvPr id="6" name="Slide Number Placeholder 5"/>
          <p:cNvSpPr>
            <a:spLocks noGrp="1"/>
          </p:cNvSpPr>
          <p:nvPr>
            <p:ph type="sldNum" sz="quarter" idx="12"/>
          </p:nvPr>
        </p:nvSpPr>
        <p:spPr/>
        <p:txBody>
          <a:bodyPr/>
          <a:lstStyle/>
          <a:p>
            <a:fld id="{B661A5C5-BD63-4D15-BA62-3A64753FABB4}" type="slidenum">
              <a:rPr lang="en-IN" smtClean="0"/>
              <a:t>9</a:t>
            </a:fld>
            <a:endParaRPr lang="en-IN"/>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4659</Words>
  <Application>Microsoft Office PowerPoint</Application>
  <PresentationFormat>Widescreen</PresentationFormat>
  <Paragraphs>395</Paragraphs>
  <Slides>40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Algerian</vt:lpstr>
      <vt:lpstr>Arial</vt:lpstr>
      <vt:lpstr>Calibri</vt:lpstr>
      <vt:lpstr>Calibri Light</vt:lpstr>
      <vt:lpstr>Times New Roman</vt:lpstr>
      <vt:lpstr>Office Theme</vt:lpstr>
      <vt:lpstr>INTELLIGENT WASTE SORTING SYSTEM USING DEEP LEARNING</vt:lpstr>
      <vt:lpstr>PowerPoint Presentation</vt:lpstr>
      <vt:lpstr>PowerPoint Presentation</vt:lpstr>
      <vt:lpstr>PowerPoint Presentation</vt:lpstr>
      <vt:lpstr>ABSTRACT</vt:lpstr>
      <vt:lpstr>INTRODUCTION</vt:lpstr>
      <vt:lpstr>PowerPoint Presentation</vt:lpstr>
      <vt:lpstr>LITERATURE SURVEY</vt:lpstr>
      <vt:lpstr>2.1 Survey on intelligent waste sorting system Paper 1:</vt:lpstr>
      <vt:lpstr>Paper 2:</vt:lpstr>
      <vt:lpstr>Paper 3: </vt:lpstr>
      <vt:lpstr>Paper 4:</vt:lpstr>
      <vt:lpstr>Paper 5:</vt:lpstr>
      <vt:lpstr>PowerPoint Presentation</vt:lpstr>
      <vt:lpstr>PowerPoint Presentation</vt:lpstr>
      <vt:lpstr>Paper 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2.2 LITREATURE SURVEY SUMMARY </vt:lpstr>
      <vt:lpstr>OBJECTIVES</vt:lpstr>
      <vt:lpstr>PROBLEM STATEMENT</vt:lpstr>
      <vt:lpstr>PowerPoint Presentation</vt:lpstr>
      <vt:lpstr>PowerPoint Presentation</vt:lpstr>
      <vt:lpstr>SYSTEM DESIGN </vt:lpstr>
      <vt:lpstr>PowerPoint Presentation</vt:lpstr>
      <vt:lpstr>IMPLEMENTATION</vt:lpstr>
      <vt:lpstr>PowerPoint Presentation</vt:lpstr>
      <vt:lpstr>PowerPoint Presentation</vt:lpstr>
      <vt:lpstr>RESULTS</vt:lpstr>
      <vt:lpstr>CONCLUSION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WASTE SORTING SYSTEM USING DEEP LEARNING</dc:title>
  <dc:creator>Srajana s n</dc:creator>
  <cp:lastModifiedBy>Sushmitha S</cp:lastModifiedBy>
  <cp:revision>61</cp:revision>
  <dcterms:created xsi:type="dcterms:W3CDTF">2023-11-13T15:41:00Z</dcterms:created>
  <dcterms:modified xsi:type="dcterms:W3CDTF">2024-04-18T04:47:53Z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54D6A5C40A9B479CB1EC8E73DFA61197_13</vt:lpwstr>
  </property>
  <property fmtid="{D5CDD505-2E9C-101B-9397-08002B2CF9AE}" pid="3" name="KSOProductBuildVer">
    <vt:lpwstr>1033-12.2.0.16731</vt:lpwstr>
  </property>
</Properties>
</file>