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9" r:id="rId5"/>
    <p:sldId id="286" r:id="rId6"/>
    <p:sldId id="280" r:id="rId7"/>
    <p:sldId id="272" r:id="rId8"/>
    <p:sldId id="281" r:id="rId9"/>
    <p:sldId id="290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7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6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85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3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6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Horis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126998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19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2419" y="188780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4273" y="1883115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4273" y="3573118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1552418" y="357546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44273" y="5263121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552418" y="5263122"/>
            <a:ext cx="4057961" cy="7757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806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12/9/2022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 descr="Blue rectangle">
            <a:extLst>
              <a:ext uri="{FF2B5EF4-FFF2-40B4-BE49-F238E27FC236}">
                <a16:creationId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254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518"/>
            <a:ext cx="9144000" cy="2128049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  <a:t>Case Analysis Report</a:t>
            </a:r>
            <a:r>
              <a:rPr lang="en-US" sz="5000" dirty="0">
                <a:latin typeface="Gill Sans MT" panose="020B0502020104020203" pitchFamily="34" charset="0"/>
              </a:rPr>
              <a:t> on</a:t>
            </a:r>
            <a:b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en-US" sz="5000" dirty="0">
                <a:latin typeface="Gill Sans MT" panose="020B0502020104020203" pitchFamily="34" charset="0"/>
              </a:rPr>
              <a:t>SM Technologies Ltd.</a:t>
            </a:r>
            <a:endParaRPr lang="en-US" sz="5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3108000" y="3229869"/>
            <a:ext cx="597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112000" y="4451221"/>
            <a:ext cx="5076952" cy="2406779"/>
          </a:xfrm>
        </p:spPr>
        <p:txBody>
          <a:bodyPr>
            <a:normAutofit/>
          </a:bodyPr>
          <a:lstStyle/>
          <a:p>
            <a:pPr algn="l"/>
            <a:r>
              <a:rPr lang="en-US" sz="2300" i="0" dirty="0"/>
              <a:t>S Prithvi CMSBS/10376</a:t>
            </a:r>
          </a:p>
          <a:p>
            <a:pPr algn="l"/>
            <a:r>
              <a:rPr lang="en-US" sz="2300" i="0" dirty="0"/>
              <a:t>S </a:t>
            </a:r>
            <a:r>
              <a:rPr lang="en-US" sz="2300" i="0" dirty="0" err="1"/>
              <a:t>ShreyasJadav</a:t>
            </a:r>
            <a:r>
              <a:rPr lang="en-US" sz="2300" i="0" dirty="0"/>
              <a:t> CMSBS/16013</a:t>
            </a:r>
          </a:p>
          <a:p>
            <a:pPr algn="l"/>
            <a:r>
              <a:rPr lang="en-US" sz="2300" i="0" dirty="0" err="1"/>
              <a:t>Sahishnu</a:t>
            </a:r>
            <a:r>
              <a:rPr lang="en-US" sz="2300" i="0" dirty="0"/>
              <a:t> A Anand CMSBS/18884</a:t>
            </a:r>
          </a:p>
          <a:p>
            <a:pPr algn="l"/>
            <a:r>
              <a:rPr lang="en-US" sz="2300" i="0" dirty="0"/>
              <a:t>Bharath S CMSBS/16058</a:t>
            </a:r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Man talks by phone">
            <a:extLst>
              <a:ext uri="{FF2B5EF4-FFF2-40B4-BE49-F238E27FC236}">
                <a16:creationId xmlns:a16="http://schemas.microsoft.com/office/drawing/2014/main" id="{2894B736-0F24-454E-8A9D-717EB786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4665"/>
            <a:ext cx="6991350" cy="6848669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502275" y="1692008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698" y="2331086"/>
            <a:ext cx="5165558" cy="83385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About the Company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>
            <a:off x="6313932" y="3035554"/>
            <a:ext cx="2988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6188242" y="3217631"/>
            <a:ext cx="5181600" cy="1603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SM Technologies is a UK based group which has its operations in 20 Countries. The company has built state of the art optic </a:t>
            </a:r>
            <a:r>
              <a:rPr lang="en-US" sz="1800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fibre</a:t>
            </a:r>
            <a:r>
              <a:rPr lang="en-US" sz="1800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telecom networks in India. The company is located in Mumbai. Satish Mehta, CEO for Indian Operations, launched its services in 2001.</a:t>
            </a: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People's hands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" y="0"/>
            <a:ext cx="12189600" cy="685665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-30884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INDUSTRY OUTLOOK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13" name="Content Placeholder 12" descr="Table">
            <a:extLst>
              <a:ext uri="{FF2B5EF4-FFF2-40B4-BE49-F238E27FC236}">
                <a16:creationId xmlns:a16="http://schemas.microsoft.com/office/drawing/2014/main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546228841"/>
              </p:ext>
            </p:extLst>
          </p:nvPr>
        </p:nvGraphicFramePr>
        <p:xfrm>
          <a:off x="2365780" y="2544763"/>
          <a:ext cx="7396272" cy="158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618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2519265">
                  <a:extLst>
                    <a:ext uri="{9D8B030D-6E8A-4147-A177-3AD203B41FA5}">
                      <a16:colId xmlns:a16="http://schemas.microsoft.com/office/drawing/2014/main" val="1835666774"/>
                    </a:ext>
                  </a:extLst>
                </a:gridCol>
                <a:gridCol w="2782389">
                  <a:extLst>
                    <a:ext uri="{9D8B030D-6E8A-4147-A177-3AD203B41FA5}">
                      <a16:colId xmlns:a16="http://schemas.microsoft.com/office/drawing/2014/main" val="3312468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Countries</a:t>
                      </a:r>
                      <a:r>
                        <a:rPr lang="da-DK" sz="1800" i="1" kern="1200" spc="-25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 of Operatrion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Major</a:t>
                      </a:r>
                      <a:r>
                        <a:rPr lang="en-US" sz="1800" i="1" kern="1200" spc="-25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 Services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spc="-25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Offered.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Major Competitors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>
          <a:xfrm>
            <a:off x="915637" y="1309144"/>
            <a:ext cx="4608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10" name="Straight Connector 9" descr="Line">
            <a:extLst>
              <a:ext uri="{FF2B5EF4-FFF2-40B4-BE49-F238E27FC236}">
                <a16:creationId xmlns:a16="http://schemas.microsoft.com/office/drawing/2014/main" id="{4C3F4FC5-0C01-4592-9483-D476EA2BDF93}"/>
              </a:ext>
            </a:extLst>
          </p:cNvPr>
          <p:cNvCxnSpPr/>
          <p:nvPr/>
        </p:nvCxnSpPr>
        <p:spPr>
          <a:xfrm>
            <a:off x="6096000" y="4124378"/>
            <a:ext cx="0" cy="396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70199D-DDAE-4D88-9F00-88EB8E080218}"/>
              </a:ext>
            </a:extLst>
          </p:cNvPr>
          <p:cNvSpPr/>
          <p:nvPr/>
        </p:nvSpPr>
        <p:spPr>
          <a:xfrm>
            <a:off x="4583907" y="4510420"/>
            <a:ext cx="3024187" cy="647700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lang="en-US" sz="3000" dirty="0">
                <a:solidFill>
                  <a:schemeClr val="tx2"/>
                </a:solidFill>
                <a:latin typeface="+mj-lt"/>
              </a:rPr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226321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838200" y="1690688"/>
            <a:ext cx="10515600" cy="4484214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D9271-B659-4A45-8868-BAEC4EF7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Sales Strategies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Sales Person were given Sales Quota.</a:t>
            </a:r>
          </a:p>
          <a:p>
            <a:r>
              <a:rPr lang="en-US" sz="3200" dirty="0">
                <a:solidFill>
                  <a:schemeClr val="bg1"/>
                </a:solidFill>
              </a:rPr>
              <a:t>Further Divided into weekly and daily sales. </a:t>
            </a:r>
          </a:p>
          <a:p>
            <a:r>
              <a:rPr lang="en-US" sz="3200" dirty="0">
                <a:solidFill>
                  <a:schemeClr val="bg1"/>
                </a:solidFill>
              </a:rPr>
              <a:t>Sales people had to submit daily report.</a:t>
            </a:r>
          </a:p>
          <a:p>
            <a:r>
              <a:rPr lang="en-US" sz="3200" dirty="0">
                <a:solidFill>
                  <a:schemeClr val="bg1"/>
                </a:solidFill>
              </a:rPr>
              <a:t>No chance of any manipulation.</a:t>
            </a:r>
          </a:p>
          <a:p>
            <a:r>
              <a:rPr lang="en-US" sz="3200" dirty="0">
                <a:solidFill>
                  <a:schemeClr val="bg1"/>
                </a:solidFill>
              </a:rPr>
              <a:t>Over Promising of customers not allowed.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8AF702-A859-4D49-823E-45570287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sp>
        <p:nvSpPr>
          <p:cNvPr id="29" name="object 27" descr="Beige rectangle">
            <a:extLst>
              <a:ext uri="{FF2B5EF4-FFF2-40B4-BE49-F238E27FC236}">
                <a16:creationId xmlns:a16="http://schemas.microsoft.com/office/drawing/2014/main" id="{CE178D24-EC15-4677-8CE4-B6FAE887C7CE}"/>
              </a:ext>
            </a:extLst>
          </p:cNvPr>
          <p:cNvSpPr/>
          <p:nvPr/>
        </p:nvSpPr>
        <p:spPr>
          <a:xfrm>
            <a:off x="976913" y="1329710"/>
            <a:ext cx="2808000" cy="0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47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723156" y="1535642"/>
            <a:ext cx="10515600" cy="4484214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45066" y="210079"/>
            <a:ext cx="10515600" cy="1325563"/>
          </a:xfrm>
        </p:spPr>
        <p:txBody>
          <a:bodyPr/>
          <a:lstStyle/>
          <a:p>
            <a:r>
              <a:rPr lang="en-US" dirty="0"/>
              <a:t>Problems in Existing Strategies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For domestic sales only hired contractual person</a:t>
            </a:r>
          </a:p>
          <a:p>
            <a:r>
              <a:rPr lang="en-US" sz="3200" dirty="0">
                <a:solidFill>
                  <a:schemeClr val="bg1"/>
                </a:solidFill>
              </a:rPr>
              <a:t>The company is only selling through direct channels of company workforce. Online selling like website &amp; telemarketing is just using for prospecting. It could used be changed..</a:t>
            </a:r>
          </a:p>
          <a:p>
            <a:r>
              <a:rPr lang="en-US" sz="3200" dirty="0">
                <a:solidFill>
                  <a:schemeClr val="bg1"/>
                </a:solidFill>
              </a:rPr>
              <a:t>The traditional approach of Salesmanship is an obsolete topic.</a:t>
            </a:r>
          </a:p>
          <a:p>
            <a:r>
              <a:rPr lang="en-US" sz="3200" dirty="0">
                <a:solidFill>
                  <a:schemeClr val="bg1"/>
                </a:solidFill>
              </a:rPr>
              <a:t>Asst. Sales manager must also be trained in effective supervision 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3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838200" y="1690688"/>
            <a:ext cx="10515600" cy="4484214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Stragtegy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Creative marketing campaign and idea</a:t>
            </a:r>
          </a:p>
          <a:p>
            <a:r>
              <a:rPr lang="en-US" sz="3200" dirty="0">
                <a:solidFill>
                  <a:schemeClr val="bg1"/>
                </a:solidFill>
              </a:rPr>
              <a:t>Innovation in </a:t>
            </a:r>
            <a:r>
              <a:rPr lang="en-US" sz="3200">
                <a:solidFill>
                  <a:schemeClr val="bg1"/>
                </a:solidFill>
              </a:rPr>
              <a:t>the Existing </a:t>
            </a:r>
            <a:r>
              <a:rPr lang="en-US" sz="3200" dirty="0">
                <a:solidFill>
                  <a:schemeClr val="bg1"/>
                </a:solidFill>
              </a:rPr>
              <a:t>product to make it more  durable</a:t>
            </a:r>
          </a:p>
          <a:p>
            <a:r>
              <a:rPr lang="en-US" sz="3200" dirty="0">
                <a:solidFill>
                  <a:schemeClr val="bg1"/>
                </a:solidFill>
              </a:rPr>
              <a:t>Proper and structured market research on their product can be conducted.</a:t>
            </a:r>
          </a:p>
          <a:p>
            <a:r>
              <a:rPr lang="en-US" sz="3200" dirty="0">
                <a:solidFill>
                  <a:schemeClr val="bg1"/>
                </a:solidFill>
              </a:rPr>
              <a:t>Close Deal with Confidence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8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93600" y="1264937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771883"/>
            <a:ext cx="4859215" cy="1126308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45022061_Professional services marketing plan_SL_V1" id="{B214D568-CC3C-4109-877A-D7A12976D35F}" vid="{D425069E-A49A-4A86-9A62-1864F0635A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marketing plan</Template>
  <TotalTime>0</TotalTime>
  <Words>248</Words>
  <Application>Microsoft Office PowerPoint</Application>
  <PresentationFormat>Widescreen</PresentationFormat>
  <Paragraphs>45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</vt:lpstr>
      <vt:lpstr>Calibri</vt:lpstr>
      <vt:lpstr>Gill Sans MT</vt:lpstr>
      <vt:lpstr>Office Theme</vt:lpstr>
      <vt:lpstr>Case Analysis Report on SM Technologies Ltd.</vt:lpstr>
      <vt:lpstr>About the Company</vt:lpstr>
      <vt:lpstr>INDUSTRY OUTLOOK</vt:lpstr>
      <vt:lpstr>Sales Strategies</vt:lpstr>
      <vt:lpstr>Problems in Existing Strategies</vt:lpstr>
      <vt:lpstr>New Stragtegy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2022-12-06T08:55:06Z</dcterms:created>
  <dcterms:modified xsi:type="dcterms:W3CDTF">2022-12-08T19:34:10Z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