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ENCAPSULATION</a:t>
            </a:r>
            <a:endParaRPr lang="en-IN" dirty="0"/>
          </a:p>
        </p:txBody>
      </p:sp>
      <p:sp>
        <p:nvSpPr>
          <p:cNvPr id="3" name="Subtitle 2"/>
          <p:cNvSpPr>
            <a:spLocks noGrp="1"/>
          </p:cNvSpPr>
          <p:nvPr>
            <p:ph type="subTitle" idx="1"/>
          </p:nvPr>
        </p:nvSpPr>
        <p:spPr/>
        <p:txBody>
          <a:bodyPr/>
          <a:lstStyle/>
          <a:p>
            <a:r>
              <a:rPr lang="en-US" dirty="0" smtClean="0"/>
              <a:t>An OOP fundamental</a:t>
            </a:r>
            <a:endParaRPr lang="en-IN" dirty="0"/>
          </a:p>
        </p:txBody>
      </p:sp>
    </p:spTree>
    <p:extLst>
      <p:ext uri="{BB962C8B-B14F-4D97-AF65-F5344CB8AC3E}">
        <p14:creationId xmlns:p14="http://schemas.microsoft.com/office/powerpoint/2010/main" val="2543047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30" y="2811887"/>
            <a:ext cx="8596668" cy="2957848"/>
          </a:xfrm>
        </p:spPr>
        <p:txBody>
          <a:bodyPr>
            <a:normAutofit/>
          </a:bodyPr>
          <a:lstStyle/>
          <a:p>
            <a:r>
              <a:rPr lang="en-US" sz="5400" dirty="0" smtClean="0">
                <a:solidFill>
                  <a:schemeClr val="accent2"/>
                </a:solidFill>
              </a:rPr>
              <a:t>THANK YOU……!!</a:t>
            </a:r>
            <a:endParaRPr lang="en-IN" sz="5400" dirty="0">
              <a:solidFill>
                <a:schemeClr val="accent2"/>
              </a:solidFill>
            </a:endParaRPr>
          </a:p>
        </p:txBody>
      </p:sp>
    </p:spTree>
    <p:extLst>
      <p:ext uri="{BB962C8B-B14F-4D97-AF65-F5344CB8AC3E}">
        <p14:creationId xmlns:p14="http://schemas.microsoft.com/office/powerpoint/2010/main" val="343001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57" y="184597"/>
            <a:ext cx="8596668" cy="1320800"/>
          </a:xfrm>
        </p:spPr>
        <p:txBody>
          <a:bodyPr/>
          <a:lstStyle/>
          <a:p>
            <a:r>
              <a:rPr lang="en-US" dirty="0" smtClean="0"/>
              <a:t>Introduction</a:t>
            </a:r>
            <a:endParaRPr lang="en-IN" dirty="0"/>
          </a:p>
        </p:txBody>
      </p:sp>
      <p:sp>
        <p:nvSpPr>
          <p:cNvPr id="3" name="Content Placeholder 2"/>
          <p:cNvSpPr>
            <a:spLocks noGrp="1"/>
          </p:cNvSpPr>
          <p:nvPr>
            <p:ph idx="1"/>
          </p:nvPr>
        </p:nvSpPr>
        <p:spPr>
          <a:xfrm>
            <a:off x="290968" y="1104521"/>
            <a:ext cx="8596668" cy="4697411"/>
          </a:xfrm>
        </p:spPr>
        <p:txBody>
          <a:bodyPr>
            <a:normAutofit/>
          </a:bodyPr>
          <a:lstStyle/>
          <a:p>
            <a:r>
              <a:rPr lang="en-US" sz="2400" dirty="0"/>
              <a:t>Encapsulation is one of the four fundamental OOP concepts. The other three are inheritance, polymorphism, and abstraction.</a:t>
            </a:r>
          </a:p>
          <a:p>
            <a:endParaRPr lang="en-US" sz="2400" dirty="0"/>
          </a:p>
          <a:p>
            <a:r>
              <a:rPr lang="en-US" sz="2400"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data hiding.</a:t>
            </a:r>
            <a:endParaRPr lang="en-IN" sz="2400" dirty="0"/>
          </a:p>
        </p:txBody>
      </p:sp>
    </p:spTree>
    <p:extLst>
      <p:ext uri="{BB962C8B-B14F-4D97-AF65-F5344CB8AC3E}">
        <p14:creationId xmlns:p14="http://schemas.microsoft.com/office/powerpoint/2010/main" val="3199225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To achieve encapsulation in Java −</a:t>
            </a:r>
          </a:p>
          <a:p>
            <a:endParaRPr lang="en-US" sz="2400" dirty="0"/>
          </a:p>
          <a:p>
            <a:r>
              <a:rPr lang="en-US" sz="2400" dirty="0"/>
              <a:t>Declare the variables of a class as private.</a:t>
            </a:r>
          </a:p>
          <a:p>
            <a:endParaRPr lang="en-US" sz="2400" dirty="0"/>
          </a:p>
          <a:p>
            <a:r>
              <a:rPr lang="en-US" sz="2400" dirty="0"/>
              <a:t>Provide public setter and getter methods to modify and view the variables values.</a:t>
            </a:r>
            <a:endParaRPr lang="en-IN" sz="2400" dirty="0"/>
          </a:p>
        </p:txBody>
      </p:sp>
    </p:spTree>
    <p:extLst>
      <p:ext uri="{BB962C8B-B14F-4D97-AF65-F5344CB8AC3E}">
        <p14:creationId xmlns:p14="http://schemas.microsoft.com/office/powerpoint/2010/main" val="4184602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94" y="138606"/>
            <a:ext cx="8596668" cy="6719394"/>
          </a:xfrm>
        </p:spPr>
        <p:txBody>
          <a:bodyPr>
            <a:normAutofit fontScale="92500" lnSpcReduction="20000"/>
          </a:bodyPr>
          <a:lstStyle/>
          <a:p>
            <a:r>
              <a:rPr lang="en-IN" dirty="0" smtClean="0">
                <a:solidFill>
                  <a:srgbClr val="FF0000"/>
                </a:solidFill>
              </a:rPr>
              <a:t>Example</a:t>
            </a:r>
          </a:p>
          <a:p>
            <a:pPr marL="0" indent="0">
              <a:buNone/>
            </a:pPr>
            <a:r>
              <a:rPr lang="en-IN" dirty="0" smtClean="0"/>
              <a:t>    Following is an example that demonstrates how to achieve Encapsulation in Java −</a:t>
            </a:r>
          </a:p>
          <a:p>
            <a:endParaRPr lang="en-IN" dirty="0"/>
          </a:p>
          <a:p>
            <a:r>
              <a:rPr lang="en-IN" dirty="0">
                <a:solidFill>
                  <a:schemeClr val="accent4"/>
                </a:solidFill>
              </a:rPr>
              <a:t>/* File name : EncapTest.java */</a:t>
            </a:r>
          </a:p>
          <a:p>
            <a:pPr marL="0" indent="0">
              <a:buNone/>
            </a:pPr>
            <a:r>
              <a:rPr lang="en-IN" dirty="0"/>
              <a:t>public class EncapTest </a:t>
            </a:r>
            <a:r>
              <a:rPr lang="en-IN" dirty="0" smtClean="0"/>
              <a:t>{</a:t>
            </a:r>
          </a:p>
          <a:p>
            <a:pPr marL="0" indent="0">
              <a:buNone/>
            </a:pPr>
            <a:r>
              <a:rPr lang="en-IN" dirty="0" smtClean="0"/>
              <a:t>  </a:t>
            </a:r>
            <a:r>
              <a:rPr lang="en-IN" dirty="0"/>
              <a:t>private String name;</a:t>
            </a:r>
          </a:p>
          <a:p>
            <a:pPr marL="0" indent="0">
              <a:buNone/>
            </a:pPr>
            <a:r>
              <a:rPr lang="en-IN" dirty="0" smtClean="0"/>
              <a:t>   </a:t>
            </a:r>
            <a:r>
              <a:rPr lang="en-IN" dirty="0"/>
              <a:t>private String idNum;</a:t>
            </a:r>
          </a:p>
          <a:p>
            <a:pPr marL="0" indent="0">
              <a:buNone/>
            </a:pPr>
            <a:r>
              <a:rPr lang="en-IN" dirty="0"/>
              <a:t>   private int age;</a:t>
            </a:r>
          </a:p>
          <a:p>
            <a:endParaRPr lang="en-IN" dirty="0"/>
          </a:p>
          <a:p>
            <a:pPr marL="0" indent="0">
              <a:buNone/>
            </a:pPr>
            <a:r>
              <a:rPr lang="en-IN" dirty="0"/>
              <a:t>   public int getAge() {</a:t>
            </a:r>
          </a:p>
          <a:p>
            <a:pPr marL="0" indent="0">
              <a:buNone/>
            </a:pPr>
            <a:r>
              <a:rPr lang="en-IN" dirty="0"/>
              <a:t>      return age;</a:t>
            </a:r>
          </a:p>
          <a:p>
            <a:pPr marL="0" indent="0">
              <a:buNone/>
            </a:pPr>
            <a:r>
              <a:rPr lang="en-IN" dirty="0"/>
              <a:t>   }</a:t>
            </a:r>
          </a:p>
          <a:p>
            <a:pPr marL="0" indent="0">
              <a:buNone/>
            </a:pPr>
            <a:endParaRPr lang="en-IN" dirty="0"/>
          </a:p>
          <a:p>
            <a:pPr marL="0" indent="0">
              <a:buNone/>
            </a:pPr>
            <a:r>
              <a:rPr lang="en-IN" dirty="0"/>
              <a:t>   public String getName() {</a:t>
            </a:r>
          </a:p>
          <a:p>
            <a:pPr marL="0" indent="0">
              <a:buNone/>
            </a:pPr>
            <a:r>
              <a:rPr lang="en-IN" dirty="0"/>
              <a:t>      return name;</a:t>
            </a:r>
          </a:p>
          <a:p>
            <a:pPr marL="0" indent="0">
              <a:buNone/>
            </a:pPr>
            <a:r>
              <a:rPr lang="en-IN" dirty="0"/>
              <a:t>   }</a:t>
            </a:r>
          </a:p>
          <a:p>
            <a:pPr marL="0" indent="0">
              <a:buNone/>
            </a:pPr>
            <a:endParaRPr lang="en-IN" dirty="0"/>
          </a:p>
          <a:p>
            <a:pPr marL="0" indent="0">
              <a:buNone/>
            </a:pPr>
            <a:r>
              <a:rPr lang="en-IN" dirty="0"/>
              <a:t>   public String getIdNum() {</a:t>
            </a:r>
          </a:p>
          <a:p>
            <a:pPr marL="0" indent="0">
              <a:buNone/>
            </a:pPr>
            <a:r>
              <a:rPr lang="en-IN" dirty="0"/>
              <a:t>      return idNum;</a:t>
            </a:r>
          </a:p>
          <a:p>
            <a:pPr marL="0" indent="0">
              <a:buNone/>
            </a:pPr>
            <a:r>
              <a:rPr lang="en-IN" dirty="0"/>
              <a:t>   }</a:t>
            </a:r>
          </a:p>
          <a:p>
            <a:endParaRPr lang="en-IN" dirty="0"/>
          </a:p>
        </p:txBody>
      </p:sp>
    </p:spTree>
    <p:extLst>
      <p:ext uri="{BB962C8B-B14F-4D97-AF65-F5344CB8AC3E}">
        <p14:creationId xmlns:p14="http://schemas.microsoft.com/office/powerpoint/2010/main" val="2800424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089" y="190121"/>
            <a:ext cx="8596668" cy="6481135"/>
          </a:xfrm>
        </p:spPr>
        <p:txBody>
          <a:bodyPr>
            <a:normAutofit/>
          </a:bodyPr>
          <a:lstStyle/>
          <a:p>
            <a:pPr marL="0" indent="0">
              <a:buNone/>
            </a:pPr>
            <a:r>
              <a:rPr lang="en-IN" dirty="0"/>
              <a:t> public void setAge( int newAge) {</a:t>
            </a:r>
          </a:p>
          <a:p>
            <a:pPr marL="0" indent="0">
              <a:buNone/>
            </a:pPr>
            <a:r>
              <a:rPr lang="en-IN" dirty="0"/>
              <a:t>      age = newAge;</a:t>
            </a:r>
          </a:p>
          <a:p>
            <a:pPr marL="0" indent="0">
              <a:buNone/>
            </a:pPr>
            <a:r>
              <a:rPr lang="en-IN" dirty="0"/>
              <a:t>   }</a:t>
            </a:r>
          </a:p>
          <a:p>
            <a:pPr marL="0" indent="0">
              <a:buNone/>
            </a:pPr>
            <a:endParaRPr lang="en-IN" dirty="0"/>
          </a:p>
          <a:p>
            <a:pPr marL="0" indent="0">
              <a:buNone/>
            </a:pPr>
            <a:r>
              <a:rPr lang="en-IN" dirty="0"/>
              <a:t>   public void setName(String newName) {</a:t>
            </a:r>
          </a:p>
          <a:p>
            <a:pPr marL="0" indent="0">
              <a:buNone/>
            </a:pPr>
            <a:r>
              <a:rPr lang="en-IN" dirty="0"/>
              <a:t>      name = newName;</a:t>
            </a:r>
          </a:p>
          <a:p>
            <a:pPr marL="0" indent="0">
              <a:buNone/>
            </a:pPr>
            <a:r>
              <a:rPr lang="en-IN" dirty="0"/>
              <a:t>   }</a:t>
            </a:r>
          </a:p>
          <a:p>
            <a:pPr marL="0" indent="0">
              <a:buNone/>
            </a:pPr>
            <a:endParaRPr lang="en-IN" dirty="0"/>
          </a:p>
          <a:p>
            <a:pPr marL="0" indent="0">
              <a:buNone/>
            </a:pPr>
            <a:r>
              <a:rPr lang="en-IN" dirty="0"/>
              <a:t>   public void setIdNum( String newId) {</a:t>
            </a:r>
          </a:p>
          <a:p>
            <a:pPr marL="0" indent="0">
              <a:buNone/>
            </a:pPr>
            <a:r>
              <a:rPr lang="en-IN" dirty="0"/>
              <a:t>      idNum = newId;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889828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271" y="1259068"/>
            <a:ext cx="8596668" cy="3880773"/>
          </a:xfrm>
        </p:spPr>
        <p:txBody>
          <a:bodyPr>
            <a:normAutofit/>
          </a:bodyPr>
          <a:lstStyle/>
          <a:p>
            <a:r>
              <a:rPr lang="en-US" sz="2400" dirty="0"/>
              <a:t>The public setXXX() and getXXX() methods are the access points of the instance variables of the EncapTest class. Normally, these methods are referred as getters and setters. Therefore, any class that wants to access the variables should access them through these getters and setters.</a:t>
            </a:r>
          </a:p>
          <a:p>
            <a:endParaRPr lang="en-US" sz="2400" dirty="0"/>
          </a:p>
          <a:p>
            <a:r>
              <a:rPr lang="en-US" sz="2400" dirty="0"/>
              <a:t>The variables of the EncapTest class can be accessed using the following program −</a:t>
            </a:r>
            <a:endParaRPr lang="en-IN" sz="2400" dirty="0"/>
          </a:p>
        </p:txBody>
      </p:sp>
    </p:spTree>
    <p:extLst>
      <p:ext uri="{BB962C8B-B14F-4D97-AF65-F5344CB8AC3E}">
        <p14:creationId xmlns:p14="http://schemas.microsoft.com/office/powerpoint/2010/main" val="1921254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725" y="267393"/>
            <a:ext cx="8596668" cy="5463706"/>
          </a:xfrm>
        </p:spPr>
        <p:txBody>
          <a:bodyPr>
            <a:noAutofit/>
          </a:bodyPr>
          <a:lstStyle/>
          <a:p>
            <a:r>
              <a:rPr lang="en-IN" sz="2000" dirty="0">
                <a:solidFill>
                  <a:schemeClr val="accent4"/>
                </a:solidFill>
              </a:rPr>
              <a:t>/* File name : RunEncap.java */</a:t>
            </a:r>
          </a:p>
          <a:p>
            <a:pPr marL="0" indent="0">
              <a:buNone/>
            </a:pPr>
            <a:r>
              <a:rPr lang="en-IN" sz="2000" dirty="0"/>
              <a:t>public class RunEncap {</a:t>
            </a:r>
          </a:p>
          <a:p>
            <a:pPr marL="0" indent="0">
              <a:buNone/>
            </a:pPr>
            <a:endParaRPr lang="en-IN" sz="2000" dirty="0"/>
          </a:p>
          <a:p>
            <a:pPr marL="0" indent="0">
              <a:buNone/>
            </a:pPr>
            <a:r>
              <a:rPr lang="en-IN" sz="2000" dirty="0"/>
              <a:t>   public static void main(String args[]) {</a:t>
            </a:r>
          </a:p>
          <a:p>
            <a:pPr marL="0" indent="0">
              <a:buNone/>
            </a:pPr>
            <a:r>
              <a:rPr lang="en-IN" sz="2000" dirty="0"/>
              <a:t>      EncapTest encap = new EncapTest();</a:t>
            </a:r>
          </a:p>
          <a:p>
            <a:pPr marL="0" indent="0">
              <a:buNone/>
            </a:pPr>
            <a:r>
              <a:rPr lang="en-IN" sz="2000" dirty="0"/>
              <a:t>      encap.setName("James");</a:t>
            </a:r>
          </a:p>
          <a:p>
            <a:pPr marL="0" indent="0">
              <a:buNone/>
            </a:pPr>
            <a:r>
              <a:rPr lang="en-IN" sz="2000" dirty="0"/>
              <a:t>      encap.setAge(20);</a:t>
            </a:r>
          </a:p>
          <a:p>
            <a:pPr marL="0" indent="0">
              <a:buNone/>
            </a:pPr>
            <a:r>
              <a:rPr lang="en-IN" sz="2000" dirty="0"/>
              <a:t>      encap.setIdNum("12343ms");</a:t>
            </a:r>
          </a:p>
          <a:p>
            <a:pPr marL="0" indent="0">
              <a:buNone/>
            </a:pPr>
            <a:endParaRPr lang="en-IN" sz="2000" dirty="0"/>
          </a:p>
          <a:p>
            <a:pPr marL="0" indent="0">
              <a:buNone/>
            </a:pPr>
            <a:r>
              <a:rPr lang="en-IN" sz="2000" dirty="0"/>
              <a:t>      System.out.print("Name : " + encap.getName() + " Age : " + encap.getAge());</a:t>
            </a:r>
          </a:p>
          <a:p>
            <a:pPr marL="0" indent="0">
              <a:buNone/>
            </a:pPr>
            <a:r>
              <a:rPr lang="en-IN" sz="2000" dirty="0"/>
              <a:t>   }</a:t>
            </a:r>
          </a:p>
          <a:p>
            <a:pPr marL="0" indent="0">
              <a:buNone/>
            </a:pPr>
            <a:r>
              <a:rPr lang="en-IN" sz="2000" dirty="0"/>
              <a:t>}</a:t>
            </a:r>
          </a:p>
        </p:txBody>
      </p:sp>
      <p:sp>
        <p:nvSpPr>
          <p:cNvPr id="4" name="Rectangle 3"/>
          <p:cNvSpPr/>
          <p:nvPr/>
        </p:nvSpPr>
        <p:spPr>
          <a:xfrm>
            <a:off x="768440" y="5849035"/>
            <a:ext cx="6096000" cy="707886"/>
          </a:xfrm>
          <a:prstGeom prst="rect">
            <a:avLst/>
          </a:prstGeom>
        </p:spPr>
        <p:txBody>
          <a:bodyPr>
            <a:spAutoFit/>
          </a:bodyPr>
          <a:lstStyle/>
          <a:p>
            <a:r>
              <a:rPr lang="en-US" sz="2000" dirty="0">
                <a:solidFill>
                  <a:srgbClr val="0070C0"/>
                </a:solidFill>
              </a:rPr>
              <a:t>Output</a:t>
            </a:r>
          </a:p>
          <a:p>
            <a:r>
              <a:rPr lang="en-US" sz="2000" dirty="0">
                <a:solidFill>
                  <a:srgbClr val="0070C0"/>
                </a:solidFill>
              </a:rPr>
              <a:t>Name : James Age : 20</a:t>
            </a:r>
            <a:endParaRPr lang="en-IN" sz="2000" dirty="0">
              <a:solidFill>
                <a:srgbClr val="0070C0"/>
              </a:solidFill>
            </a:endParaRPr>
          </a:p>
        </p:txBody>
      </p:sp>
    </p:spTree>
    <p:extLst>
      <p:ext uri="{BB962C8B-B14F-4D97-AF65-F5344CB8AC3E}">
        <p14:creationId xmlns:p14="http://schemas.microsoft.com/office/powerpoint/2010/main" val="964289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240" y="460578"/>
            <a:ext cx="10128041" cy="5283399"/>
          </a:xfrm>
        </p:spPr>
        <p:txBody>
          <a:bodyPr/>
          <a:lstStyle/>
          <a:p>
            <a:pPr>
              <a:lnSpc>
                <a:spcPct val="150000"/>
              </a:lnSpc>
            </a:pPr>
            <a:r>
              <a:rPr lang="en-US" b="1" dirty="0">
                <a:latin typeface="calibri" panose="020F0502020204030204" pitchFamily="34" charset="0"/>
              </a:rPr>
              <a:t>Getter and Setter Methods in </a:t>
            </a:r>
            <a:r>
              <a:rPr lang="en-US" b="1" dirty="0" smtClean="0">
                <a:latin typeface="calibri" panose="020F0502020204030204" pitchFamily="34" charset="0"/>
              </a:rPr>
              <a:t>Java</a:t>
            </a:r>
            <a:endParaRPr lang="en-US" b="1" dirty="0">
              <a:latin typeface="calibri" panose="020F0502020204030204" pitchFamily="34" charset="0"/>
            </a:endParaRPr>
          </a:p>
          <a:p>
            <a:pPr marL="285750" indent="-285750">
              <a:lnSpc>
                <a:spcPct val="150000"/>
              </a:lnSpc>
              <a:buFont typeface="Wingdings" panose="05000000000000000000" pitchFamily="2" charset="2"/>
              <a:buChar char="§"/>
            </a:pPr>
            <a:r>
              <a:rPr lang="en-US" dirty="0">
                <a:latin typeface="Arial" panose="020B0604020202020204" pitchFamily="34" charset="0"/>
              </a:rPr>
              <a:t>If a data member is declared "private", then it can only be accessed within the same class. No outside class can access data member of that class. If you need to access these variables, you have to use public "getter" and "setter" methods.</a:t>
            </a:r>
          </a:p>
          <a:p>
            <a:pPr marL="285750" indent="-285750">
              <a:lnSpc>
                <a:spcPct val="150000"/>
              </a:lnSpc>
              <a:buFont typeface="Wingdings" panose="05000000000000000000" pitchFamily="2" charset="2"/>
              <a:buChar char="§"/>
            </a:pPr>
            <a:r>
              <a:rPr lang="en-US" dirty="0">
                <a:latin typeface="Arial" panose="020B0604020202020204" pitchFamily="34" charset="0"/>
              </a:rPr>
              <a:t>Getter and Setter's methods are used to create, modify, delete and view the variables values.</a:t>
            </a:r>
          </a:p>
          <a:p>
            <a:pPr>
              <a:lnSpc>
                <a:spcPct val="150000"/>
              </a:lnSpc>
            </a:pPr>
            <a:r>
              <a:rPr lang="en-US" dirty="0">
                <a:latin typeface="Arial" panose="020B0604020202020204" pitchFamily="34" charset="0"/>
              </a:rPr>
              <a:t>Example</a:t>
            </a:r>
            <a:r>
              <a:rPr lang="en-US" dirty="0" smtClean="0">
                <a:latin typeface="Arial" panose="020B0604020202020204" pitchFamily="34" charset="0"/>
              </a:rPr>
              <a:t>: getName  </a:t>
            </a:r>
            <a:r>
              <a:rPr lang="en-US" dirty="0">
                <a:latin typeface="Arial" panose="020B0604020202020204" pitchFamily="34" charset="0"/>
              </a:rPr>
              <a:t>is used to retrieve name and setName to change name</a:t>
            </a:r>
          </a:p>
          <a:p>
            <a:endParaRPr lang="en-IN" dirty="0"/>
          </a:p>
        </p:txBody>
      </p:sp>
    </p:spTree>
    <p:extLst>
      <p:ext uri="{BB962C8B-B14F-4D97-AF65-F5344CB8AC3E}">
        <p14:creationId xmlns:p14="http://schemas.microsoft.com/office/powerpoint/2010/main" val="1835586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Benefits of Encapsulation</a:t>
            </a:r>
            <a:br>
              <a:rPr lang="en-IN" dirty="0"/>
            </a:br>
            <a:endParaRPr lang="en-IN" dirty="0"/>
          </a:p>
        </p:txBody>
      </p:sp>
      <p:sp>
        <p:nvSpPr>
          <p:cNvPr id="3" name="Content Placeholder 2"/>
          <p:cNvSpPr>
            <a:spLocks noGrp="1"/>
          </p:cNvSpPr>
          <p:nvPr>
            <p:ph idx="1"/>
          </p:nvPr>
        </p:nvSpPr>
        <p:spPr>
          <a:xfrm>
            <a:off x="677334" y="1658313"/>
            <a:ext cx="8596668" cy="3880773"/>
          </a:xfrm>
        </p:spPr>
        <p:txBody>
          <a:bodyPr>
            <a:normAutofit fontScale="47500" lnSpcReduction="20000"/>
          </a:bodyPr>
          <a:lstStyle/>
          <a:p>
            <a:pPr marL="0" indent="0" algn="just" fontAlgn="base">
              <a:lnSpc>
                <a:spcPct val="170000"/>
              </a:lnSpc>
              <a:buNone/>
            </a:pPr>
            <a:r>
              <a:rPr lang="en-US" sz="2900" b="1" dirty="0" smtClean="0">
                <a:latin typeface="Open Sans"/>
              </a:rPr>
              <a:t>Advantages </a:t>
            </a:r>
            <a:r>
              <a:rPr lang="en-US" sz="2900" b="1" dirty="0">
                <a:latin typeface="Open Sans"/>
              </a:rPr>
              <a:t>of Encapsulation</a:t>
            </a:r>
            <a:r>
              <a:rPr lang="en-US" sz="2900" dirty="0">
                <a:latin typeface="Open Sans"/>
              </a:rPr>
              <a:t>:</a:t>
            </a:r>
          </a:p>
          <a:p>
            <a:pPr algn="just" fontAlgn="base">
              <a:lnSpc>
                <a:spcPct val="170000"/>
              </a:lnSpc>
            </a:pPr>
            <a:r>
              <a:rPr lang="en-US" sz="2900" b="1" dirty="0">
                <a:latin typeface="Open Sans"/>
              </a:rPr>
              <a:t>Data Hiding:</a:t>
            </a:r>
            <a:r>
              <a:rPr lang="en-US" sz="2900" dirty="0">
                <a:latin typeface="Open Sans"/>
              </a:rPr>
              <a:t> The user will have no idea about the inner implementation of the class. It will not be visible to the user that how the class is storing values in the variables. He only knows that we are passing the values to a setter method and variables are getting initialized with that value.</a:t>
            </a:r>
          </a:p>
          <a:p>
            <a:pPr algn="just" fontAlgn="base">
              <a:lnSpc>
                <a:spcPct val="170000"/>
              </a:lnSpc>
            </a:pPr>
            <a:r>
              <a:rPr lang="en-US" sz="2900" b="1" dirty="0">
                <a:latin typeface="Open Sans"/>
              </a:rPr>
              <a:t>Increased Flexibility:</a:t>
            </a:r>
            <a:r>
              <a:rPr lang="en-US" sz="2900" dirty="0">
                <a:latin typeface="Open Sans"/>
              </a:rPr>
              <a:t> We can make the variables of the class as read-only or write-only depending on our requirement. If we wish to make the variables as read-only then we have to omit the setter methods like setName(), setAge() etc. from the above program or if we wish to make the variables as write-only then we have to omit the get methods like getName(), getAge() etc. from the above program</a:t>
            </a:r>
          </a:p>
          <a:p>
            <a:pPr algn="just" fontAlgn="base">
              <a:lnSpc>
                <a:spcPct val="170000"/>
              </a:lnSpc>
            </a:pPr>
            <a:r>
              <a:rPr lang="en-US" sz="2900" b="1" dirty="0">
                <a:latin typeface="Open Sans"/>
              </a:rPr>
              <a:t>Reusability:</a:t>
            </a:r>
            <a:r>
              <a:rPr lang="en-US" sz="2900" dirty="0">
                <a:latin typeface="Open Sans"/>
              </a:rPr>
              <a:t> Encapsulation also improves the re-usability and easy to change with new requirements.</a:t>
            </a:r>
          </a:p>
          <a:p>
            <a:pPr marL="0" indent="0">
              <a:buNone/>
            </a:pPr>
            <a:endParaRPr lang="en-US" sz="2400" dirty="0" smtClean="0"/>
          </a:p>
          <a:p>
            <a:endParaRPr lang="en-US" sz="2400" dirty="0"/>
          </a:p>
          <a:p>
            <a:pPr marL="0" indent="0">
              <a:buNone/>
            </a:pPr>
            <a:endParaRPr lang="en-IN" sz="2400" dirty="0"/>
          </a:p>
        </p:txBody>
      </p:sp>
    </p:spTree>
    <p:extLst>
      <p:ext uri="{BB962C8B-B14F-4D97-AF65-F5344CB8AC3E}">
        <p14:creationId xmlns:p14="http://schemas.microsoft.com/office/powerpoint/2010/main" val="3557821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477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vt:lpstr>
      <vt:lpstr>Trebuchet MS</vt:lpstr>
      <vt:lpstr>Wingdings</vt:lpstr>
      <vt:lpstr>Wingdings 3</vt:lpstr>
      <vt:lpstr>Facet</vt:lpstr>
      <vt:lpstr>ENCAPSULATION</vt:lpstr>
      <vt:lpstr>Introduction</vt:lpstr>
      <vt:lpstr>PowerPoint Presentation</vt:lpstr>
      <vt:lpstr>PowerPoint Presentation</vt:lpstr>
      <vt:lpstr>PowerPoint Presentation</vt:lpstr>
      <vt:lpstr>PowerPoint Presentation</vt:lpstr>
      <vt:lpstr>PowerPoint Presentation</vt:lpstr>
      <vt:lpstr>PowerPoint Presentation</vt:lpstr>
      <vt:lpstr>Benefits of Encapsulation </vt:lpstr>
      <vt:lpstr>THANK YOU……!!</vt:lpstr>
    </vt:vector>
  </TitlesOfParts>
  <Company>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User</dc:creator>
  <cp:lastModifiedBy>User</cp:lastModifiedBy>
  <cp:revision>9</cp:revision>
  <dcterms:created xsi:type="dcterms:W3CDTF">2018-01-22T06:57:48Z</dcterms:created>
  <dcterms:modified xsi:type="dcterms:W3CDTF">2018-01-22T08:29:27Z</dcterms:modified>
</cp:coreProperties>
</file>