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00F"/>
    <a:srgbClr val="FF6699"/>
    <a:srgbClr val="B6E088"/>
    <a:srgbClr val="ABDB77"/>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4" autoAdjust="0"/>
    <p:restoredTop sz="94660"/>
  </p:normalViewPr>
  <p:slideViewPr>
    <p:cSldViewPr>
      <p:cViewPr varScale="1">
        <p:scale>
          <a:sx n="69" d="100"/>
          <a:sy n="69" d="100"/>
        </p:scale>
        <p:origin x="-136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AD9DF019-C386-4404-9F24-5AC4B00627FA}" type="datetimeFigureOut">
              <a:rPr lang="en-IN" smtClean="0"/>
              <a:t>19-04-2018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7B94E1FC-555D-46F7-9272-5D881A0C19C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9DF019-C386-4404-9F24-5AC4B00627FA}" type="datetimeFigureOut">
              <a:rPr lang="en-IN" smtClean="0"/>
              <a:t>19-04-2018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B94E1FC-555D-46F7-9272-5D881A0C19C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9DF019-C386-4404-9F24-5AC4B00627FA}" type="datetimeFigureOut">
              <a:rPr lang="en-IN" smtClean="0"/>
              <a:t>19-04-2018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B94E1FC-555D-46F7-9272-5D881A0C19C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9DF019-C386-4404-9F24-5AC4B00627FA}" type="datetimeFigureOut">
              <a:rPr lang="en-IN" smtClean="0"/>
              <a:t>19-04-2018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B94E1FC-555D-46F7-9272-5D881A0C19C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D9DF019-C386-4404-9F24-5AC4B00627FA}" type="datetimeFigureOut">
              <a:rPr lang="en-IN" smtClean="0"/>
              <a:t>19-04-2018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B94E1FC-555D-46F7-9272-5D881A0C19C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9DF019-C386-4404-9F24-5AC4B00627FA}" type="datetimeFigureOut">
              <a:rPr lang="en-IN" smtClean="0"/>
              <a:t>19-04-2018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B94E1FC-555D-46F7-9272-5D881A0C19C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D9DF019-C386-4404-9F24-5AC4B00627FA}" type="datetimeFigureOut">
              <a:rPr lang="en-IN" smtClean="0"/>
              <a:t>19-04-2018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B94E1FC-555D-46F7-9272-5D881A0C19C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D9DF019-C386-4404-9F24-5AC4B00627FA}" type="datetimeFigureOut">
              <a:rPr lang="en-IN" smtClean="0"/>
              <a:t>19-04-2018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B94E1FC-555D-46F7-9272-5D881A0C19C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D9DF019-C386-4404-9F24-5AC4B00627FA}" type="datetimeFigureOut">
              <a:rPr lang="en-IN" smtClean="0"/>
              <a:t>19-04-2018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B94E1FC-555D-46F7-9272-5D881A0C19C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9DF019-C386-4404-9F24-5AC4B00627FA}" type="datetimeFigureOut">
              <a:rPr lang="en-IN" smtClean="0"/>
              <a:t>19-04-2018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B94E1FC-555D-46F7-9272-5D881A0C19C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9DF019-C386-4404-9F24-5AC4B00627FA}" type="datetimeFigureOut">
              <a:rPr lang="en-IN" smtClean="0"/>
              <a:t>19-04-2018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B94E1FC-555D-46F7-9272-5D881A0C19C2}" type="slidenum">
              <a:rPr lang="en-IN" smtClean="0"/>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6E088"/>
        </a:solidFill>
        <a:effectLst/>
      </p:bgPr>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D9DF019-C386-4404-9F24-5AC4B00627FA}" type="datetimeFigureOut">
              <a:rPr lang="en-IN" smtClean="0"/>
              <a:t>19-04-2018</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B94E1FC-555D-46F7-9272-5D881A0C19C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Sri Jayachamarajendra (Govt) Polytechnic hd logo"/>
          <p:cNvPicPr>
            <a:picLocks noChangeAspect="1" noChangeArrowheads="1"/>
          </p:cNvPicPr>
          <p:nvPr/>
        </p:nvPicPr>
        <p:blipFill>
          <a:blip r:embed="rId2"/>
          <a:srcRect/>
          <a:stretch>
            <a:fillRect/>
          </a:stretch>
        </p:blipFill>
        <p:spPr bwMode="auto">
          <a:xfrm>
            <a:off x="683568" y="501080"/>
            <a:ext cx="7410450" cy="1219200"/>
          </a:xfrm>
          <a:prstGeom prst="rect">
            <a:avLst/>
          </a:prstGeom>
          <a:noFill/>
        </p:spPr>
      </p:pic>
      <p:sp>
        <p:nvSpPr>
          <p:cNvPr id="5" name="Rectangle 4"/>
          <p:cNvSpPr/>
          <p:nvPr/>
        </p:nvSpPr>
        <p:spPr>
          <a:xfrm>
            <a:off x="395536" y="1772816"/>
            <a:ext cx="8280920" cy="830997"/>
          </a:xfrm>
          <a:prstGeom prst="rect">
            <a:avLst/>
          </a:prstGeom>
        </p:spPr>
        <p:txBody>
          <a:bodyPr wrap="square">
            <a:spAutoFit/>
          </a:bodyPr>
          <a:lstStyle/>
          <a:p>
            <a:pPr algn="ctr"/>
            <a:r>
              <a:rPr lang="en-US" sz="2400" b="1" u="sng" dirty="0" smtClean="0">
                <a:solidFill>
                  <a:srgbClr val="C00000"/>
                </a:solidFill>
                <a:latin typeface="Bookman Old Style" pitchFamily="18" charset="0"/>
              </a:rPr>
              <a:t>PROGRAMME</a:t>
            </a:r>
            <a:r>
              <a:rPr lang="en-US" sz="2400" b="1" dirty="0" smtClean="0">
                <a:latin typeface="Bookman Old Style" pitchFamily="18" charset="0"/>
              </a:rPr>
              <a:t> </a:t>
            </a:r>
            <a:r>
              <a:rPr lang="en-US" sz="2400" b="1" dirty="0" smtClean="0">
                <a:solidFill>
                  <a:srgbClr val="C00000"/>
                </a:solidFill>
                <a:latin typeface="Bookman Old Style" pitchFamily="18" charset="0"/>
              </a:rPr>
              <a:t>:</a:t>
            </a:r>
            <a:r>
              <a:rPr lang="en-US" sz="2400" b="1" u="sng" dirty="0" smtClean="0">
                <a:solidFill>
                  <a:srgbClr val="0070C0"/>
                </a:solidFill>
                <a:latin typeface="Bookman Old Style" pitchFamily="18" charset="0"/>
              </a:rPr>
              <a:t>DIPLOMA IN COMPUTER SCIENCE &amp; ENGG.</a:t>
            </a:r>
          </a:p>
        </p:txBody>
      </p:sp>
      <p:sp>
        <p:nvSpPr>
          <p:cNvPr id="6" name="Rectangle 5"/>
          <p:cNvSpPr/>
          <p:nvPr/>
        </p:nvSpPr>
        <p:spPr>
          <a:xfrm>
            <a:off x="997293" y="3068960"/>
            <a:ext cx="7050410" cy="1261884"/>
          </a:xfrm>
          <a:prstGeom prst="rect">
            <a:avLst/>
          </a:prstGeom>
        </p:spPr>
        <p:txBody>
          <a:bodyPr wrap="square">
            <a:spAutoFit/>
          </a:bodyPr>
          <a:lstStyle/>
          <a:p>
            <a:pPr algn="ctr"/>
            <a:r>
              <a:rPr lang="en-US" sz="2800" b="1" u="sng" dirty="0" smtClean="0">
                <a:solidFill>
                  <a:srgbClr val="F1800F"/>
                </a:solidFill>
                <a:latin typeface="Bookman Old Style" pitchFamily="18" charset="0"/>
              </a:rPr>
              <a:t>SMALiv-e</a:t>
            </a:r>
          </a:p>
          <a:p>
            <a:pPr algn="ctr"/>
            <a:r>
              <a:rPr lang="en-US" sz="2400" b="1" u="sng" dirty="0" smtClean="0">
                <a:solidFill>
                  <a:srgbClr val="00B050"/>
                </a:solidFill>
                <a:latin typeface="Bookman Old Style" pitchFamily="18" charset="0"/>
              </a:rPr>
              <a:t>IOT </a:t>
            </a:r>
            <a:r>
              <a:rPr lang="en-US" sz="2400" b="1" u="sng" dirty="0">
                <a:solidFill>
                  <a:srgbClr val="00B050"/>
                </a:solidFill>
                <a:latin typeface="Bookman Old Style" pitchFamily="18" charset="0"/>
              </a:rPr>
              <a:t>BASED SMART AGRICULTURE AND LIVESTOCK FEEDING MECHANISM </a:t>
            </a:r>
            <a:endParaRPr lang="en-IN" sz="2400" dirty="0">
              <a:solidFill>
                <a:schemeClr val="accent6">
                  <a:lumMod val="75000"/>
                </a:schemeClr>
              </a:solidFill>
              <a:latin typeface="Bookman Old Style" pitchFamily="18" charset="0"/>
            </a:endParaRPr>
          </a:p>
        </p:txBody>
      </p:sp>
      <p:sp>
        <p:nvSpPr>
          <p:cNvPr id="7" name="TextBox 6"/>
          <p:cNvSpPr txBox="1"/>
          <p:nvPr/>
        </p:nvSpPr>
        <p:spPr>
          <a:xfrm>
            <a:off x="2664055" y="2603813"/>
            <a:ext cx="5616624" cy="523220"/>
          </a:xfrm>
          <a:prstGeom prst="rect">
            <a:avLst/>
          </a:prstGeom>
          <a:noFill/>
        </p:spPr>
        <p:txBody>
          <a:bodyPr wrap="square" rtlCol="0">
            <a:spAutoFit/>
          </a:bodyPr>
          <a:lstStyle/>
          <a:p>
            <a:r>
              <a:rPr lang="en-IN" sz="2800" b="1" u="sng" dirty="0" smtClean="0">
                <a:solidFill>
                  <a:srgbClr val="FF6699"/>
                </a:solidFill>
                <a:latin typeface="Bookman Old Style" pitchFamily="18" charset="0"/>
              </a:rPr>
              <a:t>Project Demo On </a:t>
            </a:r>
            <a:endParaRPr lang="en-IN" sz="2800" b="1" u="sng" dirty="0">
              <a:solidFill>
                <a:srgbClr val="FF6699"/>
              </a:solidFill>
              <a:latin typeface="Bookman Old Style" pitchFamily="18" charset="0"/>
            </a:endParaRPr>
          </a:p>
        </p:txBody>
      </p:sp>
      <p:pic>
        <p:nvPicPr>
          <p:cNvPr id="8" name="Picture 7" descr="C:\Users\CHETHAN.A.T\Downloads\IoT-in-Agriculture-Mobiloitte.jpg"/>
          <p:cNvPicPr/>
          <p:nvPr/>
        </p:nvPicPr>
        <p:blipFill>
          <a:blip r:embed="rId3"/>
          <a:srcRect t="17373"/>
          <a:stretch>
            <a:fillRect/>
          </a:stretch>
        </p:blipFill>
        <p:spPr bwMode="auto">
          <a:xfrm>
            <a:off x="998006" y="4356027"/>
            <a:ext cx="3564129" cy="2038304"/>
          </a:xfrm>
          <a:prstGeom prst="rect">
            <a:avLst/>
          </a:prstGeom>
          <a:noFill/>
          <a:ln w="9525">
            <a:noFill/>
            <a:miter lim="800000"/>
            <a:headEnd/>
            <a:tailEnd/>
          </a:ln>
        </p:spPr>
      </p:pic>
      <p:sp>
        <p:nvSpPr>
          <p:cNvPr id="9" name="TextBox 8"/>
          <p:cNvSpPr txBox="1"/>
          <p:nvPr/>
        </p:nvSpPr>
        <p:spPr>
          <a:xfrm>
            <a:off x="4716016" y="4695520"/>
            <a:ext cx="3816424" cy="1754326"/>
          </a:xfrm>
          <a:prstGeom prst="rect">
            <a:avLst/>
          </a:prstGeom>
          <a:noFill/>
        </p:spPr>
        <p:txBody>
          <a:bodyPr wrap="square" rtlCol="0">
            <a:spAutoFit/>
          </a:bodyPr>
          <a:lstStyle/>
          <a:p>
            <a:r>
              <a:rPr lang="en-IN" b="1" dirty="0">
                <a:solidFill>
                  <a:srgbClr val="FFC000"/>
                </a:solidFill>
                <a:latin typeface="Constantia" pitchFamily="18" charset="0"/>
                <a:cs typeface="Times New Roman" pitchFamily="18" charset="0"/>
              </a:rPr>
              <a:t> </a:t>
            </a:r>
            <a:r>
              <a:rPr lang="en-IN" b="1" dirty="0" smtClean="0">
                <a:solidFill>
                  <a:srgbClr val="FFC000"/>
                </a:solidFill>
                <a:latin typeface="Constantia" pitchFamily="18" charset="0"/>
                <a:cs typeface="Times New Roman" pitchFamily="18" charset="0"/>
              </a:rPr>
              <a:t>          BY,(6</a:t>
            </a:r>
            <a:r>
              <a:rPr lang="en-IN" b="1" baseline="30000" dirty="0" smtClean="0">
                <a:solidFill>
                  <a:srgbClr val="FFC000"/>
                </a:solidFill>
                <a:latin typeface="Constantia" pitchFamily="18" charset="0"/>
                <a:cs typeface="Times New Roman" pitchFamily="18" charset="0"/>
              </a:rPr>
              <a:t>th</a:t>
            </a:r>
            <a:r>
              <a:rPr lang="en-IN" b="1" dirty="0" smtClean="0">
                <a:solidFill>
                  <a:srgbClr val="FFC000"/>
                </a:solidFill>
                <a:latin typeface="Constantia" pitchFamily="18" charset="0"/>
                <a:cs typeface="Times New Roman" pitchFamily="18" charset="0"/>
              </a:rPr>
              <a:t> </a:t>
            </a:r>
            <a:r>
              <a:rPr lang="en-IN" b="1" dirty="0">
                <a:solidFill>
                  <a:srgbClr val="FFC000"/>
                </a:solidFill>
                <a:latin typeface="Constantia" pitchFamily="18" charset="0"/>
                <a:cs typeface="Times New Roman" pitchFamily="18" charset="0"/>
              </a:rPr>
              <a:t>S</a:t>
            </a:r>
            <a:r>
              <a:rPr lang="en-IN" b="1" dirty="0" smtClean="0">
                <a:solidFill>
                  <a:srgbClr val="FFC000"/>
                </a:solidFill>
                <a:latin typeface="Constantia" pitchFamily="18" charset="0"/>
                <a:cs typeface="Times New Roman" pitchFamily="18" charset="0"/>
              </a:rPr>
              <a:t>em</a:t>
            </a:r>
            <a:r>
              <a:rPr lang="en-IN" b="1" dirty="0" smtClean="0">
                <a:solidFill>
                  <a:srgbClr val="FFC000"/>
                </a:solidFill>
                <a:latin typeface="Constantia" pitchFamily="18" charset="0"/>
                <a:cs typeface="Times New Roman" pitchFamily="18" charset="0"/>
              </a:rPr>
              <a:t>)</a:t>
            </a:r>
          </a:p>
          <a:p>
            <a:r>
              <a:rPr lang="en-IN" b="1" dirty="0">
                <a:solidFill>
                  <a:srgbClr val="FFC000"/>
                </a:solidFill>
                <a:latin typeface="Constantia" pitchFamily="18" charset="0"/>
                <a:cs typeface="Times New Roman" pitchFamily="18" charset="0"/>
              </a:rPr>
              <a:t> </a:t>
            </a:r>
            <a:r>
              <a:rPr lang="en-IN" b="1" dirty="0" smtClean="0">
                <a:solidFill>
                  <a:srgbClr val="FFC000"/>
                </a:solidFill>
                <a:latin typeface="Constantia" pitchFamily="18" charset="0"/>
                <a:cs typeface="Times New Roman" pitchFamily="18" charset="0"/>
              </a:rPr>
              <a:t>    </a:t>
            </a:r>
            <a:r>
              <a:rPr lang="en-US" b="1" dirty="0" smtClean="0">
                <a:solidFill>
                  <a:srgbClr val="FFC000"/>
                </a:solidFill>
                <a:latin typeface="Constantia" pitchFamily="18" charset="0"/>
                <a:cs typeface="Times New Roman" pitchFamily="18" charset="0"/>
              </a:rPr>
              <a:t>	</a:t>
            </a:r>
            <a:r>
              <a:rPr lang="en-US" b="1" dirty="0">
                <a:solidFill>
                  <a:srgbClr val="FFC000"/>
                </a:solidFill>
                <a:latin typeface="Constantia" pitchFamily="18" charset="0"/>
                <a:cs typeface="Times New Roman" pitchFamily="18" charset="0"/>
              </a:rPr>
              <a:t>DEEPA RANI.B. 	MAHALAKSHMI.M</a:t>
            </a:r>
            <a:endParaRPr lang="en-IN" b="1" dirty="0">
              <a:solidFill>
                <a:srgbClr val="FFC000"/>
              </a:solidFill>
              <a:latin typeface="Constantia" pitchFamily="18" charset="0"/>
              <a:cs typeface="Times New Roman" pitchFamily="18" charset="0"/>
            </a:endParaRPr>
          </a:p>
          <a:p>
            <a:r>
              <a:rPr lang="en-US" b="1" dirty="0" smtClean="0">
                <a:solidFill>
                  <a:srgbClr val="FFC000"/>
                </a:solidFill>
                <a:latin typeface="Constantia" pitchFamily="18" charset="0"/>
                <a:cs typeface="Times New Roman" pitchFamily="18" charset="0"/>
              </a:rPr>
              <a:t>	SUSHMITHA.A.T.</a:t>
            </a:r>
            <a:r>
              <a:rPr lang="en-US" b="1" dirty="0" smtClean="0">
                <a:solidFill>
                  <a:srgbClr val="FFC000"/>
                </a:solidFill>
                <a:latin typeface="Constantia" pitchFamily="18" charset="0"/>
                <a:cs typeface="Times New Roman" pitchFamily="18" charset="0"/>
              </a:rPr>
              <a:t>	</a:t>
            </a:r>
            <a:r>
              <a:rPr lang="en-US" b="1" dirty="0" smtClean="0">
                <a:solidFill>
                  <a:srgbClr val="FFC000"/>
                </a:solidFill>
                <a:latin typeface="Constantia" pitchFamily="18" charset="0"/>
                <a:cs typeface="Times New Roman" pitchFamily="18" charset="0"/>
              </a:rPr>
              <a:t>YOGESHWARI.J</a:t>
            </a:r>
          </a:p>
          <a:p>
            <a:r>
              <a:rPr lang="en-US" b="1" dirty="0">
                <a:solidFill>
                  <a:srgbClr val="FFC000"/>
                </a:solidFill>
                <a:latin typeface="Constantia" pitchFamily="18" charset="0"/>
                <a:cs typeface="Times New Roman" pitchFamily="18" charset="0"/>
              </a:rPr>
              <a:t>	</a:t>
            </a:r>
            <a:endParaRPr lang="en-IN" b="1" dirty="0">
              <a:solidFill>
                <a:srgbClr val="FFC000"/>
              </a:solidFill>
              <a:latin typeface="Constantia" pitchFamily="18" charset="0"/>
              <a:cs typeface="Times New Roman" pitchFamily="18" charset="0"/>
            </a:endParaRPr>
          </a:p>
        </p:txBody>
      </p:sp>
    </p:spTree>
    <p:extLst>
      <p:ext uri="{BB962C8B-B14F-4D97-AF65-F5344CB8AC3E}">
        <p14:creationId xmlns:p14="http://schemas.microsoft.com/office/powerpoint/2010/main" val="349026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160445"/>
            <a:ext cx="7866772" cy="1200329"/>
          </a:xfrm>
          <a:prstGeom prst="rect">
            <a:avLst/>
          </a:prstGeom>
        </p:spPr>
        <p:txBody>
          <a:bodyPr wrap="square">
            <a:spAutoFit/>
          </a:bodyPr>
          <a:lstStyle/>
          <a:p>
            <a:pPr marL="285750" lvl="0" indent="-285750">
              <a:buFont typeface="Wingdings" pitchFamily="2" charset="2"/>
              <a:buChar char="ü"/>
            </a:pPr>
            <a:r>
              <a:rPr lang="en-IN" dirty="0">
                <a:latin typeface="Times New Roman" pitchFamily="18" charset="0"/>
                <a:cs typeface="Times New Roman" pitchFamily="18" charset="0"/>
              </a:rPr>
              <a:t>India is an </a:t>
            </a:r>
            <a:r>
              <a:rPr lang="en-IN" b="1" dirty="0">
                <a:latin typeface="Times New Roman" pitchFamily="18" charset="0"/>
                <a:cs typeface="Times New Roman" pitchFamily="18" charset="0"/>
              </a:rPr>
              <a:t>agriculture</a:t>
            </a:r>
            <a:r>
              <a:rPr lang="en-IN" dirty="0">
                <a:latin typeface="Times New Roman" pitchFamily="18" charset="0"/>
                <a:cs typeface="Times New Roman" pitchFamily="18" charset="0"/>
              </a:rPr>
              <a:t> based country and it is a source of livelihood of majority Indians and has great impact on the economy of the country. </a:t>
            </a:r>
          </a:p>
          <a:p>
            <a:pPr marL="285750" lvl="0" indent="-285750" algn="just">
              <a:buFont typeface="Wingdings" pitchFamily="2" charset="2"/>
              <a:buChar char="ü"/>
            </a:pPr>
            <a:r>
              <a:rPr lang="en-US" b="1" dirty="0" smtClean="0">
                <a:latin typeface="Times New Roman" pitchFamily="18" charset="0"/>
                <a:cs typeface="Times New Roman" pitchFamily="18" charset="0"/>
              </a:rPr>
              <a:t>Feeding </a:t>
            </a:r>
            <a:r>
              <a:rPr lang="en-US" dirty="0">
                <a:latin typeface="Times New Roman" pitchFamily="18" charset="0"/>
                <a:cs typeface="Times New Roman" pitchFamily="18" charset="0"/>
              </a:rPr>
              <a:t>is the most important factor in successful farming. An animal will only perform at its potential if it is fed well.</a:t>
            </a:r>
            <a:endParaRPr lang="en-IN" dirty="0">
              <a:latin typeface="Times New Roman" pitchFamily="18" charset="0"/>
              <a:cs typeface="Times New Roman" pitchFamily="18" charset="0"/>
            </a:endParaRPr>
          </a:p>
        </p:txBody>
      </p:sp>
      <p:sp>
        <p:nvSpPr>
          <p:cNvPr id="3" name="Rectangle 2"/>
          <p:cNvSpPr/>
          <p:nvPr/>
        </p:nvSpPr>
        <p:spPr>
          <a:xfrm>
            <a:off x="557452" y="2276872"/>
            <a:ext cx="7848872" cy="1200329"/>
          </a:xfrm>
          <a:prstGeom prst="rect">
            <a:avLst/>
          </a:prstGeom>
        </p:spPr>
        <p:txBody>
          <a:bodyPr wrap="square">
            <a:spAutoFit/>
          </a:bodyPr>
          <a:lstStyle/>
          <a:p>
            <a:pPr marL="285750" indent="-285750" algn="just">
              <a:buFont typeface="Wingdings" pitchFamily="2" charset="2"/>
              <a:buChar char="ü"/>
            </a:pPr>
            <a:r>
              <a:rPr lang="en-IN" dirty="0">
                <a:latin typeface="Times New Roman" pitchFamily="18" charset="0"/>
                <a:cs typeface="Times New Roman" pitchFamily="18" charset="0"/>
              </a:rPr>
              <a:t>In the real world, many farmers face problem in monitoring their farms.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farmers have more difficulties to monitor all the farms at the same time. Hence the project is developed to monitor the farms in the field using the concept of </a:t>
            </a:r>
            <a:r>
              <a:rPr lang="en-US" dirty="0" smtClean="0">
                <a:latin typeface="Times New Roman" pitchFamily="18" charset="0"/>
                <a:cs typeface="Times New Roman" pitchFamily="18" charset="0"/>
              </a:rPr>
              <a:t> IoT ( </a:t>
            </a:r>
            <a:r>
              <a:rPr lang="en-US" dirty="0">
                <a:latin typeface="Times New Roman" pitchFamily="18" charset="0"/>
                <a:cs typeface="Times New Roman" pitchFamily="18" charset="0"/>
              </a:rPr>
              <a:t>Internet of things </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4" name="Rectangle 3"/>
          <p:cNvSpPr/>
          <p:nvPr/>
        </p:nvSpPr>
        <p:spPr>
          <a:xfrm>
            <a:off x="755576" y="491324"/>
            <a:ext cx="3168352" cy="523220"/>
          </a:xfrm>
          <a:prstGeom prst="rect">
            <a:avLst/>
          </a:prstGeom>
        </p:spPr>
        <p:txBody>
          <a:bodyPr wrap="square">
            <a:spAutoFit/>
          </a:bodyPr>
          <a:lstStyle/>
          <a:p>
            <a:r>
              <a:rPr lang="en-US" sz="2800" b="1" u="sng" dirty="0">
                <a:latin typeface="Times New Roman" pitchFamily="18" charset="0"/>
                <a:cs typeface="Times New Roman" pitchFamily="18" charset="0"/>
              </a:rPr>
              <a:t>INTRODUCTION</a:t>
            </a:r>
            <a:endParaRPr lang="en-IN"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239" t="49603" r="28495" b="23413"/>
          <a:stretch/>
        </p:blipFill>
        <p:spPr bwMode="auto">
          <a:xfrm>
            <a:off x="755576" y="3501008"/>
            <a:ext cx="777686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22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1000"/>
                                        <p:tgtEl>
                                          <p:spTgt spid="1026"/>
                                        </p:tgtEl>
                                      </p:cBhvr>
                                    </p:animEffect>
                                    <p:anim calcmode="lin" valueType="num">
                                      <p:cBhvr>
                                        <p:cTn id="19" dur="1000" fill="hold"/>
                                        <p:tgtEl>
                                          <p:spTgt spid="1026"/>
                                        </p:tgtEl>
                                        <p:attrNameLst>
                                          <p:attrName>ppt_x</p:attrName>
                                        </p:attrNameLst>
                                      </p:cBhvr>
                                      <p:tavLst>
                                        <p:tav tm="0">
                                          <p:val>
                                            <p:strVal val="#ppt_x"/>
                                          </p:val>
                                        </p:tav>
                                        <p:tav tm="100000">
                                          <p:val>
                                            <p:strVal val="#ppt_x"/>
                                          </p:val>
                                        </p:tav>
                                      </p:tavLst>
                                    </p:anim>
                                    <p:anim calcmode="lin" valueType="num">
                                      <p:cBhvr>
                                        <p:cTn id="2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1218" y="1058279"/>
            <a:ext cx="7992888" cy="4585871"/>
          </a:xfrm>
          <a:prstGeom prst="rect">
            <a:avLst/>
          </a:prstGeom>
        </p:spPr>
        <p:txBody>
          <a:bodyPr wrap="square">
            <a:spAutoFit/>
          </a:bodyPr>
          <a:lstStyle/>
          <a:p>
            <a:pPr marL="285750" lvl="0" indent="-285750" algn="just">
              <a:buFont typeface="Wingdings" pitchFamily="2" charset="2"/>
              <a:buChar char="Ø"/>
            </a:pPr>
            <a:r>
              <a:rPr lang="en-US" dirty="0">
                <a:latin typeface="Times New Roman" pitchFamily="18" charset="0"/>
                <a:cs typeface="Times New Roman" pitchFamily="18" charset="0"/>
              </a:rPr>
              <a:t>To minimize the manual intervention by the farmer in irrigation activity and feeding the livestock</a:t>
            </a:r>
            <a:r>
              <a:rPr lang="en-US" dirty="0" smtClean="0">
                <a:latin typeface="Times New Roman" pitchFamily="18" charset="0"/>
                <a:cs typeface="Times New Roman" pitchFamily="18" charset="0"/>
              </a:rPr>
              <a:t>.</a:t>
            </a:r>
          </a:p>
          <a:p>
            <a:pPr lvl="0" algn="just"/>
            <a:endParaRPr lang="en-IN" sz="800" dirty="0">
              <a:latin typeface="Times New Roman" pitchFamily="18" charset="0"/>
              <a:cs typeface="Times New Roman" pitchFamily="18" charset="0"/>
            </a:endParaRPr>
          </a:p>
          <a:p>
            <a:pPr marL="285750" lvl="0" indent="-285750" algn="just">
              <a:buFont typeface="Wingdings" pitchFamily="2" charset="2"/>
              <a:buChar char="Ø"/>
            </a:pPr>
            <a:r>
              <a:rPr lang="en-US" dirty="0">
                <a:latin typeface="Times New Roman" pitchFamily="18" charset="0"/>
                <a:cs typeface="Times New Roman" pitchFamily="18" charset="0"/>
              </a:rPr>
              <a:t>Manual means of feeding livestock can be replaced with automatic means of livestock feeding, thus ensuring less wastage of animal feed</a:t>
            </a:r>
            <a:r>
              <a:rPr lang="en-US" dirty="0" smtClean="0">
                <a:latin typeface="Times New Roman" pitchFamily="18" charset="0"/>
                <a:cs typeface="Times New Roman" pitchFamily="18" charset="0"/>
              </a:rPr>
              <a:t>.</a:t>
            </a:r>
          </a:p>
          <a:p>
            <a:pPr lvl="0" algn="just"/>
            <a:endParaRPr lang="en-US" sz="800" dirty="0" smtClean="0">
              <a:latin typeface="Times New Roman" pitchFamily="18" charset="0"/>
              <a:cs typeface="Times New Roman" pitchFamily="18" charset="0"/>
            </a:endParaRPr>
          </a:p>
          <a:p>
            <a:pPr marL="285750" lvl="0" indent="-285750" algn="just">
              <a:buFont typeface="Wingdings" pitchFamily="2" charset="2"/>
              <a:buChar char="Ø"/>
            </a:pPr>
            <a:r>
              <a:rPr lang="en-US" dirty="0">
                <a:latin typeface="Times New Roman" pitchFamily="18" charset="0"/>
                <a:cs typeface="Times New Roman" pitchFamily="18" charset="0"/>
              </a:rPr>
              <a:t>To save the water from being wasted by unplanned usage of water</a:t>
            </a:r>
            <a:r>
              <a:rPr lang="en-US" dirty="0" smtClean="0">
                <a:latin typeface="Times New Roman" pitchFamily="18" charset="0"/>
                <a:cs typeface="Times New Roman" pitchFamily="18" charset="0"/>
              </a:rPr>
              <a:t>.</a:t>
            </a:r>
          </a:p>
          <a:p>
            <a:pPr lvl="0" algn="just"/>
            <a:endParaRPr lang="en-IN" sz="800" dirty="0">
              <a:latin typeface="Times New Roman" pitchFamily="18" charset="0"/>
              <a:cs typeface="Times New Roman" pitchFamily="18" charset="0"/>
            </a:endParaRPr>
          </a:p>
          <a:p>
            <a:pPr marL="285750" lvl="0" indent="-285750" algn="just">
              <a:buFont typeface="Wingdings" pitchFamily="2" charset="2"/>
              <a:buChar char="Ø"/>
            </a:pPr>
            <a:r>
              <a:rPr lang="en-US" dirty="0">
                <a:latin typeface="Times New Roman" pitchFamily="18" charset="0"/>
                <a:cs typeface="Times New Roman" pitchFamily="18" charset="0"/>
              </a:rPr>
              <a:t>To make agricultural field smarter by using Android phones</a:t>
            </a:r>
            <a:r>
              <a:rPr lang="en-US" dirty="0" smtClean="0">
                <a:latin typeface="Times New Roman" pitchFamily="18" charset="0"/>
                <a:cs typeface="Times New Roman" pitchFamily="18" charset="0"/>
              </a:rPr>
              <a:t>.</a:t>
            </a:r>
          </a:p>
          <a:p>
            <a:pPr lvl="0" algn="just"/>
            <a:endParaRPr lang="en-US" sz="800" dirty="0" smtClean="0">
              <a:latin typeface="Times New Roman" pitchFamily="18" charset="0"/>
              <a:cs typeface="Times New Roman" pitchFamily="18" charset="0"/>
            </a:endParaRPr>
          </a:p>
          <a:p>
            <a:pPr marL="285750" lvl="0" indent="-285750" algn="just">
              <a:buFont typeface="Wingdings" pitchFamily="2" charset="2"/>
              <a:buChar char="Ø"/>
            </a:pPr>
            <a:r>
              <a:rPr lang="en-US" dirty="0">
                <a:latin typeface="Times New Roman" pitchFamily="18" charset="0"/>
                <a:cs typeface="Times New Roman" pitchFamily="18" charset="0"/>
              </a:rPr>
              <a:t>To save time ensuring farmers can focus on other activities</a:t>
            </a:r>
            <a:r>
              <a:rPr lang="en-US" dirty="0" smtClean="0">
                <a:latin typeface="Times New Roman" pitchFamily="18" charset="0"/>
                <a:cs typeface="Times New Roman" pitchFamily="18" charset="0"/>
              </a:rPr>
              <a:t>.</a:t>
            </a:r>
          </a:p>
          <a:p>
            <a:pPr lvl="0" algn="just"/>
            <a:endParaRPr lang="en-IN" sz="800" dirty="0">
              <a:latin typeface="Times New Roman" pitchFamily="18" charset="0"/>
              <a:cs typeface="Times New Roman" pitchFamily="18" charset="0"/>
            </a:endParaRPr>
          </a:p>
          <a:p>
            <a:pPr marL="285750" lvl="0" indent="-285750" algn="just">
              <a:buFont typeface="Wingdings" pitchFamily="2" charset="2"/>
              <a:buChar char="Ø"/>
            </a:pPr>
            <a:r>
              <a:rPr lang="en-US" dirty="0">
                <a:latin typeface="Times New Roman" pitchFamily="18" charset="0"/>
                <a:cs typeface="Times New Roman" pitchFamily="18" charset="0"/>
              </a:rPr>
              <a:t>To reduce wastage of crops made by pests using motion detection and also improve security of crops</a:t>
            </a:r>
            <a:r>
              <a:rPr lang="en-US" dirty="0" smtClean="0">
                <a:latin typeface="Times New Roman" pitchFamily="18" charset="0"/>
                <a:cs typeface="Times New Roman" pitchFamily="18" charset="0"/>
              </a:rPr>
              <a:t>.</a:t>
            </a:r>
          </a:p>
          <a:p>
            <a:pPr lvl="0" algn="just"/>
            <a:endParaRPr lang="en-IN" sz="800" dirty="0">
              <a:latin typeface="Times New Roman" pitchFamily="18" charset="0"/>
              <a:cs typeface="Times New Roman" pitchFamily="18" charset="0"/>
            </a:endParaRPr>
          </a:p>
          <a:p>
            <a:pPr marL="285750" lvl="0" indent="-285750" algn="just">
              <a:buFont typeface="Wingdings" pitchFamily="2" charset="2"/>
              <a:buChar char="Ø"/>
            </a:pPr>
            <a:r>
              <a:rPr lang="en-US" dirty="0">
                <a:latin typeface="Times New Roman" pitchFamily="18" charset="0"/>
                <a:cs typeface="Times New Roman" pitchFamily="18" charset="0"/>
              </a:rPr>
              <a:t>To help the farmer to know his field status in his home or he may be residing in any part of the world. </a:t>
            </a:r>
            <a:endParaRPr lang="en-IN" dirty="0">
              <a:latin typeface="Times New Roman" pitchFamily="18" charset="0"/>
              <a:cs typeface="Times New Roman" pitchFamily="18" charset="0"/>
            </a:endParaRPr>
          </a:p>
          <a:p>
            <a:pPr marL="285750" lvl="0" indent="-285750" algn="just">
              <a:buFont typeface="Wingdings" pitchFamily="2" charset="2"/>
              <a:buChar char="Ø"/>
            </a:pPr>
            <a:endParaRPr lang="en-IN" dirty="0">
              <a:latin typeface="Times New Roman" pitchFamily="18" charset="0"/>
              <a:cs typeface="Times New Roman" pitchFamily="18" charset="0"/>
            </a:endParaRPr>
          </a:p>
          <a:p>
            <a:pPr marL="285750" lvl="0" indent="-285750" algn="just">
              <a:buFont typeface="Wingdings" pitchFamily="2" charset="2"/>
              <a:buChar char="Ø"/>
            </a:pPr>
            <a:endParaRPr lang="en-IN" dirty="0">
              <a:latin typeface="Times New Roman" pitchFamily="18" charset="0"/>
              <a:cs typeface="Times New Roman" pitchFamily="18" charset="0"/>
            </a:endParaRPr>
          </a:p>
        </p:txBody>
      </p:sp>
      <p:sp>
        <p:nvSpPr>
          <p:cNvPr id="3" name="Rectangle 2"/>
          <p:cNvSpPr/>
          <p:nvPr/>
        </p:nvSpPr>
        <p:spPr>
          <a:xfrm>
            <a:off x="1884860" y="430620"/>
            <a:ext cx="5437129" cy="523220"/>
          </a:xfrm>
          <a:prstGeom prst="rect">
            <a:avLst/>
          </a:prstGeom>
        </p:spPr>
        <p:txBody>
          <a:bodyPr wrap="none">
            <a:spAutoFit/>
          </a:bodyPr>
          <a:lstStyle/>
          <a:p>
            <a:r>
              <a:rPr lang="en-US" sz="2800" b="1" u="sng" dirty="0">
                <a:latin typeface="Times New Roman" pitchFamily="18" charset="0"/>
                <a:cs typeface="Times New Roman" pitchFamily="18" charset="0"/>
              </a:rPr>
              <a:t>OBJECTIVE OF THE PROJECT</a:t>
            </a:r>
            <a:endParaRPr lang="en-IN" sz="2800" dirty="0">
              <a:latin typeface="Times New Roman" pitchFamily="18" charset="0"/>
              <a:cs typeface="Times New Roman" pitchFamily="18" charset="0"/>
            </a:endParaRPr>
          </a:p>
        </p:txBody>
      </p:sp>
      <p:pic>
        <p:nvPicPr>
          <p:cNvPr id="4" name="Picture 3" descr="C:\Users\CHETHAN.A.T\Downloads\iot-farming.jpg"/>
          <p:cNvPicPr/>
          <p:nvPr/>
        </p:nvPicPr>
        <p:blipFill>
          <a:blip r:embed="rId2"/>
          <a:srcRect/>
          <a:stretch>
            <a:fillRect/>
          </a:stretch>
        </p:blipFill>
        <p:spPr bwMode="auto">
          <a:xfrm>
            <a:off x="4067944" y="4797152"/>
            <a:ext cx="3528392" cy="1656184"/>
          </a:xfrm>
          <a:prstGeom prst="rect">
            <a:avLst/>
          </a:prstGeom>
          <a:noFill/>
          <a:ln w="9525">
            <a:noFill/>
            <a:miter lim="800000"/>
            <a:headEnd/>
            <a:tailEnd/>
          </a:ln>
        </p:spPr>
      </p:pic>
    </p:spTree>
    <p:extLst>
      <p:ext uri="{BB962C8B-B14F-4D97-AF65-F5344CB8AC3E}">
        <p14:creationId xmlns:p14="http://schemas.microsoft.com/office/powerpoint/2010/main" val="347537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fade">
                                      <p:cBhvr>
                                        <p:cTn id="42" dur="500"/>
                                        <p:tgtEl>
                                          <p:spTgt spid="2">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l="26118" t="26688" r="25845" b="9968"/>
          <a:stretch>
            <a:fillRect/>
          </a:stretch>
        </p:blipFill>
        <p:spPr bwMode="auto">
          <a:xfrm>
            <a:off x="539552" y="1119241"/>
            <a:ext cx="8208912" cy="5334095"/>
          </a:xfrm>
          <a:prstGeom prst="rect">
            <a:avLst/>
          </a:prstGeom>
          <a:noFill/>
          <a:ln w="9525">
            <a:noFill/>
            <a:miter lim="800000"/>
            <a:headEnd/>
            <a:tailEnd/>
          </a:ln>
        </p:spPr>
      </p:pic>
      <p:sp>
        <p:nvSpPr>
          <p:cNvPr id="3" name="Rectangle 2"/>
          <p:cNvSpPr/>
          <p:nvPr/>
        </p:nvSpPr>
        <p:spPr>
          <a:xfrm>
            <a:off x="1475655" y="534466"/>
            <a:ext cx="3823483" cy="584775"/>
          </a:xfrm>
          <a:prstGeom prst="rect">
            <a:avLst/>
          </a:prstGeom>
        </p:spPr>
        <p:txBody>
          <a:bodyPr wrap="none">
            <a:spAutoFit/>
          </a:bodyPr>
          <a:lstStyle/>
          <a:p>
            <a:r>
              <a:rPr lang="en-US" sz="3200" b="1" u="sng" dirty="0">
                <a:latin typeface="Times New Roman" pitchFamily="18" charset="0"/>
                <a:cs typeface="Times New Roman" pitchFamily="18" charset="0"/>
              </a:rPr>
              <a:t>BLOCK DIAGRAM</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36497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037" y="378518"/>
            <a:ext cx="2424062" cy="1384995"/>
          </a:xfrm>
          <a:prstGeom prst="rect">
            <a:avLst/>
          </a:prstGeom>
        </p:spPr>
        <p:txBody>
          <a:bodyPr wrap="none">
            <a:spAutoFit/>
          </a:bodyPr>
          <a:lstStyle/>
          <a:p>
            <a:r>
              <a:rPr lang="en-US" sz="2800" b="1" u="sng" dirty="0" smtClean="0">
                <a:latin typeface="Agency FB" pitchFamily="34" charset="0"/>
                <a:cs typeface="Times New Roman" pitchFamily="18" charset="0"/>
              </a:rPr>
              <a:t>HARDWARES USED</a:t>
            </a:r>
          </a:p>
          <a:p>
            <a:pPr lvl="0"/>
            <a:endParaRPr lang="en-IN"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pic>
        <p:nvPicPr>
          <p:cNvPr id="3" name="Picture 2" descr="p2.jpg"/>
          <p:cNvPicPr/>
          <p:nvPr/>
        </p:nvPicPr>
        <p:blipFill>
          <a:blip r:embed="rId2"/>
          <a:stretch>
            <a:fillRect/>
          </a:stretch>
        </p:blipFill>
        <p:spPr>
          <a:xfrm>
            <a:off x="523072" y="903133"/>
            <a:ext cx="3112824" cy="1720760"/>
          </a:xfrm>
          <a:prstGeom prst="rect">
            <a:avLst/>
          </a:prstGeom>
        </p:spPr>
      </p:pic>
      <p:pic>
        <p:nvPicPr>
          <p:cNvPr id="4" name="Picture 3" descr="Image result for what is moisture sensor"/>
          <p:cNvPicPr/>
          <p:nvPr/>
        </p:nvPicPr>
        <p:blipFill>
          <a:blip r:embed="rId3"/>
          <a:srcRect/>
          <a:stretch>
            <a:fillRect/>
          </a:stretch>
        </p:blipFill>
        <p:spPr bwMode="auto">
          <a:xfrm>
            <a:off x="4010404" y="1052572"/>
            <a:ext cx="2217780" cy="1421881"/>
          </a:xfrm>
          <a:prstGeom prst="rect">
            <a:avLst/>
          </a:prstGeom>
          <a:noFill/>
          <a:ln w="9525">
            <a:noFill/>
            <a:miter lim="800000"/>
            <a:headEnd/>
            <a:tailEnd/>
          </a:ln>
        </p:spPr>
      </p:pic>
      <p:pic>
        <p:nvPicPr>
          <p:cNvPr id="5" name="Picture 4"/>
          <p:cNvPicPr/>
          <p:nvPr/>
        </p:nvPicPr>
        <p:blipFill>
          <a:blip r:embed="rId4"/>
          <a:srcRect b="6849"/>
          <a:stretch>
            <a:fillRect/>
          </a:stretch>
        </p:blipFill>
        <p:spPr bwMode="auto">
          <a:xfrm>
            <a:off x="6369161" y="901505"/>
            <a:ext cx="2094310" cy="1722387"/>
          </a:xfrm>
          <a:prstGeom prst="rect">
            <a:avLst/>
          </a:prstGeom>
          <a:noFill/>
          <a:ln w="9525">
            <a:noFill/>
            <a:miter lim="800000"/>
            <a:headEnd/>
            <a:tailEnd/>
          </a:ln>
          <a:effectLst/>
        </p:spPr>
      </p:pic>
      <p:pic>
        <p:nvPicPr>
          <p:cNvPr id="6" name="Picture 5"/>
          <p:cNvPicPr/>
          <p:nvPr/>
        </p:nvPicPr>
        <p:blipFill>
          <a:blip r:embed="rId5"/>
          <a:stretch>
            <a:fillRect/>
          </a:stretch>
        </p:blipFill>
        <p:spPr>
          <a:xfrm>
            <a:off x="552207" y="2780927"/>
            <a:ext cx="2349187" cy="1553801"/>
          </a:xfrm>
          <a:prstGeom prst="rect">
            <a:avLst/>
          </a:prstGeom>
        </p:spPr>
      </p:pic>
      <p:pic>
        <p:nvPicPr>
          <p:cNvPr id="7" name="Picture 6"/>
          <p:cNvPicPr/>
          <p:nvPr/>
        </p:nvPicPr>
        <p:blipFill rotWithShape="1">
          <a:blip r:embed="rId6"/>
          <a:srcRect l="8692" r="5282" b="15323"/>
          <a:stretch/>
        </p:blipFill>
        <p:spPr bwMode="auto">
          <a:xfrm>
            <a:off x="2872259" y="2958178"/>
            <a:ext cx="2313709" cy="1394598"/>
          </a:xfrm>
          <a:prstGeom prst="rect">
            <a:avLst/>
          </a:prstGeom>
          <a:noFill/>
          <a:ln w="9525">
            <a:noFill/>
            <a:miter lim="800000"/>
            <a:headEnd/>
            <a:tailEnd/>
          </a:ln>
          <a:effectLst/>
        </p:spPr>
      </p:pic>
      <p:pic>
        <p:nvPicPr>
          <p:cNvPr id="8" name="Picture 7" descr="C:\Users\Venkat\Downloads\esp8266.jpg"/>
          <p:cNvPicPr/>
          <p:nvPr/>
        </p:nvPicPr>
        <p:blipFill rotWithShape="1">
          <a:blip r:embed="rId7">
            <a:extLst>
              <a:ext uri="{28A0092B-C50C-407E-A947-70E740481C1C}">
                <a14:useLocalDpi xmlns:a14="http://schemas.microsoft.com/office/drawing/2010/main" val="0"/>
              </a:ext>
            </a:extLst>
          </a:blip>
          <a:srcRect t="8403" b="7815"/>
          <a:stretch/>
        </p:blipFill>
        <p:spPr bwMode="auto">
          <a:xfrm>
            <a:off x="2957118" y="4561579"/>
            <a:ext cx="1758898" cy="1675734"/>
          </a:xfrm>
          <a:prstGeom prst="rect">
            <a:avLst/>
          </a:prstGeom>
          <a:noFill/>
          <a:ln>
            <a:noFill/>
          </a:ln>
        </p:spPr>
      </p:pic>
      <p:pic>
        <p:nvPicPr>
          <p:cNvPr id="9" name="Picture 8" descr="C:\Users\CHETHAN.A.T\Downloads\sim900-gprs-gsm-module-arduino-compatible.jpg"/>
          <p:cNvPicPr/>
          <p:nvPr/>
        </p:nvPicPr>
        <p:blipFill rotWithShape="1">
          <a:blip r:embed="rId8" cstate="print"/>
          <a:srcRect l="16810" t="6161" r="15217"/>
          <a:stretch/>
        </p:blipFill>
        <p:spPr bwMode="auto">
          <a:xfrm>
            <a:off x="701106" y="4537343"/>
            <a:ext cx="2171153" cy="1699970"/>
          </a:xfrm>
          <a:prstGeom prst="rect">
            <a:avLst/>
          </a:prstGeom>
          <a:noFill/>
          <a:ln w="9525">
            <a:noFill/>
            <a:miter lim="800000"/>
            <a:headEnd/>
            <a:tailEnd/>
          </a:ln>
        </p:spPr>
      </p:pic>
      <p:pic>
        <p:nvPicPr>
          <p:cNvPr id="10" name="Picture 9" descr="Image result for battery 12v"/>
          <p:cNvPicPr/>
          <p:nvPr/>
        </p:nvPicPr>
        <p:blipFill>
          <a:blip r:embed="rId9"/>
          <a:srcRect t="10500" b="9000"/>
          <a:stretch>
            <a:fillRect/>
          </a:stretch>
        </p:blipFill>
        <p:spPr bwMode="auto">
          <a:xfrm>
            <a:off x="7140535" y="2958178"/>
            <a:ext cx="1512168" cy="1394598"/>
          </a:xfrm>
          <a:prstGeom prst="rect">
            <a:avLst/>
          </a:prstGeom>
          <a:noFill/>
          <a:ln w="9525">
            <a:noFill/>
            <a:miter lim="800000"/>
            <a:headEnd/>
            <a:tailEnd/>
          </a:ln>
        </p:spPr>
      </p:pic>
      <p:pic>
        <p:nvPicPr>
          <p:cNvPr id="11" name="Picture 10" descr="C:\Users\Venkat\Downloads\relay.jpg"/>
          <p:cNvPicPr/>
          <p:nvPr/>
        </p:nvPicPr>
        <p:blipFill>
          <a:blip r:embed="rId10">
            <a:extLst>
              <a:ext uri="{28A0092B-C50C-407E-A947-70E740481C1C}">
                <a14:useLocalDpi xmlns:a14="http://schemas.microsoft.com/office/drawing/2010/main" val="0"/>
              </a:ext>
            </a:extLst>
          </a:blip>
          <a:srcRect/>
          <a:stretch>
            <a:fillRect/>
          </a:stretch>
        </p:blipFill>
        <p:spPr bwMode="auto">
          <a:xfrm>
            <a:off x="5185968" y="2940131"/>
            <a:ext cx="1817502" cy="1394598"/>
          </a:xfrm>
          <a:prstGeom prst="rect">
            <a:avLst/>
          </a:prstGeom>
          <a:noFill/>
          <a:ln>
            <a:noFill/>
          </a:ln>
        </p:spPr>
      </p:pic>
      <p:pic>
        <p:nvPicPr>
          <p:cNvPr id="1026" name="Picture 2" descr="C:\Users\chethan at\Downloads\micro-servo-sg90.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485" t="6126" r="5394" b="7212"/>
          <a:stretch/>
        </p:blipFill>
        <p:spPr bwMode="auto">
          <a:xfrm>
            <a:off x="4906587" y="4561580"/>
            <a:ext cx="2096883" cy="167573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chethan at\AppData\Local\Microsoft\Windows\INetCache\Content.Word\7840-large.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40535" y="4827127"/>
            <a:ext cx="1512168" cy="1410185"/>
          </a:xfrm>
          <a:prstGeom prst="rect">
            <a:avLst/>
          </a:prstGeom>
          <a:noFill/>
          <a:ln>
            <a:noFill/>
          </a:ln>
        </p:spPr>
      </p:pic>
    </p:spTree>
    <p:extLst>
      <p:ext uri="{BB962C8B-B14F-4D97-AF65-F5344CB8AC3E}">
        <p14:creationId xmlns:p14="http://schemas.microsoft.com/office/powerpoint/2010/main" val="135796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26"/>
                                        </p:tgtEl>
                                        <p:attrNameLst>
                                          <p:attrName>style.visibility</p:attrName>
                                        </p:attrNameLst>
                                      </p:cBhvr>
                                      <p:to>
                                        <p:strVal val="visible"/>
                                      </p:to>
                                    </p:set>
                                    <p:animEffect transition="in" filter="fade">
                                      <p:cBhvr>
                                        <p:cTn id="5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22054"/>
            <a:ext cx="2811539" cy="461665"/>
          </a:xfrm>
          <a:prstGeom prst="rect">
            <a:avLst/>
          </a:prstGeom>
        </p:spPr>
        <p:txBody>
          <a:bodyPr wrap="none">
            <a:spAutoFit/>
          </a:bodyPr>
          <a:lstStyle/>
          <a:p>
            <a:r>
              <a:rPr lang="en-US" sz="2400" b="1" u="sng" dirty="0" smtClean="0">
                <a:latin typeface="Times New Roman" pitchFamily="18" charset="0"/>
                <a:cs typeface="Times New Roman" pitchFamily="18" charset="0"/>
              </a:rPr>
              <a:t>SOFTWARE</a:t>
            </a:r>
            <a:r>
              <a:rPr lang="en-US" sz="2400" b="1" u="sng" dirty="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USED</a:t>
            </a:r>
            <a:endParaRPr lang="en-IN" sz="2400" dirty="0">
              <a:latin typeface="Times New Roman" pitchFamily="18" charset="0"/>
              <a:cs typeface="Times New Roman" pitchFamily="18" charset="0"/>
            </a:endParaRPr>
          </a:p>
        </p:txBody>
      </p:sp>
      <p:pic>
        <p:nvPicPr>
          <p:cNvPr id="4" name="Picture 3" descr="Image result for FIREBASE DATABASE"/>
          <p:cNvPicPr/>
          <p:nvPr/>
        </p:nvPicPr>
        <p:blipFill>
          <a:blip r:embed="rId2" cstate="print"/>
          <a:srcRect/>
          <a:stretch>
            <a:fillRect/>
          </a:stretch>
        </p:blipFill>
        <p:spPr bwMode="auto">
          <a:xfrm>
            <a:off x="4355976" y="1177443"/>
            <a:ext cx="3672408" cy="2705903"/>
          </a:xfrm>
          <a:prstGeom prst="rect">
            <a:avLst/>
          </a:prstGeom>
          <a:noFill/>
          <a:ln w="9525">
            <a:noFill/>
            <a:miter lim="800000"/>
            <a:headEnd/>
            <a:tailEnd/>
          </a:ln>
        </p:spPr>
      </p:pic>
      <p:sp>
        <p:nvSpPr>
          <p:cNvPr id="5" name="Rectangle 4"/>
          <p:cNvSpPr/>
          <p:nvPr/>
        </p:nvSpPr>
        <p:spPr>
          <a:xfrm>
            <a:off x="611561" y="3914891"/>
            <a:ext cx="8136904" cy="2369880"/>
          </a:xfrm>
          <a:prstGeom prst="rect">
            <a:avLst/>
          </a:prstGeom>
        </p:spPr>
        <p:txBody>
          <a:bodyPr wrap="square">
            <a:spAutoFit/>
          </a:bodyPr>
          <a:lstStyle/>
          <a:p>
            <a:r>
              <a:rPr lang="en-US" sz="2000" b="1" u="sng" dirty="0">
                <a:latin typeface="Times New Roman" pitchFamily="18" charset="0"/>
                <a:cs typeface="Times New Roman" pitchFamily="18" charset="0"/>
              </a:rPr>
              <a:t>LANGUAGE </a:t>
            </a:r>
            <a:r>
              <a:rPr lang="en-US" sz="2000" b="1" u="sng" dirty="0" smtClean="0">
                <a:latin typeface="Times New Roman" pitchFamily="18" charset="0"/>
                <a:cs typeface="Times New Roman" pitchFamily="18" charset="0"/>
              </a:rPr>
              <a:t>USED</a:t>
            </a:r>
          </a:p>
          <a:p>
            <a:endParaRPr lang="en-IN" sz="800" dirty="0">
              <a:latin typeface="Times New Roman" pitchFamily="18" charset="0"/>
              <a:cs typeface="Times New Roman" pitchFamily="18" charset="0"/>
            </a:endParaRPr>
          </a:p>
          <a:p>
            <a:pPr marL="342900" lvl="0" indent="-342900">
              <a:buFont typeface="Wingdings" pitchFamily="2" charset="2"/>
              <a:buChar char="Ø"/>
            </a:pPr>
            <a:r>
              <a:rPr lang="en-US" sz="2000" b="1" dirty="0">
                <a:latin typeface="Times New Roman" pitchFamily="18" charset="0"/>
                <a:cs typeface="Times New Roman" pitchFamily="18" charset="0"/>
              </a:rPr>
              <a:t>Embedded </a:t>
            </a:r>
            <a:r>
              <a:rPr lang="en-US" sz="2000" b="1" dirty="0" smtClean="0">
                <a:latin typeface="Times New Roman" pitchFamily="18" charset="0"/>
                <a:cs typeface="Times New Roman" pitchFamily="18" charset="0"/>
              </a:rPr>
              <a:t>C :  </a:t>
            </a:r>
            <a:r>
              <a:rPr lang="en-US" sz="2000" dirty="0">
                <a:latin typeface="Times New Roman" pitchFamily="18" charset="0"/>
                <a:cs typeface="Times New Roman" pitchFamily="18" charset="0"/>
              </a:rPr>
              <a:t>Embedded C is a language used for programming the microcontroller. </a:t>
            </a:r>
            <a:endParaRPr lang="en-US" sz="2000" dirty="0" smtClean="0">
              <a:latin typeface="Times New Roman" pitchFamily="18" charset="0"/>
              <a:cs typeface="Times New Roman" pitchFamily="18" charset="0"/>
            </a:endParaRPr>
          </a:p>
          <a:p>
            <a:pPr marL="342900" lvl="0" indent="-342900" algn="just">
              <a:buFont typeface="Wingdings" pitchFamily="2" charset="2"/>
              <a:buChar char="Ø"/>
            </a:pPr>
            <a:r>
              <a:rPr lang="en-US" sz="2000" dirty="0" smtClean="0">
                <a:latin typeface="Times New Roman" pitchFamily="18" charset="0"/>
                <a:cs typeface="Times New Roman" pitchFamily="18" charset="0"/>
              </a:rPr>
              <a:t>For app </a:t>
            </a:r>
            <a:r>
              <a:rPr lang="en-US" sz="2000" b="1" dirty="0" smtClean="0">
                <a:latin typeface="Times New Roman" pitchFamily="18" charset="0"/>
                <a:cs typeface="Times New Roman" pitchFamily="18" charset="0"/>
              </a:rPr>
              <a:t>development MIT(Massachusetts Institute of Technology) app inventor tool</a:t>
            </a:r>
            <a:r>
              <a:rPr lang="en-US" sz="2000" dirty="0" smtClean="0">
                <a:latin typeface="Times New Roman" pitchFamily="18" charset="0"/>
                <a:cs typeface="Times New Roman" pitchFamily="18" charset="0"/>
              </a:rPr>
              <a:t>(open source) is used. It allows to create software applications for Android Operating System.It also supported with the firebase database extension. It allows people to store on Google’s firebase</a:t>
            </a:r>
            <a:endParaRPr lang="en-IN" sz="2000" dirty="0">
              <a:latin typeface="Times New Roman" pitchFamily="18" charset="0"/>
              <a:cs typeface="Times New Roman" pitchFamily="18" charset="0"/>
            </a:endParaRPr>
          </a:p>
        </p:txBody>
      </p:sp>
      <p:pic>
        <p:nvPicPr>
          <p:cNvPr id="6" name="Picture 5" descr="C:\Users\CHETHAN.A.T\Downloads\images.png"/>
          <p:cNvPicPr/>
          <p:nvPr/>
        </p:nvPicPr>
        <p:blipFill>
          <a:blip r:embed="rId3"/>
          <a:srcRect/>
          <a:stretch>
            <a:fillRect/>
          </a:stretch>
        </p:blipFill>
        <p:spPr bwMode="auto">
          <a:xfrm>
            <a:off x="971600" y="1177444"/>
            <a:ext cx="2952328" cy="2540486"/>
          </a:xfrm>
          <a:prstGeom prst="rect">
            <a:avLst/>
          </a:prstGeom>
          <a:noFill/>
          <a:ln w="9525">
            <a:noFill/>
            <a:miter lim="800000"/>
            <a:headEnd/>
            <a:tailEnd/>
          </a:ln>
        </p:spPr>
      </p:pic>
    </p:spTree>
    <p:extLst>
      <p:ext uri="{BB962C8B-B14F-4D97-AF65-F5344CB8AC3E}">
        <p14:creationId xmlns:p14="http://schemas.microsoft.com/office/powerpoint/2010/main" val="135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908719"/>
            <a:ext cx="8064896" cy="5324535"/>
          </a:xfrm>
          <a:prstGeom prst="rect">
            <a:avLst/>
          </a:prstGeom>
        </p:spPr>
        <p:txBody>
          <a:bodyPr wrap="square">
            <a:spAutoFit/>
          </a:bodyPr>
          <a:lstStyle/>
          <a:p>
            <a:pPr algn="just"/>
            <a:r>
              <a:rPr lang="en-US" sz="2800" b="1" u="sng" dirty="0">
                <a:latin typeface="Times New Roman" pitchFamily="18" charset="0"/>
                <a:cs typeface="Times New Roman" pitchFamily="18" charset="0"/>
              </a:rPr>
              <a:t>FUTURE </a:t>
            </a:r>
            <a:r>
              <a:rPr lang="en-US" sz="2800" b="1" u="sng" dirty="0" smtClean="0">
                <a:latin typeface="Times New Roman" pitchFamily="18" charset="0"/>
                <a:cs typeface="Times New Roman" pitchFamily="18" charset="0"/>
              </a:rPr>
              <a:t>SCOPE</a:t>
            </a:r>
          </a:p>
          <a:p>
            <a:pPr algn="just"/>
            <a:endParaRPr lang="en-IN" sz="1000" dirty="0">
              <a:latin typeface="Times New Roman" pitchFamily="18" charset="0"/>
              <a:cs typeface="Times New Roman" pitchFamily="18" charset="0"/>
            </a:endParaRPr>
          </a:p>
          <a:p>
            <a:pPr marL="285750" indent="-285750" algn="just">
              <a:buFont typeface="Wingdings" pitchFamily="2" charset="2"/>
              <a:buChar char="ü"/>
            </a:pPr>
            <a:r>
              <a:rPr lang="en-US" dirty="0">
                <a:latin typeface="Times New Roman" pitchFamily="18" charset="0"/>
                <a:cs typeface="Times New Roman" pitchFamily="18" charset="0"/>
              </a:rPr>
              <a:t>A water meter can be installed to estimate the amount of water used for irrigation and thus giving cost estimation. </a:t>
            </a:r>
            <a:endParaRPr lang="en-US" dirty="0" smtClean="0">
              <a:latin typeface="Times New Roman" pitchFamily="18" charset="0"/>
              <a:cs typeface="Times New Roman" pitchFamily="18" charset="0"/>
            </a:endParaRPr>
          </a:p>
          <a:p>
            <a:pPr algn="just"/>
            <a:endParaRPr lang="en-US" sz="800" dirty="0" smtClean="0">
              <a:latin typeface="Times New Roman" pitchFamily="18" charset="0"/>
              <a:cs typeface="Times New Roman" pitchFamily="18" charset="0"/>
            </a:endParaRPr>
          </a:p>
          <a:p>
            <a:pPr marL="285750" indent="-285750" algn="just">
              <a:buFont typeface="Wingdings" pitchFamily="2" charset="2"/>
              <a:buChar char="ü"/>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solenoid valve can be used for varying the volume of water flow. </a:t>
            </a:r>
            <a:endParaRPr lang="en-US" dirty="0" smtClean="0">
              <a:latin typeface="Times New Roman" pitchFamily="18" charset="0"/>
              <a:cs typeface="Times New Roman" pitchFamily="18" charset="0"/>
            </a:endParaRPr>
          </a:p>
          <a:p>
            <a:pPr algn="just"/>
            <a:endParaRPr lang="en-US" sz="800" dirty="0" smtClean="0">
              <a:latin typeface="Times New Roman" pitchFamily="18" charset="0"/>
              <a:cs typeface="Times New Roman" pitchFamily="18" charset="0"/>
            </a:endParaRPr>
          </a:p>
          <a:p>
            <a:pPr marL="285750" indent="-285750" algn="just">
              <a:buFont typeface="Wingdings" pitchFamily="2" charset="2"/>
              <a:buChar char="ü"/>
            </a:pPr>
            <a:r>
              <a:rPr lang="en-US" dirty="0" smtClean="0">
                <a:latin typeface="Times New Roman" pitchFamily="18" charset="0"/>
                <a:cs typeface="Times New Roman" pitchFamily="18" charset="0"/>
              </a:rPr>
              <a:t>Furthermore</a:t>
            </a:r>
            <a:r>
              <a:rPr lang="en-US" dirty="0">
                <a:latin typeface="Times New Roman" pitchFamily="18" charset="0"/>
                <a:cs typeface="Times New Roman" pitchFamily="18" charset="0"/>
              </a:rPr>
              <a:t>, Wireless sensors can also be used. </a:t>
            </a:r>
            <a:endParaRPr lang="en-US" dirty="0" smtClean="0">
              <a:latin typeface="Times New Roman" pitchFamily="18" charset="0"/>
              <a:cs typeface="Times New Roman" pitchFamily="18" charset="0"/>
            </a:endParaRPr>
          </a:p>
          <a:p>
            <a:pPr algn="just"/>
            <a:endParaRPr lang="en-US" sz="800" dirty="0" smtClean="0">
              <a:latin typeface="Times New Roman" pitchFamily="18" charset="0"/>
              <a:cs typeface="Times New Roman" pitchFamily="18" charset="0"/>
            </a:endParaRPr>
          </a:p>
          <a:p>
            <a:pPr marL="285750" indent="-285750" algn="just">
              <a:buFont typeface="Wingdings" pitchFamily="2" charset="2"/>
              <a:buChar char="ü"/>
            </a:pPr>
            <a:r>
              <a:rPr lang="en-US" dirty="0" smtClean="0">
                <a:latin typeface="Times New Roman" pitchFamily="18" charset="0"/>
                <a:cs typeface="Times New Roman" pitchFamily="18" charset="0"/>
              </a:rPr>
              <a:t>IoT </a:t>
            </a:r>
            <a:r>
              <a:rPr lang="en-US" dirty="0">
                <a:latin typeface="Times New Roman" pitchFamily="18" charset="0"/>
                <a:cs typeface="Times New Roman" pitchFamily="18" charset="0"/>
              </a:rPr>
              <a:t>sensors can be used to track an animal’s location, which can be helpful in locating sick animals as well as establishing and optimizing grazing </a:t>
            </a:r>
            <a:r>
              <a:rPr lang="en-US" dirty="0" smtClean="0">
                <a:latin typeface="Times New Roman" pitchFamily="18" charset="0"/>
                <a:cs typeface="Times New Roman" pitchFamily="18" charset="0"/>
              </a:rPr>
              <a:t>patterns.</a:t>
            </a:r>
          </a:p>
          <a:p>
            <a:pPr algn="just"/>
            <a:endParaRPr lang="en-US" sz="800" dirty="0" smtClean="0">
              <a:latin typeface="Times New Roman" pitchFamily="18" charset="0"/>
              <a:cs typeface="Times New Roman" pitchFamily="18" charset="0"/>
            </a:endParaRPr>
          </a:p>
          <a:p>
            <a:pPr marL="285750" indent="-285750" algn="just">
              <a:buFont typeface="Wingdings" pitchFamily="2" charset="2"/>
              <a:buChar char="ü"/>
            </a:pPr>
            <a:r>
              <a:rPr lang="en-US" dirty="0" smtClean="0">
                <a:latin typeface="Times New Roman" pitchFamily="18" charset="0"/>
                <a:cs typeface="Times New Roman" pitchFamily="18" charset="0"/>
              </a:rPr>
              <a:t>Connected </a:t>
            </a:r>
            <a:r>
              <a:rPr lang="en-US" dirty="0">
                <a:latin typeface="Times New Roman" pitchFamily="18" charset="0"/>
                <a:cs typeface="Times New Roman" pitchFamily="18" charset="0"/>
              </a:rPr>
              <a:t>sensors in livestock wearables allow farmers to monitor heart rate, blood pressure, </a:t>
            </a:r>
            <a:r>
              <a:rPr lang="en-US" dirty="0" smtClean="0">
                <a:latin typeface="Times New Roman" pitchFamily="18" charset="0"/>
                <a:cs typeface="Times New Roman" pitchFamily="18" charset="0"/>
              </a:rPr>
              <a:t>respiratory </a:t>
            </a:r>
            <a:r>
              <a:rPr lang="en-US" dirty="0">
                <a:latin typeface="Times New Roman" pitchFamily="18" charset="0"/>
                <a:cs typeface="Times New Roman" pitchFamily="18" charset="0"/>
              </a:rPr>
              <a:t>rate, temperature, digestion, and other vitals. </a:t>
            </a:r>
            <a:endParaRPr lang="en-US" dirty="0" smtClean="0">
              <a:latin typeface="Times New Roman" pitchFamily="18" charset="0"/>
              <a:cs typeface="Times New Roman" pitchFamily="18" charset="0"/>
            </a:endParaRPr>
          </a:p>
          <a:p>
            <a:pPr algn="just"/>
            <a:endParaRPr lang="en-US" sz="800" dirty="0" smtClean="0">
              <a:latin typeface="Times New Roman" pitchFamily="18" charset="0"/>
              <a:cs typeface="Times New Roman" pitchFamily="18" charset="0"/>
            </a:endParaRPr>
          </a:p>
          <a:p>
            <a:pPr marL="285750" indent="-285750" algn="just">
              <a:buFont typeface="Wingdings" pitchFamily="2" charset="2"/>
              <a:buChar char="ü"/>
            </a:pPr>
            <a:r>
              <a:rPr lang="en-US" dirty="0" smtClean="0">
                <a:latin typeface="Times New Roman" pitchFamily="18" charset="0"/>
                <a:cs typeface="Times New Roman" pitchFamily="18" charset="0"/>
              </a:rPr>
              <a:t>Light </a:t>
            </a:r>
            <a:r>
              <a:rPr lang="en-US" dirty="0">
                <a:latin typeface="Times New Roman" pitchFamily="18" charset="0"/>
                <a:cs typeface="Times New Roman" pitchFamily="18" charset="0"/>
              </a:rPr>
              <a:t>sensor is used to detect light intensity of the environment. Light Dependent Resistor (LDR) is used in which the resistivity decreases with increase in light intensity and vice versa</a:t>
            </a:r>
            <a:r>
              <a:rPr lang="en-US" dirty="0" smtClean="0">
                <a:latin typeface="Times New Roman" pitchFamily="18" charset="0"/>
                <a:cs typeface="Times New Roman" pitchFamily="18" charset="0"/>
              </a:rPr>
              <a:t>.</a:t>
            </a:r>
          </a:p>
          <a:p>
            <a:pPr marL="285750" indent="-285750" algn="just">
              <a:buFont typeface="Wingdings" pitchFamily="2" charset="2"/>
              <a:buChar char="ü"/>
            </a:pPr>
            <a:r>
              <a:rPr lang="en-US" dirty="0" smtClean="0">
                <a:latin typeface="Times New Roman" pitchFamily="18" charset="0"/>
                <a:cs typeface="Times New Roman" pitchFamily="18" charset="0"/>
              </a:rPr>
              <a:t>LDR </a:t>
            </a:r>
            <a:r>
              <a:rPr lang="en-US" dirty="0">
                <a:latin typeface="Times New Roman" pitchFamily="18" charset="0"/>
                <a:cs typeface="Times New Roman" pitchFamily="18" charset="0"/>
              </a:rPr>
              <a:t>is used as sensor to turn on and off electric fence or provide artificial lighting for plantation of necessary. Camera is installed for the purpose of image detection when the movement is </a:t>
            </a:r>
            <a:r>
              <a:rPr lang="en-US" dirty="0" smtClean="0">
                <a:latin typeface="Times New Roman" pitchFamily="18" charset="0"/>
                <a:cs typeface="Times New Roman" pitchFamily="18" charset="0"/>
              </a:rPr>
              <a:t>detected.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6462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fade">
                                      <p:cBhvr>
                                        <p:cTn id="19" dur="500"/>
                                        <p:tgtEl>
                                          <p:spTgt spid="2">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10" end="10"/>
                                            </p:txEl>
                                          </p:spTgt>
                                        </p:tgtEl>
                                        <p:attrNameLst>
                                          <p:attrName>style.visibility</p:attrName>
                                        </p:attrNameLst>
                                      </p:cBhvr>
                                      <p:to>
                                        <p:strVal val="visible"/>
                                      </p:to>
                                    </p:set>
                                    <p:animEffect transition="in" filter="fade">
                                      <p:cBhvr>
                                        <p:cTn id="22" dur="500"/>
                                        <p:tgtEl>
                                          <p:spTgt spid="2">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animEffect transition="in" filter="fade">
                                      <p:cBhvr>
                                        <p:cTn id="25" dur="500"/>
                                        <p:tgtEl>
                                          <p:spTgt spid="2">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13" end="13"/>
                                            </p:txEl>
                                          </p:spTgt>
                                        </p:tgtEl>
                                        <p:attrNameLst>
                                          <p:attrName>style.visibility</p:attrName>
                                        </p:attrNameLst>
                                      </p:cBhvr>
                                      <p:to>
                                        <p:strVal val="visible"/>
                                      </p:to>
                                    </p:set>
                                    <p:animEffect transition="in" filter="fade">
                                      <p:cBhvr>
                                        <p:cTn id="2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101</TotalTime>
  <Words>484</Words>
  <Application>Microsoft Office PowerPoint</Application>
  <PresentationFormat>On-screen Show (4:3)</PresentationFormat>
  <Paragraphs>47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chethan at</dc:creator>
  <cp:lastModifiedBy>chethan at</cp:lastModifiedBy>
  <cp:revision>47</cp:revision>
  <dcterms:created xsi:type="dcterms:W3CDTF">2018-03-27T12:49:06Z</dcterms:created>
  <dcterms:modified xsi:type="dcterms:W3CDTF">2018-04-19T15:16:02Z</dcterms:modified>
</cp:coreProperties>
</file>