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6238538" cy="91344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76FF6-677B-4995-B7ED-8A6D9C8D52C1}" v="25" dt="2023-03-02T18:41:35.855"/>
    <p1510:client id="{14583772-121B-437C-A614-0FCCE0EEF874}" v="3" dt="2023-03-01T22:13:55.666"/>
    <p1510:client id="{24B98E3B-6CC2-1762-2FB0-DBDF127DEC29}" v="4" dt="2023-03-02T17:08:40.359"/>
    <p1510:client id="{5BBA3D7A-E603-40EB-87F0-6C62F669514B}" v="1" dt="2023-03-03T00:46:33.837"/>
    <p1510:client id="{81E69AFF-259D-43F3-8BD1-2238C76DA480}" v="10" dt="2023-03-02T06:30:13.480"/>
    <p1510:client id="{F360B386-D836-434E-9990-6B677C84DA72}" v="1" dt="2023-03-01T22:12:3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oju, Navyasree" userId="S::nsriram@calstatela.edu::818e917f-de66-406f-845b-c8a3468e49fc" providerId="AD" clId="Web-{81E69AFF-259D-43F3-8BD1-2238C76DA480}"/>
    <pc:docChg chg="modSld">
      <pc:chgData name="Sriramoju, Navyasree" userId="S::nsriram@calstatela.edu::818e917f-de66-406f-845b-c8a3468e49fc" providerId="AD" clId="Web-{81E69AFF-259D-43F3-8BD1-2238C76DA480}" dt="2023-03-02T06:30:13.480" v="9" actId="14100"/>
      <pc:docMkLst>
        <pc:docMk/>
      </pc:docMkLst>
      <pc:sldChg chg="modSp">
        <pc:chgData name="Sriramoju, Navyasree" userId="S::nsriram@calstatela.edu::818e917f-de66-406f-845b-c8a3468e49fc" providerId="AD" clId="Web-{81E69AFF-259D-43F3-8BD1-2238C76DA480}" dt="2023-03-02T06:30:13.480" v="9" actId="14100"/>
        <pc:sldMkLst>
          <pc:docMk/>
          <pc:sldMk cId="1852631458" sldId="256"/>
        </pc:sldMkLst>
        <pc:spChg chg="mod">
          <ac:chgData name="Sriramoju, Navyasree" userId="S::nsriram@calstatela.edu::818e917f-de66-406f-845b-c8a3468e49fc" providerId="AD" clId="Web-{81E69AFF-259D-43F3-8BD1-2238C76DA480}" dt="2023-03-02T06:30:13.480" v="9" actId="14100"/>
          <ac:spMkLst>
            <pc:docMk/>
            <pc:sldMk cId="1852631458" sldId="256"/>
            <ac:spMk id="12" creationId="{49092489-0A3F-0E53-A413-C3392F245F5F}"/>
          </ac:spMkLst>
        </pc:spChg>
      </pc:sldChg>
    </pc:docChg>
  </pc:docChgLst>
  <pc:docChgLst>
    <pc:chgData name="Ajit Kumar, Lekha" userId="S::lajitku@calstatela.edu::8ea29a44-dbe9-4fbe-8898-0977a129b0ed" providerId="AD" clId="Web-{24B98E3B-6CC2-1762-2FB0-DBDF127DEC29}"/>
    <pc:docChg chg="modSld">
      <pc:chgData name="Ajit Kumar, Lekha" userId="S::lajitku@calstatela.edu::8ea29a44-dbe9-4fbe-8898-0977a129b0ed" providerId="AD" clId="Web-{24B98E3B-6CC2-1762-2FB0-DBDF127DEC29}" dt="2023-03-02T17:08:40.359" v="2" actId="1076"/>
      <pc:docMkLst>
        <pc:docMk/>
      </pc:docMkLst>
      <pc:sldChg chg="addSp delSp modSp">
        <pc:chgData name="Ajit Kumar, Lekha" userId="S::lajitku@calstatela.edu::8ea29a44-dbe9-4fbe-8898-0977a129b0ed" providerId="AD" clId="Web-{24B98E3B-6CC2-1762-2FB0-DBDF127DEC29}" dt="2023-03-02T17:08:40.359" v="2" actId="1076"/>
        <pc:sldMkLst>
          <pc:docMk/>
          <pc:sldMk cId="1852631458" sldId="256"/>
        </pc:sldMkLst>
        <pc:picChg chg="add mod">
          <ac:chgData name="Ajit Kumar, Lekha" userId="S::lajitku@calstatela.edu::8ea29a44-dbe9-4fbe-8898-0977a129b0ed" providerId="AD" clId="Web-{24B98E3B-6CC2-1762-2FB0-DBDF127DEC29}" dt="2023-03-02T17:08:40.359" v="2" actId="1076"/>
          <ac:picMkLst>
            <pc:docMk/>
            <pc:sldMk cId="1852631458" sldId="256"/>
            <ac:picMk id="5" creationId="{5EE1C724-34E3-8ABC-6615-6F605984CAC3}"/>
          </ac:picMkLst>
        </pc:picChg>
        <pc:picChg chg="del">
          <ac:chgData name="Ajit Kumar, Lekha" userId="S::lajitku@calstatela.edu::8ea29a44-dbe9-4fbe-8898-0977a129b0ed" providerId="AD" clId="Web-{24B98E3B-6CC2-1762-2FB0-DBDF127DEC29}" dt="2023-03-02T17:08:32.140" v="0"/>
          <ac:picMkLst>
            <pc:docMk/>
            <pc:sldMk cId="1852631458" sldId="256"/>
            <ac:picMk id="26" creationId="{C4817C6E-55F3-677A-622C-077F0944B916}"/>
          </ac:picMkLst>
        </pc:picChg>
      </pc:sldChg>
    </pc:docChg>
  </pc:docChgLst>
  <pc:docChgLst>
    <pc:chgData name="Ajit Kumar, Lekha" userId="S::lajitku@calstatela.edu::8ea29a44-dbe9-4fbe-8898-0977a129b0ed" providerId="AD" clId="Web-{14583772-121B-437C-A614-0FCCE0EEF874}"/>
    <pc:docChg chg="modSld">
      <pc:chgData name="Ajit Kumar, Lekha" userId="S::lajitku@calstatela.edu::8ea29a44-dbe9-4fbe-8898-0977a129b0ed" providerId="AD" clId="Web-{14583772-121B-437C-A614-0FCCE0EEF874}" dt="2023-03-01T22:13:55.666" v="1" actId="1076"/>
      <pc:docMkLst>
        <pc:docMk/>
      </pc:docMkLst>
      <pc:sldChg chg="addSp modSp">
        <pc:chgData name="Ajit Kumar, Lekha" userId="S::lajitku@calstatela.edu::8ea29a44-dbe9-4fbe-8898-0977a129b0ed" providerId="AD" clId="Web-{14583772-121B-437C-A614-0FCCE0EEF874}" dt="2023-03-01T22:13:55.666" v="1" actId="1076"/>
        <pc:sldMkLst>
          <pc:docMk/>
          <pc:sldMk cId="1852631458" sldId="256"/>
        </pc:sldMkLst>
        <pc:picChg chg="add mod">
          <ac:chgData name="Ajit Kumar, Lekha" userId="S::lajitku@calstatela.edu::8ea29a44-dbe9-4fbe-8898-0977a129b0ed" providerId="AD" clId="Web-{14583772-121B-437C-A614-0FCCE0EEF874}" dt="2023-03-01T22:13:55.666" v="1" actId="1076"/>
          <ac:picMkLst>
            <pc:docMk/>
            <pc:sldMk cId="1852631458" sldId="256"/>
            <ac:picMk id="2" creationId="{38EB9BCF-A9B2-036B-9B46-D001FDFC7497}"/>
          </ac:picMkLst>
        </pc:picChg>
      </pc:sldChg>
    </pc:docChg>
  </pc:docChgLst>
  <pc:docChgLst>
    <pc:chgData name="Sriramoju, Navyasree" userId="S::nsriram@calstatela.edu::818e917f-de66-406f-845b-c8a3468e49fc" providerId="AD" clId="Web-{5BBA3D7A-E603-40EB-87F0-6C62F669514B}"/>
    <pc:docChg chg="modSld">
      <pc:chgData name="Sriramoju, Navyasree" userId="S::nsriram@calstatela.edu::818e917f-de66-406f-845b-c8a3468e49fc" providerId="AD" clId="Web-{5BBA3D7A-E603-40EB-87F0-6C62F669514B}" dt="2023-03-03T00:46:33.837" v="0" actId="14100"/>
      <pc:docMkLst>
        <pc:docMk/>
      </pc:docMkLst>
      <pc:sldChg chg="modSp">
        <pc:chgData name="Sriramoju, Navyasree" userId="S::nsriram@calstatela.edu::818e917f-de66-406f-845b-c8a3468e49fc" providerId="AD" clId="Web-{5BBA3D7A-E603-40EB-87F0-6C62F669514B}" dt="2023-03-03T00:46:33.837" v="0" actId="14100"/>
        <pc:sldMkLst>
          <pc:docMk/>
          <pc:sldMk cId="1852631458" sldId="256"/>
        </pc:sldMkLst>
        <pc:spChg chg="mod">
          <ac:chgData name="Sriramoju, Navyasree" userId="S::nsriram@calstatela.edu::818e917f-de66-406f-845b-c8a3468e49fc" providerId="AD" clId="Web-{5BBA3D7A-E603-40EB-87F0-6C62F669514B}" dt="2023-03-03T00:46:33.837" v="0" actId="14100"/>
          <ac:spMkLst>
            <pc:docMk/>
            <pc:sldMk cId="1852631458" sldId="256"/>
            <ac:spMk id="12" creationId="{49092489-0A3F-0E53-A413-C3392F245F5F}"/>
          </ac:spMkLst>
        </pc:spChg>
      </pc:sldChg>
    </pc:docChg>
  </pc:docChgLst>
  <pc:docChgLst>
    <pc:chgData name="Ajit Kumar, Lekha" userId="S::lajitku@calstatela.edu::8ea29a44-dbe9-4fbe-8898-0977a129b0ed" providerId="AD" clId="Web-{F360B386-D836-434E-9990-6B677C84DA72}"/>
    <pc:docChg chg="modSld">
      <pc:chgData name="Ajit Kumar, Lekha" userId="S::lajitku@calstatela.edu::8ea29a44-dbe9-4fbe-8898-0977a129b0ed" providerId="AD" clId="Web-{F360B386-D836-434E-9990-6B677C84DA72}" dt="2023-03-01T22:12:33.931" v="0"/>
      <pc:docMkLst>
        <pc:docMk/>
      </pc:docMkLst>
      <pc:sldChg chg="delSp">
        <pc:chgData name="Ajit Kumar, Lekha" userId="S::lajitku@calstatela.edu::8ea29a44-dbe9-4fbe-8898-0977a129b0ed" providerId="AD" clId="Web-{F360B386-D836-434E-9990-6B677C84DA72}" dt="2023-03-01T22:12:33.931" v="0"/>
        <pc:sldMkLst>
          <pc:docMk/>
          <pc:sldMk cId="1852631458" sldId="256"/>
        </pc:sldMkLst>
        <pc:picChg chg="del">
          <ac:chgData name="Ajit Kumar, Lekha" userId="S::lajitku@calstatela.edu::8ea29a44-dbe9-4fbe-8898-0977a129b0ed" providerId="AD" clId="Web-{F360B386-D836-434E-9990-6B677C84DA72}" dt="2023-03-01T22:12:33.931" v="0"/>
          <ac:picMkLst>
            <pc:docMk/>
            <pc:sldMk cId="1852631458" sldId="256"/>
            <ac:picMk id="24" creationId="{9A016C0B-0ED8-1130-B92D-517C28A0A814}"/>
          </ac:picMkLst>
        </pc:picChg>
      </pc:sldChg>
    </pc:docChg>
  </pc:docChgLst>
  <pc:docChgLst>
    <pc:chgData name="DANDU, SUSHMITHA" userId="S::sdandu3@calstatela.edu::d35e4126-c664-4ea4-bcf8-e2ca51e96558" providerId="AD" clId="Web-{0E776FF6-677B-4995-B7ED-8A6D9C8D52C1}"/>
    <pc:docChg chg="modSld">
      <pc:chgData name="DANDU, SUSHMITHA" userId="S::sdandu3@calstatela.edu::d35e4126-c664-4ea4-bcf8-e2ca51e96558" providerId="AD" clId="Web-{0E776FF6-677B-4995-B7ED-8A6D9C8D52C1}" dt="2023-03-02T18:41:35.855" v="22" actId="1076"/>
      <pc:docMkLst>
        <pc:docMk/>
      </pc:docMkLst>
      <pc:sldChg chg="modSp">
        <pc:chgData name="DANDU, SUSHMITHA" userId="S::sdandu3@calstatela.edu::d35e4126-c664-4ea4-bcf8-e2ca51e96558" providerId="AD" clId="Web-{0E776FF6-677B-4995-B7ED-8A6D9C8D52C1}" dt="2023-03-02T18:41:35.855" v="22" actId="1076"/>
        <pc:sldMkLst>
          <pc:docMk/>
          <pc:sldMk cId="1852631458" sldId="256"/>
        </pc:sldMkLst>
        <pc:spChg chg="mod">
          <ac:chgData name="DANDU, SUSHMITHA" userId="S::sdandu3@calstatela.edu::d35e4126-c664-4ea4-bcf8-e2ca51e96558" providerId="AD" clId="Web-{0E776FF6-677B-4995-B7ED-8A6D9C8D52C1}" dt="2023-03-02T18:41:19.494" v="21" actId="20577"/>
          <ac:spMkLst>
            <pc:docMk/>
            <pc:sldMk cId="1852631458" sldId="256"/>
            <ac:spMk id="12" creationId="{49092489-0A3F-0E53-A413-C3392F245F5F}"/>
          </ac:spMkLst>
        </pc:spChg>
        <pc:spChg chg="mod">
          <ac:chgData name="DANDU, SUSHMITHA" userId="S::sdandu3@calstatela.edu::d35e4126-c664-4ea4-bcf8-e2ca51e96558" providerId="AD" clId="Web-{0E776FF6-677B-4995-B7ED-8A6D9C8D52C1}" dt="2023-03-02T18:41:35.855" v="22" actId="1076"/>
          <ac:spMkLst>
            <pc:docMk/>
            <pc:sldMk cId="1852631458" sldId="256"/>
            <ac:spMk id="19" creationId="{032F0FD8-468B-8AD3-392A-FFD00ECCE4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AB3A-9547-403B-B9F1-CD46508DD40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AB4F-1EC5-40DB-B4AA-D9DFF59E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2523FC4E-8259-0F65-CC63-E11F0DF3C6EA}"/>
              </a:ext>
            </a:extLst>
          </p:cNvPr>
          <p:cNvSpPr txBox="1">
            <a:spLocks/>
          </p:cNvSpPr>
          <p:nvPr/>
        </p:nvSpPr>
        <p:spPr>
          <a:xfrm>
            <a:off x="-1" y="1316357"/>
            <a:ext cx="16228672" cy="78181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endParaRPr lang="en-US" b="1" i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AC03C-DBC6-7748-14A3-E92B9A412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6228673" cy="1316356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E-commerce Customer Buying Patterns Analysis using Big Data </a:t>
            </a:r>
          </a:p>
          <a:p>
            <a:pPr>
              <a:spcBef>
                <a:spcPts val="600"/>
              </a:spcBef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Faculty Mentor: Dr. </a:t>
            </a:r>
            <a:r>
              <a:rPr lang="en-US" sz="1600" b="1" err="1">
                <a:latin typeface="Times New Roman" panose="02020603050405020304" pitchFamily="18" charset="0"/>
                <a:ea typeface="Calibri" panose="020F0502020204030204" pitchFamily="34" charset="0"/>
              </a:rPr>
              <a:t>Jongwook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 Woo</a:t>
            </a:r>
          </a:p>
          <a:p>
            <a:pPr>
              <a:spcBef>
                <a:spcPts val="600"/>
              </a:spcBef>
            </a:pP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Lekha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AjitKumar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, Sushmitha Dandu, </a:t>
            </a: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Dauren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Omarov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Navyasree</a:t>
            </a:r>
            <a:r>
              <a:rPr lang="en-US" sz="1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err="1">
                <a:latin typeface="Times New Roman" panose="02020603050405020304" pitchFamily="18" charset="0"/>
                <a:ea typeface="Calibri" panose="020F0502020204030204" pitchFamily="34" charset="0"/>
              </a:rPr>
              <a:t>Sriramoju</a:t>
            </a:r>
            <a:endParaRPr lang="en-US" sz="1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i="1">
                <a:latin typeface="Times New Roman" panose="02020603050405020304" pitchFamily="18" charset="0"/>
                <a:ea typeface="Calibri" panose="020F0502020204030204" pitchFamily="34" charset="0"/>
              </a:rPr>
              <a:t>(M.S. Information Systems)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F712D410-1549-55ED-2CB8-EF70506C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795" y="201262"/>
            <a:ext cx="702491" cy="87265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7EE167F-E58A-9F32-5997-010B8BCBA2A9}"/>
              </a:ext>
            </a:extLst>
          </p:cNvPr>
          <p:cNvSpPr txBox="1">
            <a:spLocks/>
          </p:cNvSpPr>
          <p:nvPr/>
        </p:nvSpPr>
        <p:spPr>
          <a:xfrm>
            <a:off x="0" y="1375982"/>
            <a:ext cx="4754882" cy="3034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E0D1B3-3729-85D8-7D25-40A39AB515DD}"/>
              </a:ext>
            </a:extLst>
          </p:cNvPr>
          <p:cNvSpPr txBox="1">
            <a:spLocks/>
          </p:cNvSpPr>
          <p:nvPr/>
        </p:nvSpPr>
        <p:spPr>
          <a:xfrm>
            <a:off x="4846320" y="1375981"/>
            <a:ext cx="5680710" cy="3034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0111576-D67D-3952-7237-6350A5C1AE9F}"/>
              </a:ext>
            </a:extLst>
          </p:cNvPr>
          <p:cNvSpPr txBox="1">
            <a:spLocks/>
          </p:cNvSpPr>
          <p:nvPr/>
        </p:nvSpPr>
        <p:spPr>
          <a:xfrm>
            <a:off x="10618469" y="1375981"/>
            <a:ext cx="5610202" cy="3034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B8D8BAA-5DE9-14CB-5835-770E09AC5740}"/>
              </a:ext>
            </a:extLst>
          </p:cNvPr>
          <p:cNvSpPr txBox="1">
            <a:spLocks/>
          </p:cNvSpPr>
          <p:nvPr/>
        </p:nvSpPr>
        <p:spPr>
          <a:xfrm>
            <a:off x="0" y="5716221"/>
            <a:ext cx="4754882" cy="3407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Research Background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092489-0A3F-0E53-A413-C3392F245F5F}"/>
              </a:ext>
            </a:extLst>
          </p:cNvPr>
          <p:cNvSpPr txBox="1">
            <a:spLocks/>
          </p:cNvSpPr>
          <p:nvPr/>
        </p:nvSpPr>
        <p:spPr>
          <a:xfrm>
            <a:off x="26812" y="1681155"/>
            <a:ext cx="4719853" cy="3913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217889" rtl="0" eaLnBrk="1" latinLnBrk="0" hangingPunct="1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45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88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6834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577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472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3668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261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1557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The increasing amount of data generated by various sources, including social media, sensors, and mobile devices, has created a need for tools and technologies to manage and analyze large datasets.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Big Data analytics can provide valuable insights into customer behavior, market trends, and operational efficiency, helping organizations make data-driven decisions and gain a competitive advantage.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This study analyzes customer behavior patterns for an online eCommerce multi-category store by interpreting data from customer buying and viewing behavior for a particular brand and category.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This Poster explains the method and process used for data manipulation and further analysis, including data cleaning processes using Hadoop and Beeline.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Data interpretation and analysis of this data were done using Excel, Tableau, and Power BI, visualizing customer behavior patterns in charts and visuals such as bar diagrams and timelines.</a:t>
            </a:r>
          </a:p>
          <a:p>
            <a:pPr marL="171450" indent="-171450" algn="l">
              <a:buChar char="•"/>
            </a:pPr>
            <a:r>
              <a:rPr lang="en-US" sz="1050">
                <a:latin typeface="Times New Roman"/>
                <a:cs typeface="Times New Roman"/>
              </a:rPr>
              <a:t>The dataset contains customer behavior data for October and November 2019, with a size of 5GB and 10 column analysis to help companies understand user requirements and maximize sales and production of demanding goods.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The dataset is publicly open and stored in a CSV file format with a size of 14.68 GB, covering several days in October and November, and can be applied to similar datasets of a larger or smaller size.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/>
                <a:cs typeface="Times New Roman"/>
              </a:rPr>
              <a:t>The methodology illustrates the process of data collection, cleaning, and analysis using various tools and platforms.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46A50B-B818-384A-5669-81A5343657F4}"/>
              </a:ext>
            </a:extLst>
          </p:cNvPr>
          <p:cNvSpPr txBox="1">
            <a:spLocks/>
          </p:cNvSpPr>
          <p:nvPr/>
        </p:nvSpPr>
        <p:spPr>
          <a:xfrm>
            <a:off x="40880" y="6143435"/>
            <a:ext cx="4714002" cy="2723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171450" indent="-171450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Char char="•"/>
              <a:defRPr sz="800">
                <a:latin typeface="Times New Roman"/>
                <a:cs typeface="Times New Roman"/>
              </a:defRPr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pPr algn="just">
              <a:spcBef>
                <a:spcPts val="600"/>
              </a:spcBef>
            </a:pPr>
            <a:r>
              <a:rPr lang="en-GB" sz="1050"/>
              <a:t>The goal of this study is to analyze customer buying behavior using the dataset.</a:t>
            </a:r>
            <a:endParaRPr lang="en-US" sz="1050"/>
          </a:p>
          <a:p>
            <a:pPr algn="just">
              <a:spcBef>
                <a:spcPts val="600"/>
              </a:spcBef>
            </a:pPr>
            <a:r>
              <a:rPr lang="en-GB" sz="1050"/>
              <a:t>The study will also compare the buying and viewing patterns of customers in the two different months to identify any differences.</a:t>
            </a:r>
          </a:p>
          <a:p>
            <a:pPr algn="just">
              <a:spcBef>
                <a:spcPts val="600"/>
              </a:spcBef>
            </a:pPr>
            <a:r>
              <a:rPr lang="en-GB" sz="1050"/>
              <a:t>The dataset was chosen because it can help companies understand user requirements and maximize sales and production of high-demand goods.</a:t>
            </a:r>
          </a:p>
          <a:p>
            <a:pPr algn="just">
              <a:spcBef>
                <a:spcPts val="600"/>
              </a:spcBef>
            </a:pPr>
            <a:r>
              <a:rPr lang="en-GB" sz="1050"/>
              <a:t>Analyzing customer behavior data can help companies make informed decisions about product development, marketing strategies, and pricing.</a:t>
            </a:r>
          </a:p>
          <a:p>
            <a:pPr algn="just">
              <a:spcBef>
                <a:spcPts val="600"/>
              </a:spcBef>
            </a:pPr>
            <a:r>
              <a:rPr lang="en-GB" sz="1050"/>
              <a:t>This research can also help identify potential gaps in the market that could be filled by new or existing products.</a:t>
            </a:r>
          </a:p>
          <a:p>
            <a:pPr algn="just">
              <a:spcBef>
                <a:spcPts val="600"/>
              </a:spcBef>
            </a:pPr>
            <a:r>
              <a:rPr lang="en-GB" sz="1050"/>
              <a:t>Analyzing large datasets like this can be challenging, but data analysis techniques make it possible to extract valuable insights from the data.</a:t>
            </a:r>
          </a:p>
          <a:p>
            <a:pPr algn="just">
              <a:spcBef>
                <a:spcPts val="600"/>
              </a:spcBef>
            </a:pPr>
            <a:r>
              <a:rPr lang="en-GB" sz="1050"/>
              <a:t>The results of this study could have significant implications for companies in a wide range of industries, including e-commerce, retail, and manufacturing.</a:t>
            </a:r>
          </a:p>
          <a:p>
            <a:pPr algn="just">
              <a:spcBef>
                <a:spcPts val="600"/>
              </a:spcBef>
            </a:pPr>
            <a:endParaRPr lang="en-US" sz="90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3A40AC3-B66D-4A3E-A25A-30127615CF9D}"/>
              </a:ext>
            </a:extLst>
          </p:cNvPr>
          <p:cNvSpPr txBox="1">
            <a:spLocks/>
          </p:cNvSpPr>
          <p:nvPr/>
        </p:nvSpPr>
        <p:spPr>
          <a:xfrm>
            <a:off x="10618465" y="3778135"/>
            <a:ext cx="5610205" cy="3034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E89D489-7D5D-6F1F-0280-9403287A7F7D}"/>
              </a:ext>
            </a:extLst>
          </p:cNvPr>
          <p:cNvSpPr txBox="1">
            <a:spLocks/>
          </p:cNvSpPr>
          <p:nvPr/>
        </p:nvSpPr>
        <p:spPr>
          <a:xfrm>
            <a:off x="10669085" y="7355618"/>
            <a:ext cx="5559586" cy="3034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 defTabSz="1217889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1400"/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r>
              <a:rPr lang="en-US" b="1" i="1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CF88D5-0C6D-1375-622C-A06C0C0E4336}"/>
              </a:ext>
            </a:extLst>
          </p:cNvPr>
          <p:cNvSpPr txBox="1">
            <a:spLocks/>
          </p:cNvSpPr>
          <p:nvPr/>
        </p:nvSpPr>
        <p:spPr>
          <a:xfrm>
            <a:off x="10618464" y="7712092"/>
            <a:ext cx="5610206" cy="1154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1217889" rtl="0" eaLnBrk="1" latinLnBrk="0" hangingPunct="1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45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88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6834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577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472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3668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261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1557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err="1">
                <a:latin typeface="Times New Roman"/>
                <a:cs typeface="Times New Roman"/>
              </a:rPr>
              <a:t>IvanIvan</a:t>
            </a:r>
            <a:r>
              <a:rPr lang="en-US" sz="1100">
                <a:latin typeface="Times New Roman"/>
                <a:cs typeface="Times New Roman"/>
              </a:rPr>
              <a:t> 11, et al. “Hive SQL. Find Most Popular Value across Multiple Columns.” Stack Overflow, 1 May 1965, https://stackoverflow.com/questions/51097895/hive-sqlfind-most-popular-value-across-multiple-columns. 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imes New Roman"/>
                <a:cs typeface="Times New Roman"/>
              </a:rPr>
              <a:t>“Types of Data Analysis Used in e-Commerce to Get Key Business Insights.” </a:t>
            </a:r>
            <a:r>
              <a:rPr lang="en-US" sz="1100" err="1">
                <a:latin typeface="Times New Roman"/>
                <a:cs typeface="Times New Roman"/>
              </a:rPr>
              <a:t>TechNWeb</a:t>
            </a:r>
            <a:r>
              <a:rPr lang="en-US" sz="1100">
                <a:latin typeface="Times New Roman"/>
                <a:cs typeface="Times New Roman"/>
              </a:rPr>
              <a:t>, Inc. (Dba. </a:t>
            </a:r>
            <a:r>
              <a:rPr lang="en-US" sz="1100" err="1">
                <a:latin typeface="Times New Roman"/>
                <a:cs typeface="Times New Roman"/>
              </a:rPr>
              <a:t>PowerSync</a:t>
            </a:r>
            <a:r>
              <a:rPr lang="en-US" sz="1100">
                <a:latin typeface="Times New Roman"/>
                <a:cs typeface="Times New Roman"/>
              </a:rPr>
              <a:t>), 3 Feb. 2023, https://powersync.biz/blog/types-of-data-analysis-used-in-ecommerce-to-get-key-business-insights. 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>
                <a:latin typeface="Times New Roman"/>
                <a:cs typeface="Times New Roman"/>
              </a:rPr>
              <a:t>SANYASACHDEVA1. “SANYASACHDEVA1/Portfolio: My Portfolio.” GitHub, https://github.com/sanyasachdeva1/Portfolio. </a:t>
            </a:r>
          </a:p>
          <a:p>
            <a:endParaRPr lang="en-GB">
              <a:latin typeface="Calibri"/>
              <a:cs typeface="Calibri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32F0FD8-468B-8AD3-392A-FFD00ECCE470}"/>
              </a:ext>
            </a:extLst>
          </p:cNvPr>
          <p:cNvSpPr txBox="1">
            <a:spLocks/>
          </p:cNvSpPr>
          <p:nvPr/>
        </p:nvSpPr>
        <p:spPr>
          <a:xfrm>
            <a:off x="10644742" y="4112755"/>
            <a:ext cx="5610206" cy="321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1217889" rtl="0" eaLnBrk="1" latinLnBrk="0" hangingPunct="1">
              <a:lnSpc>
                <a:spcPct val="90000"/>
              </a:lnSpc>
              <a:spcBef>
                <a:spcPts val="1332"/>
              </a:spcBef>
              <a:buFont typeface="Arial" panose="020B0604020202020204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45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88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6834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5779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472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3668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2613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1557" indent="0" algn="ctr" defTabSz="1217889" rtl="0" eaLnBrk="1" latinLnBrk="0" hangingPunct="1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the above work we can conclude the following: 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Marketing: Companies could use the insights from this analysis to inform their marketing strategies, tailoring their messaging and promotions to target audiences more effectively.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Product development: This analysis could help companies identify areas where there is high demand for certain products or features, allowing them to develop new offerings that meet consumer needs.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Pricing: By understanding which factors are most important to consumers when making purchasing decisions, companies could adjust their pricing strategies accordingly to maximize profits.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Customer service: Companies could use the insights from this analysis to improve their customer service offerings, addressing common pain points and providing more personalized support.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Competitive analysis: This analysis could help companies better understand their competition and identify areas where they can differentiate themselves and gain a competitive edge.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Consumer advocacy: Finally, this analysis could be used by consumer advocacy groups to identify areas where consumers are being underserved or exploited, advocating for policy changes that benefit consumers.</a:t>
            </a:r>
          </a:p>
          <a:p>
            <a:pPr algn="l">
              <a:spcBef>
                <a:spcPts val="600"/>
              </a:spcBef>
            </a:pPr>
            <a:r>
              <a:rPr lang="en-US" sz="105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Overall, the insights gleaned from this analysis could help businesses be more competitive, better serve their customers, and ultimately drive growth and success.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6C707DF-0A44-C8FB-56E8-24D3B965292A}"/>
              </a:ext>
            </a:extLst>
          </p:cNvPr>
          <p:cNvSpPr txBox="1">
            <a:spLocks/>
          </p:cNvSpPr>
          <p:nvPr/>
        </p:nvSpPr>
        <p:spPr>
          <a:xfrm>
            <a:off x="10618464" y="1732729"/>
            <a:ext cx="5610206" cy="21383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 defTabSz="1217889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8945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664"/>
            </a:lvl2pPr>
            <a:lvl3pPr marL="121788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397"/>
            </a:lvl3pPr>
            <a:lvl4pPr marL="1826834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4pPr>
            <a:lvl5pPr marL="2435779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5pPr>
            <a:lvl6pPr marL="304472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6pPr>
            <a:lvl7pPr marL="3653668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7pPr>
            <a:lvl8pPr marL="4262613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8pPr>
            <a:lvl9pPr marL="4871557" indent="0" algn="ctr" defTabSz="1217889">
              <a:lnSpc>
                <a:spcPct val="90000"/>
              </a:lnSpc>
              <a:spcBef>
                <a:spcPts val="666"/>
              </a:spcBef>
              <a:buFont typeface="Arial" panose="020B0604020202020204" pitchFamily="34" charset="0"/>
              <a:buNone/>
              <a:defRPr sz="2131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Dataset size: 14.68 GB covering several days in October and November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Data consists of irregularities, with the majority occurring in November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The dataset includes two data logs in CSV format uploaded to Hadoop File System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Tables were created and raw data was loaded into tables using Beeline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Each file was separately cleaned and then exported for further 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A cleaned table was created to portray all cleaned data in a separate table for easy querying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Data was extracted into Excel, Power BI, and Tableau for further 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Pie charts, bar graphs, line graphs, and dotted graphs were used to represent sales, brands, count, categories, user details, and purchases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/>
              <a:t>The visualization tools helped interpret customer behavior.</a:t>
            </a:r>
            <a:endParaRPr lang="en-GB"/>
          </a:p>
        </p:txBody>
      </p:sp>
      <p:pic>
        <p:nvPicPr>
          <p:cNvPr id="21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D6F4658-48A5-9B86-896E-462875C4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6" y="1854012"/>
            <a:ext cx="2566832" cy="2104802"/>
          </a:xfrm>
          <a:prstGeom prst="rect">
            <a:avLst/>
          </a:prstGeom>
        </p:spPr>
      </p:pic>
      <p:pic>
        <p:nvPicPr>
          <p:cNvPr id="22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99D83B8-FFBE-012C-11FA-A562BA0A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94" y="1902141"/>
            <a:ext cx="2628336" cy="2056673"/>
          </a:xfrm>
          <a:prstGeom prst="rect">
            <a:avLst/>
          </a:prstGeom>
        </p:spPr>
      </p:pic>
      <p:pic>
        <p:nvPicPr>
          <p:cNvPr id="2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0EBFB94-432C-2744-F228-6EF1EDD61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3"/>
          <a:stretch/>
        </p:blipFill>
        <p:spPr bwMode="auto">
          <a:xfrm>
            <a:off x="8002564" y="4139041"/>
            <a:ext cx="2615900" cy="21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1875E245-A3A6-EB86-00BA-DC3598ED2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1"/>
          <a:stretch/>
        </p:blipFill>
        <p:spPr>
          <a:xfrm>
            <a:off x="5008798" y="6704907"/>
            <a:ext cx="2697484" cy="1730433"/>
          </a:xfrm>
          <a:prstGeom prst="rect">
            <a:avLst/>
          </a:prstGeom>
        </p:spPr>
      </p:pic>
      <p:pic>
        <p:nvPicPr>
          <p:cNvPr id="2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8EB9BCF-A9B2-036B-9B46-D001FDFC7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683" y="4399987"/>
            <a:ext cx="2743648" cy="173714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E1C724-34E3-8ABC-6615-6F605984C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0954" y="6708841"/>
            <a:ext cx="2743111" cy="1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c5968c-7b46-4e3d-96a7-d49ad3bf06dc">
      <Terms xmlns="http://schemas.microsoft.com/office/infopath/2007/PartnerControls"/>
    </lcf76f155ced4ddcb4097134ff3c332f>
    <TaxCatchAll xmlns="ade0e8f9-d3fa-4eb8-8cca-d0b778fb18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9F42B553E6C3489AE3E12AB34EA017" ma:contentTypeVersion="10" ma:contentTypeDescription="Create a new document." ma:contentTypeScope="" ma:versionID="50424271416125a21b0f1d39e7367e67">
  <xsd:schema xmlns:xsd="http://www.w3.org/2001/XMLSchema" xmlns:xs="http://www.w3.org/2001/XMLSchema" xmlns:p="http://schemas.microsoft.com/office/2006/metadata/properties" xmlns:ns2="cdc5968c-7b46-4e3d-96a7-d49ad3bf06dc" xmlns:ns3="ade0e8f9-d3fa-4eb8-8cca-d0b778fb18da" targetNamespace="http://schemas.microsoft.com/office/2006/metadata/properties" ma:root="true" ma:fieldsID="6ee566e3b75a95773ba371f94ebb043d" ns2:_="" ns3:_="">
    <xsd:import namespace="cdc5968c-7b46-4e3d-96a7-d49ad3bf06dc"/>
    <xsd:import namespace="ade0e8f9-d3fa-4eb8-8cca-d0b778fb1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5968c-7b46-4e3d-96a7-d49ad3bf0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0e8f9-d3fa-4eb8-8cca-d0b778fb18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ccd8bf-38ff-45fc-b51d-c7561e097161}" ma:internalName="TaxCatchAll" ma:showField="CatchAllData" ma:web="ade0e8f9-d3fa-4eb8-8cca-d0b778fb18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16E6BB-5AD4-461F-BFC4-48410418977C}">
  <ds:schemaRefs>
    <ds:schemaRef ds:uri="ade0e8f9-d3fa-4eb8-8cca-d0b778fb18da"/>
    <ds:schemaRef ds:uri="cdc5968c-7b46-4e3d-96a7-d49ad3bf06d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C08E55-300B-4CC2-B974-71652DAF1D55}"/>
</file>

<file path=customXml/itemProps3.xml><?xml version="1.0" encoding="utf-8"?>
<ds:datastoreItem xmlns:ds="http://schemas.openxmlformats.org/officeDocument/2006/customXml" ds:itemID="{25B58C4A-FDCC-487A-A9A9-6CEC28CCCF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Varma</dc:creator>
  <cp:revision>1</cp:revision>
  <dcterms:created xsi:type="dcterms:W3CDTF">2023-03-01T04:47:23Z</dcterms:created>
  <dcterms:modified xsi:type="dcterms:W3CDTF">2023-03-03T00:46:34Z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0x010100809F42B553E6C3489AE3E12AB34EA017</vt:lpwstr>
  </property>
  <property fmtid="{D5CDD505-2E9C-101B-9397-08002B2CF9AE}" pid="3" name="MediaServiceImageTags">
    <vt:lpwstr/>
  </property>
</Properties>
</file>