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6" r:id="rId4"/>
    <p:sldId id="260" r:id="rId5"/>
    <p:sldId id="261" r:id="rId6"/>
    <p:sldId id="263" r:id="rId7"/>
    <p:sldId id="264" r:id="rId8"/>
    <p:sldId id="268" r:id="rId9"/>
    <p:sldId id="270" r:id="rId10"/>
    <p:sldId id="271" r:id="rId11"/>
    <p:sldId id="272" r:id="rId12"/>
    <p:sldId id="273" r:id="rId13"/>
    <p:sldId id="266" r:id="rId14"/>
    <p:sldId id="274" r:id="rId15"/>
    <p:sldId id="267" r:id="rId16"/>
    <p:sldId id="275" r:id="rId17"/>
    <p:sldId id="276" r:id="rId18"/>
    <p:sldId id="265"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A7404-5507-4262-81C3-AC65FCC9E05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00F73B-A6BB-440E-984A-F5D0A7FEFB57}">
      <dgm:prSet/>
      <dgm:spPr/>
      <dgm:t>
        <a:bodyPr/>
        <a:lstStyle/>
        <a:p>
          <a:pPr>
            <a:lnSpc>
              <a:spcPct val="100000"/>
            </a:lnSpc>
          </a:pPr>
          <a:r>
            <a:rPr lang="en-US" dirty="0" err="1">
              <a:solidFill>
                <a:schemeClr val="bg1"/>
              </a:solidFill>
            </a:rPr>
            <a:t>Navyasree</a:t>
          </a:r>
          <a:r>
            <a:rPr lang="en-US" dirty="0">
              <a:solidFill>
                <a:schemeClr val="bg1"/>
              </a:solidFill>
            </a:rPr>
            <a:t> </a:t>
          </a:r>
          <a:r>
            <a:rPr lang="en-US" dirty="0" err="1">
              <a:solidFill>
                <a:schemeClr val="bg1"/>
              </a:solidFill>
            </a:rPr>
            <a:t>Sriramoju</a:t>
          </a:r>
          <a:r>
            <a:rPr lang="en-US" dirty="0">
              <a:solidFill>
                <a:schemeClr val="bg1"/>
              </a:solidFill>
            </a:rPr>
            <a:t> (Team Leader)</a:t>
          </a:r>
        </a:p>
      </dgm:t>
    </dgm:pt>
    <dgm:pt modelId="{245E35F5-8EE8-4B13-AA7E-CA1C7CA41F80}" type="parTrans" cxnId="{3D95C6E7-B615-4C14-9216-1E46817A0695}">
      <dgm:prSet/>
      <dgm:spPr/>
      <dgm:t>
        <a:bodyPr/>
        <a:lstStyle/>
        <a:p>
          <a:endParaRPr lang="en-US"/>
        </a:p>
      </dgm:t>
    </dgm:pt>
    <dgm:pt modelId="{47E1EE5E-7393-48F8-8781-0992C11661C9}" type="sibTrans" cxnId="{3D95C6E7-B615-4C14-9216-1E46817A0695}">
      <dgm:prSet/>
      <dgm:spPr/>
      <dgm:t>
        <a:bodyPr/>
        <a:lstStyle/>
        <a:p>
          <a:endParaRPr lang="en-US"/>
        </a:p>
      </dgm:t>
    </dgm:pt>
    <dgm:pt modelId="{85895098-1DD0-4D6A-9731-1619EDEDFE32}">
      <dgm:prSet/>
      <dgm:spPr/>
      <dgm:t>
        <a:bodyPr/>
        <a:lstStyle/>
        <a:p>
          <a:pPr>
            <a:lnSpc>
              <a:spcPct val="100000"/>
            </a:lnSpc>
          </a:pPr>
          <a:r>
            <a:rPr lang="en-US" dirty="0" err="1">
              <a:solidFill>
                <a:schemeClr val="bg1"/>
              </a:solidFill>
            </a:rPr>
            <a:t>Sushmitha</a:t>
          </a:r>
          <a:r>
            <a:rPr lang="en-US" dirty="0">
              <a:solidFill>
                <a:schemeClr val="bg1"/>
              </a:solidFill>
            </a:rPr>
            <a:t> Dandu (Database Developer)</a:t>
          </a:r>
        </a:p>
      </dgm:t>
    </dgm:pt>
    <dgm:pt modelId="{B94AE75C-B6A2-4029-8654-68E780067412}" type="parTrans" cxnId="{BA405722-9446-49B2-8E28-3DA9DE4EF162}">
      <dgm:prSet/>
      <dgm:spPr/>
      <dgm:t>
        <a:bodyPr/>
        <a:lstStyle/>
        <a:p>
          <a:endParaRPr lang="en-US"/>
        </a:p>
      </dgm:t>
    </dgm:pt>
    <dgm:pt modelId="{56FF114F-B800-43BD-996C-1469042B84ED}" type="sibTrans" cxnId="{BA405722-9446-49B2-8E28-3DA9DE4EF162}">
      <dgm:prSet/>
      <dgm:spPr/>
      <dgm:t>
        <a:bodyPr/>
        <a:lstStyle/>
        <a:p>
          <a:endParaRPr lang="en-US"/>
        </a:p>
      </dgm:t>
    </dgm:pt>
    <dgm:pt modelId="{9A70D2CE-E4E0-4322-BA8E-D9C3A22B002B}">
      <dgm:prSet/>
      <dgm:spPr/>
      <dgm:t>
        <a:bodyPr/>
        <a:lstStyle/>
        <a:p>
          <a:pPr>
            <a:lnSpc>
              <a:spcPct val="100000"/>
            </a:lnSpc>
          </a:pPr>
          <a:r>
            <a:rPr lang="en-US" dirty="0">
              <a:solidFill>
                <a:schemeClr val="bg1"/>
              </a:solidFill>
            </a:rPr>
            <a:t>Naga Sai Lohitha Karmuru (Database Designer) </a:t>
          </a:r>
        </a:p>
      </dgm:t>
    </dgm:pt>
    <dgm:pt modelId="{DE72CB84-5D83-46BD-84CC-E6EBE1706346}" type="parTrans" cxnId="{A83835ED-C99C-4E7A-8088-8936BFC50DBF}">
      <dgm:prSet/>
      <dgm:spPr/>
      <dgm:t>
        <a:bodyPr/>
        <a:lstStyle/>
        <a:p>
          <a:endParaRPr lang="en-US"/>
        </a:p>
      </dgm:t>
    </dgm:pt>
    <dgm:pt modelId="{35BED9D1-D0EF-4FE8-8F24-D661A2A0FA7B}" type="sibTrans" cxnId="{A83835ED-C99C-4E7A-8088-8936BFC50DBF}">
      <dgm:prSet/>
      <dgm:spPr/>
      <dgm:t>
        <a:bodyPr/>
        <a:lstStyle/>
        <a:p>
          <a:endParaRPr lang="en-US"/>
        </a:p>
      </dgm:t>
    </dgm:pt>
    <dgm:pt modelId="{711E0897-B4BC-48B6-BEAD-9787418BE187}" type="pres">
      <dgm:prSet presAssocID="{493A7404-5507-4262-81C3-AC65FCC9E058}" presName="root" presStyleCnt="0">
        <dgm:presLayoutVars>
          <dgm:dir/>
          <dgm:resizeHandles val="exact"/>
        </dgm:presLayoutVars>
      </dgm:prSet>
      <dgm:spPr/>
    </dgm:pt>
    <dgm:pt modelId="{8140F426-E517-408B-9A09-69B6C0F55040}" type="pres">
      <dgm:prSet presAssocID="{9A00F73B-A6BB-440E-984A-F5D0A7FEFB57}" presName="compNode" presStyleCnt="0"/>
      <dgm:spPr/>
    </dgm:pt>
    <dgm:pt modelId="{95546ABB-75F4-4257-A4E7-BCB0B768FBAF}" type="pres">
      <dgm:prSet presAssocID="{9A00F73B-A6BB-440E-984A-F5D0A7FEFB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ycle with People"/>
        </a:ext>
      </dgm:extLst>
    </dgm:pt>
    <dgm:pt modelId="{0D835063-E6FF-480F-A7B8-27BF8AB2D11C}" type="pres">
      <dgm:prSet presAssocID="{9A00F73B-A6BB-440E-984A-F5D0A7FEFB57}" presName="spaceRect" presStyleCnt="0"/>
      <dgm:spPr/>
    </dgm:pt>
    <dgm:pt modelId="{372A183E-8B5A-460C-8867-D92E8857A127}" type="pres">
      <dgm:prSet presAssocID="{9A00F73B-A6BB-440E-984A-F5D0A7FEFB57}" presName="textRect" presStyleLbl="revTx" presStyleIdx="0" presStyleCnt="3">
        <dgm:presLayoutVars>
          <dgm:chMax val="1"/>
          <dgm:chPref val="1"/>
        </dgm:presLayoutVars>
      </dgm:prSet>
      <dgm:spPr/>
    </dgm:pt>
    <dgm:pt modelId="{5F194760-0712-43EC-8033-4815EDEE2D97}" type="pres">
      <dgm:prSet presAssocID="{47E1EE5E-7393-48F8-8781-0992C11661C9}" presName="sibTrans" presStyleCnt="0"/>
      <dgm:spPr/>
    </dgm:pt>
    <dgm:pt modelId="{E98A57CA-9697-445E-B8C1-654AA9506C97}" type="pres">
      <dgm:prSet presAssocID="{85895098-1DD0-4D6A-9731-1619EDEDFE32}" presName="compNode" presStyleCnt="0"/>
      <dgm:spPr/>
    </dgm:pt>
    <dgm:pt modelId="{0D7BB98D-F6B6-4A2F-96C5-D19E1EFE45EB}" type="pres">
      <dgm:prSet presAssocID="{85895098-1DD0-4D6A-9731-1619EDEDFE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9BDDE88-E96D-4DE5-A694-D29786A66DF3}" type="pres">
      <dgm:prSet presAssocID="{85895098-1DD0-4D6A-9731-1619EDEDFE32}" presName="spaceRect" presStyleCnt="0"/>
      <dgm:spPr/>
    </dgm:pt>
    <dgm:pt modelId="{61A2F976-6DC2-4B6D-A333-1B9484152781}" type="pres">
      <dgm:prSet presAssocID="{85895098-1DD0-4D6A-9731-1619EDEDFE32}" presName="textRect" presStyleLbl="revTx" presStyleIdx="1" presStyleCnt="3">
        <dgm:presLayoutVars>
          <dgm:chMax val="1"/>
          <dgm:chPref val="1"/>
        </dgm:presLayoutVars>
      </dgm:prSet>
      <dgm:spPr/>
    </dgm:pt>
    <dgm:pt modelId="{78DA8343-CA15-4A4C-A44E-C55830CA1D09}" type="pres">
      <dgm:prSet presAssocID="{56FF114F-B800-43BD-996C-1469042B84ED}" presName="sibTrans" presStyleCnt="0"/>
      <dgm:spPr/>
    </dgm:pt>
    <dgm:pt modelId="{6ABDC90F-49F2-4F8B-8203-4F533604AFA4}" type="pres">
      <dgm:prSet presAssocID="{9A70D2CE-E4E0-4322-BA8E-D9C3A22B002B}" presName="compNode" presStyleCnt="0"/>
      <dgm:spPr/>
    </dgm:pt>
    <dgm:pt modelId="{AF3D37A8-C39D-4D53-A19E-4180FEE4ADC4}" type="pres">
      <dgm:prSet presAssocID="{9A70D2CE-E4E0-4322-BA8E-D9C3A22B00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A7D193B-8C57-48DB-8EFB-2564EDF2ED3D}" type="pres">
      <dgm:prSet presAssocID="{9A70D2CE-E4E0-4322-BA8E-D9C3A22B002B}" presName="spaceRect" presStyleCnt="0"/>
      <dgm:spPr/>
    </dgm:pt>
    <dgm:pt modelId="{34022957-6D8D-4A29-8E19-6EFA2EDBC9EA}" type="pres">
      <dgm:prSet presAssocID="{9A70D2CE-E4E0-4322-BA8E-D9C3A22B002B}" presName="textRect" presStyleLbl="revTx" presStyleIdx="2" presStyleCnt="3">
        <dgm:presLayoutVars>
          <dgm:chMax val="1"/>
          <dgm:chPref val="1"/>
        </dgm:presLayoutVars>
      </dgm:prSet>
      <dgm:spPr/>
    </dgm:pt>
  </dgm:ptLst>
  <dgm:cxnLst>
    <dgm:cxn modelId="{E886FA0C-7682-4BC0-9103-1634A0998AB7}" type="presOf" srcId="{9A00F73B-A6BB-440E-984A-F5D0A7FEFB57}" destId="{372A183E-8B5A-460C-8867-D92E8857A127}" srcOrd="0" destOrd="0" presId="urn:microsoft.com/office/officeart/2018/2/layout/IconLabelList"/>
    <dgm:cxn modelId="{BA405722-9446-49B2-8E28-3DA9DE4EF162}" srcId="{493A7404-5507-4262-81C3-AC65FCC9E058}" destId="{85895098-1DD0-4D6A-9731-1619EDEDFE32}" srcOrd="1" destOrd="0" parTransId="{B94AE75C-B6A2-4029-8654-68E780067412}" sibTransId="{56FF114F-B800-43BD-996C-1469042B84ED}"/>
    <dgm:cxn modelId="{05FDF03F-B3FD-4340-A4A8-96E3005B7345}" type="presOf" srcId="{493A7404-5507-4262-81C3-AC65FCC9E058}" destId="{711E0897-B4BC-48B6-BEAD-9787418BE187}" srcOrd="0" destOrd="0" presId="urn:microsoft.com/office/officeart/2018/2/layout/IconLabelList"/>
    <dgm:cxn modelId="{12A799CC-B16D-46DE-AE81-4E84227F22AC}" type="presOf" srcId="{9A70D2CE-E4E0-4322-BA8E-D9C3A22B002B}" destId="{34022957-6D8D-4A29-8E19-6EFA2EDBC9EA}" srcOrd="0" destOrd="0" presId="urn:microsoft.com/office/officeart/2018/2/layout/IconLabelList"/>
    <dgm:cxn modelId="{3D95C6E7-B615-4C14-9216-1E46817A0695}" srcId="{493A7404-5507-4262-81C3-AC65FCC9E058}" destId="{9A00F73B-A6BB-440E-984A-F5D0A7FEFB57}" srcOrd="0" destOrd="0" parTransId="{245E35F5-8EE8-4B13-AA7E-CA1C7CA41F80}" sibTransId="{47E1EE5E-7393-48F8-8781-0992C11661C9}"/>
    <dgm:cxn modelId="{A83835ED-C99C-4E7A-8088-8936BFC50DBF}" srcId="{493A7404-5507-4262-81C3-AC65FCC9E058}" destId="{9A70D2CE-E4E0-4322-BA8E-D9C3A22B002B}" srcOrd="2" destOrd="0" parTransId="{DE72CB84-5D83-46BD-84CC-E6EBE1706346}" sibTransId="{35BED9D1-D0EF-4FE8-8F24-D661A2A0FA7B}"/>
    <dgm:cxn modelId="{10D998FE-F5BB-41B3-A517-E8A2412E11CB}" type="presOf" srcId="{85895098-1DD0-4D6A-9731-1619EDEDFE32}" destId="{61A2F976-6DC2-4B6D-A333-1B9484152781}" srcOrd="0" destOrd="0" presId="urn:microsoft.com/office/officeart/2018/2/layout/IconLabelList"/>
    <dgm:cxn modelId="{7FF8A6C0-BEEB-4E4D-BFCA-0D881DC69F85}" type="presParOf" srcId="{711E0897-B4BC-48B6-BEAD-9787418BE187}" destId="{8140F426-E517-408B-9A09-69B6C0F55040}" srcOrd="0" destOrd="0" presId="urn:microsoft.com/office/officeart/2018/2/layout/IconLabelList"/>
    <dgm:cxn modelId="{243E157D-B9F2-4D8E-A727-DC0AB40F3CCE}" type="presParOf" srcId="{8140F426-E517-408B-9A09-69B6C0F55040}" destId="{95546ABB-75F4-4257-A4E7-BCB0B768FBAF}" srcOrd="0" destOrd="0" presId="urn:microsoft.com/office/officeart/2018/2/layout/IconLabelList"/>
    <dgm:cxn modelId="{CD368F66-41E3-4531-A276-3FE0E9883AB8}" type="presParOf" srcId="{8140F426-E517-408B-9A09-69B6C0F55040}" destId="{0D835063-E6FF-480F-A7B8-27BF8AB2D11C}" srcOrd="1" destOrd="0" presId="urn:microsoft.com/office/officeart/2018/2/layout/IconLabelList"/>
    <dgm:cxn modelId="{B7D8B20E-3E49-497A-BA29-D99A3037D0AB}" type="presParOf" srcId="{8140F426-E517-408B-9A09-69B6C0F55040}" destId="{372A183E-8B5A-460C-8867-D92E8857A127}" srcOrd="2" destOrd="0" presId="urn:microsoft.com/office/officeart/2018/2/layout/IconLabelList"/>
    <dgm:cxn modelId="{4BAA99D3-C8E0-40C2-B7D3-3144805E5A1F}" type="presParOf" srcId="{711E0897-B4BC-48B6-BEAD-9787418BE187}" destId="{5F194760-0712-43EC-8033-4815EDEE2D97}" srcOrd="1" destOrd="0" presId="urn:microsoft.com/office/officeart/2018/2/layout/IconLabelList"/>
    <dgm:cxn modelId="{C796AD00-4DBF-474E-9759-45E0CAB905D4}" type="presParOf" srcId="{711E0897-B4BC-48B6-BEAD-9787418BE187}" destId="{E98A57CA-9697-445E-B8C1-654AA9506C97}" srcOrd="2" destOrd="0" presId="urn:microsoft.com/office/officeart/2018/2/layout/IconLabelList"/>
    <dgm:cxn modelId="{C4D4C26E-9846-4136-895D-0F489B701E12}" type="presParOf" srcId="{E98A57CA-9697-445E-B8C1-654AA9506C97}" destId="{0D7BB98D-F6B6-4A2F-96C5-D19E1EFE45EB}" srcOrd="0" destOrd="0" presId="urn:microsoft.com/office/officeart/2018/2/layout/IconLabelList"/>
    <dgm:cxn modelId="{173C4669-7CCB-4DD9-9950-D426F7CCBEB6}" type="presParOf" srcId="{E98A57CA-9697-445E-B8C1-654AA9506C97}" destId="{B9BDDE88-E96D-4DE5-A694-D29786A66DF3}" srcOrd="1" destOrd="0" presId="urn:microsoft.com/office/officeart/2018/2/layout/IconLabelList"/>
    <dgm:cxn modelId="{34C96682-29A6-4982-B1C3-BC2DBDAFC968}" type="presParOf" srcId="{E98A57CA-9697-445E-B8C1-654AA9506C97}" destId="{61A2F976-6DC2-4B6D-A333-1B9484152781}" srcOrd="2" destOrd="0" presId="urn:microsoft.com/office/officeart/2018/2/layout/IconLabelList"/>
    <dgm:cxn modelId="{19F9CFA3-6EF8-4EC0-B771-E8BA9D84BDE6}" type="presParOf" srcId="{711E0897-B4BC-48B6-BEAD-9787418BE187}" destId="{78DA8343-CA15-4A4C-A44E-C55830CA1D09}" srcOrd="3" destOrd="0" presId="urn:microsoft.com/office/officeart/2018/2/layout/IconLabelList"/>
    <dgm:cxn modelId="{BA5DA9CB-46CE-4497-890E-20150793CC61}" type="presParOf" srcId="{711E0897-B4BC-48B6-BEAD-9787418BE187}" destId="{6ABDC90F-49F2-4F8B-8203-4F533604AFA4}" srcOrd="4" destOrd="0" presId="urn:microsoft.com/office/officeart/2018/2/layout/IconLabelList"/>
    <dgm:cxn modelId="{244F3202-9850-482E-A4A3-BF5D344D1B58}" type="presParOf" srcId="{6ABDC90F-49F2-4F8B-8203-4F533604AFA4}" destId="{AF3D37A8-C39D-4D53-A19E-4180FEE4ADC4}" srcOrd="0" destOrd="0" presId="urn:microsoft.com/office/officeart/2018/2/layout/IconLabelList"/>
    <dgm:cxn modelId="{8AE3A404-E970-4B5F-B641-2C7DFF4A5A36}" type="presParOf" srcId="{6ABDC90F-49F2-4F8B-8203-4F533604AFA4}" destId="{EA7D193B-8C57-48DB-8EFB-2564EDF2ED3D}" srcOrd="1" destOrd="0" presId="urn:microsoft.com/office/officeart/2018/2/layout/IconLabelList"/>
    <dgm:cxn modelId="{B5D81818-FD29-4302-AD6C-9DAB54F51649}" type="presParOf" srcId="{6ABDC90F-49F2-4F8B-8203-4F533604AFA4}" destId="{34022957-6D8D-4A29-8E19-6EFA2EDBC9E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46ABB-75F4-4257-A4E7-BCB0B768FBAF}">
      <dsp:nvSpPr>
        <dsp:cNvPr id="0" name=""/>
        <dsp:cNvSpPr/>
      </dsp:nvSpPr>
      <dsp:spPr>
        <a:xfrm>
          <a:off x="999332" y="1572548"/>
          <a:ext cx="1263346" cy="12633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A183E-8B5A-460C-8867-D92E8857A127}">
      <dsp:nvSpPr>
        <dsp:cNvPr id="0" name=""/>
        <dsp:cNvSpPr/>
      </dsp:nvSpPr>
      <dsp:spPr>
        <a:xfrm>
          <a:off x="227288" y="3186123"/>
          <a:ext cx="28074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err="1">
              <a:solidFill>
                <a:schemeClr val="bg1"/>
              </a:solidFill>
            </a:rPr>
            <a:t>Navyasree</a:t>
          </a:r>
          <a:r>
            <a:rPr lang="en-US" sz="2100" kern="1200" dirty="0">
              <a:solidFill>
                <a:schemeClr val="bg1"/>
              </a:solidFill>
            </a:rPr>
            <a:t> </a:t>
          </a:r>
          <a:r>
            <a:rPr lang="en-US" sz="2100" kern="1200" dirty="0" err="1">
              <a:solidFill>
                <a:schemeClr val="bg1"/>
              </a:solidFill>
            </a:rPr>
            <a:t>Sriramoju</a:t>
          </a:r>
          <a:r>
            <a:rPr lang="en-US" sz="2100" kern="1200" dirty="0">
              <a:solidFill>
                <a:schemeClr val="bg1"/>
              </a:solidFill>
            </a:rPr>
            <a:t> (Team Leader)</a:t>
          </a:r>
        </a:p>
      </dsp:txBody>
      <dsp:txXfrm>
        <a:off x="227288" y="3186123"/>
        <a:ext cx="2807435" cy="720000"/>
      </dsp:txXfrm>
    </dsp:sp>
    <dsp:sp modelId="{0D7BB98D-F6B6-4A2F-96C5-D19E1EFE45EB}">
      <dsp:nvSpPr>
        <dsp:cNvPr id="0" name=""/>
        <dsp:cNvSpPr/>
      </dsp:nvSpPr>
      <dsp:spPr>
        <a:xfrm>
          <a:off x="4298069" y="1572548"/>
          <a:ext cx="1263346" cy="12633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A2F976-6DC2-4B6D-A333-1B9484152781}">
      <dsp:nvSpPr>
        <dsp:cNvPr id="0" name=""/>
        <dsp:cNvSpPr/>
      </dsp:nvSpPr>
      <dsp:spPr>
        <a:xfrm>
          <a:off x="3526025" y="3186123"/>
          <a:ext cx="28074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err="1">
              <a:solidFill>
                <a:schemeClr val="bg1"/>
              </a:solidFill>
            </a:rPr>
            <a:t>Sushmitha</a:t>
          </a:r>
          <a:r>
            <a:rPr lang="en-US" sz="2100" kern="1200" dirty="0">
              <a:solidFill>
                <a:schemeClr val="bg1"/>
              </a:solidFill>
            </a:rPr>
            <a:t> Dandu (Database Developer)</a:t>
          </a:r>
        </a:p>
      </dsp:txBody>
      <dsp:txXfrm>
        <a:off x="3526025" y="3186123"/>
        <a:ext cx="2807435" cy="720000"/>
      </dsp:txXfrm>
    </dsp:sp>
    <dsp:sp modelId="{AF3D37A8-C39D-4D53-A19E-4180FEE4ADC4}">
      <dsp:nvSpPr>
        <dsp:cNvPr id="0" name=""/>
        <dsp:cNvSpPr/>
      </dsp:nvSpPr>
      <dsp:spPr>
        <a:xfrm>
          <a:off x="7596806" y="1572548"/>
          <a:ext cx="1263346" cy="12633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22957-6D8D-4A29-8E19-6EFA2EDBC9EA}">
      <dsp:nvSpPr>
        <dsp:cNvPr id="0" name=""/>
        <dsp:cNvSpPr/>
      </dsp:nvSpPr>
      <dsp:spPr>
        <a:xfrm>
          <a:off x="6824762" y="3186123"/>
          <a:ext cx="28074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solidFill>
                <a:schemeClr val="bg1"/>
              </a:solidFill>
            </a:rPr>
            <a:t>Naga Sai Lohitha Karmuru (Database Designer) </a:t>
          </a:r>
        </a:p>
      </dsp:txBody>
      <dsp:txXfrm>
        <a:off x="6824762" y="3186123"/>
        <a:ext cx="280743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A7CE-841F-2B7A-08F0-71F930806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F50B40-F951-64AF-367B-E7A94A1C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F47AB4-48BE-389C-D79B-14290B7CCF04}"/>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354A75F3-A4AF-0A2F-E144-D676DCD93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F922C-E4D9-E50B-5E24-CB0D993CECEF}"/>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415816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4FBE-5625-AABB-40AB-38193E679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934C0-8822-4BDF-A375-0CA823EAC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7F9C9-D390-8EB2-666D-1116FA4908C9}"/>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DFC55308-C295-2D55-CDB1-FA9D14D69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772C6-714D-7AF2-F409-46CA742FACCC}"/>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8773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8336C-790A-D06C-FB54-15C0C323E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F44BF-0164-1880-D325-0399F9A83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77715-A53B-FF8A-50ED-9852F227278B}"/>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54C954FD-95E5-4A34-77EB-8F1675FEA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E415A-F9C5-621F-B382-791F9B295AB5}"/>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68687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6CAC-969F-D4EF-942D-C0D8F0BD1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A4227-5C07-84D2-3A28-57266BCDE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6E16C-A3CC-75F8-EA2F-D284D0A3C00A}"/>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7CFA5421-8CF3-707E-0258-5942E8855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F4866-C2B6-C77E-F674-83113590CE2D}"/>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353910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8139-BFF8-529A-6562-6A2C3E0D2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7DF093-E107-B03F-005C-51E5E3A15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5D21F-7BF0-9EA0-8148-5F6BAF5E4B5C}"/>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E2A53B01-B36F-B71E-9E44-308D6875F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890B-12D8-5AF9-F527-CAA79929666B}"/>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45052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95D9-8B16-025F-CB80-9B963344C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F3987-A5F8-11A4-5F8D-BA997DFDD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6DE30D-CEC8-56D0-2BA8-9037A102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C09E1-A556-D259-9255-3A54382A2318}"/>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6" name="Footer Placeholder 5">
            <a:extLst>
              <a:ext uri="{FF2B5EF4-FFF2-40B4-BE49-F238E27FC236}">
                <a16:creationId xmlns:a16="http://schemas.microsoft.com/office/drawing/2014/main" id="{9F35D6AB-F8E1-E193-BD82-41C37B1B5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2779A-9298-0DBE-DA8B-BA5BC7B6F386}"/>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206735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D5B7-0EC1-8951-2530-ACAB72F181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B9E9D2-78BF-F15A-5EC3-03D86834C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FCA31-0AD5-DB28-ACB6-8F2FFA88E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301DBB-93C0-5BFC-C84B-AC566572B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6CAA5-BA5F-DA97-62FA-86D70A8A5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21FB07-5A29-6EBA-7678-C90C9782C6FD}"/>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8" name="Footer Placeholder 7">
            <a:extLst>
              <a:ext uri="{FF2B5EF4-FFF2-40B4-BE49-F238E27FC236}">
                <a16:creationId xmlns:a16="http://schemas.microsoft.com/office/drawing/2014/main" id="{FF579490-5DD0-E033-61E7-10E94625C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E73002-D048-4211-E7C9-BF3B4D428049}"/>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35948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B18-AA92-189B-FDF2-136AD6E83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EC5D6B-4C94-80B1-16DF-111E5DB6C8EA}"/>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4" name="Footer Placeholder 3">
            <a:extLst>
              <a:ext uri="{FF2B5EF4-FFF2-40B4-BE49-F238E27FC236}">
                <a16:creationId xmlns:a16="http://schemas.microsoft.com/office/drawing/2014/main" id="{CFC1D032-D7D1-A320-F1AB-591D5296C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68097-CB16-7E04-5228-1CDDCB2C8085}"/>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04306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D47F2-5510-FAA3-632A-AD59F5DB2471}"/>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3" name="Footer Placeholder 2">
            <a:extLst>
              <a:ext uri="{FF2B5EF4-FFF2-40B4-BE49-F238E27FC236}">
                <a16:creationId xmlns:a16="http://schemas.microsoft.com/office/drawing/2014/main" id="{8026834B-6742-34F6-30E7-ECD04AC08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0A55B-5C67-499D-4F17-9982109D33EA}"/>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96715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9C45-E6F5-8318-691B-84D32A0A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B6F0A-23AB-B0D5-A4BC-499E6755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E79B7A-2C2A-1374-65C8-F54EFEF61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8D802-C6C7-26F8-06CC-DADCA642277E}"/>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6" name="Footer Placeholder 5">
            <a:extLst>
              <a:ext uri="{FF2B5EF4-FFF2-40B4-BE49-F238E27FC236}">
                <a16:creationId xmlns:a16="http://schemas.microsoft.com/office/drawing/2014/main" id="{42A887AB-C355-BAC9-87BF-9E03B856B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CBAED-B33C-C9F7-A42B-3040793C3A31}"/>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255122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9DFD-F223-5E97-F460-F920BB3E0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48FC50-BBE5-97BB-EC75-55D5A6133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7CA884-4CC6-3D51-8947-73437E1A7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D1602-9C4C-9D51-51D2-A91EE5270714}"/>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6" name="Footer Placeholder 5">
            <a:extLst>
              <a:ext uri="{FF2B5EF4-FFF2-40B4-BE49-F238E27FC236}">
                <a16:creationId xmlns:a16="http://schemas.microsoft.com/office/drawing/2014/main" id="{17AD1090-B4C7-3E2A-52F8-19DFBDD07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AF531-1DDA-1F44-017D-D8D1C27E1BF8}"/>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7477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F0583-D9A0-47B8-80A5-3C085C9F6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7770A-4233-0959-C95A-F585EFF90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155C-AA20-44D7-2299-7B093A755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A64FC12A-2611-8D99-F526-50B6BEEB8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84FE57-12BC-F0A7-F129-E7125367B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1B984-7B09-45F7-B0A9-E0ED76F5074E}" type="slidenum">
              <a:rPr lang="en-US" smtClean="0"/>
              <a:t>‹#›</a:t>
            </a:fld>
            <a:endParaRPr lang="en-US"/>
          </a:p>
        </p:txBody>
      </p:sp>
    </p:spTree>
    <p:extLst>
      <p:ext uri="{BB962C8B-B14F-4D97-AF65-F5344CB8AC3E}">
        <p14:creationId xmlns:p14="http://schemas.microsoft.com/office/powerpoint/2010/main" val="180988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el of a high-heel shoe">
            <a:extLst>
              <a:ext uri="{FF2B5EF4-FFF2-40B4-BE49-F238E27FC236}">
                <a16:creationId xmlns:a16="http://schemas.microsoft.com/office/drawing/2014/main" id="{C82F0DDF-5D49-95B5-59F3-C223969264E7}"/>
              </a:ext>
            </a:extLst>
          </p:cNvPr>
          <p:cNvPicPr>
            <a:picLocks noChangeAspect="1"/>
          </p:cNvPicPr>
          <p:nvPr/>
        </p:nvPicPr>
        <p:blipFill rotWithShape="1">
          <a:blip r:embed="rId2"/>
          <a:srcRect l="6589" r="-1" b="-1"/>
          <a:stretch/>
        </p:blipFill>
        <p:spPr>
          <a:xfrm>
            <a:off x="0"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A0D02E2-062D-5D4D-D016-2D22136EFD98}"/>
              </a:ext>
            </a:extLst>
          </p:cNvPr>
          <p:cNvSpPr>
            <a:spLocks noGrp="1"/>
          </p:cNvSpPr>
          <p:nvPr>
            <p:ph idx="1"/>
          </p:nvPr>
        </p:nvSpPr>
        <p:spPr>
          <a:xfrm>
            <a:off x="5695950" y="3015225"/>
            <a:ext cx="6493001" cy="1813950"/>
          </a:xfrm>
        </p:spPr>
        <p:txBody>
          <a:bodyPr>
            <a:normAutofit fontScale="92500"/>
          </a:bodyPr>
          <a:lstStyle/>
          <a:p>
            <a:pPr marL="0" indent="0">
              <a:buNone/>
            </a:pPr>
            <a:r>
              <a:rPr lang="en-US" sz="4800" dirty="0">
                <a:latin typeface="Times New Roman" panose="02020603050405020304" pitchFamily="18" charset="0"/>
                <a:cs typeface="Times New Roman" panose="02020603050405020304" pitchFamily="18" charset="0"/>
              </a:rPr>
              <a:t>FOOTWEAR PRODUCTS e-STORE DATABASE</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320953"/>
            <a:ext cx="9968971" cy="1317522"/>
          </a:xfrm>
          <a:noFill/>
        </p:spPr>
        <p:txBody>
          <a:bodyPr anchor="b">
            <a:noAutofit/>
          </a:bodyPr>
          <a:lstStyle/>
          <a:p>
            <a:br>
              <a:rPr lang="en-US" sz="40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Performing Update</a:t>
            </a:r>
            <a:b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542926" y="1295400"/>
            <a:ext cx="8504710" cy="1943622"/>
          </a:xfrm>
          <a:noFill/>
        </p:spPr>
        <p:txBody>
          <a:bodyPr anchor="t">
            <a:normAutofit fontScale="92500" lnSpcReduction="10000"/>
          </a:bodyPr>
          <a:lstStyle/>
          <a:p>
            <a:pPr marL="0" marR="0" algn="l">
              <a:lnSpc>
                <a:spcPct val="107000"/>
              </a:lnSpc>
              <a:spcBef>
                <a:spcPts val="0"/>
              </a:spcBef>
              <a:spcAft>
                <a:spcPts val="800"/>
              </a:spcAft>
            </a:pPr>
            <a:r>
              <a:rPr lang="en-US" sz="1800" b="1"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Updating </a:t>
            </a:r>
            <a:r>
              <a:rPr lang="en-US" sz="1800" b="1" dirty="0" err="1">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Product_Name</a:t>
            </a:r>
            <a:r>
              <a:rPr lang="en-US" sz="1800" b="1"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 from Flipflops to Wedges in Product Table. </a:t>
            </a:r>
            <a:endParaRPr lang="en-US" sz="1800" b="1"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Change the Product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FlipFlops</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to Wedges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UPDATE product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SET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Product_Name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'Wedges'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Product_Name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'Flipflops';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A5B7120D-AA39-AAC0-53C4-13DA8CEF5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392" y="3244984"/>
            <a:ext cx="7947183" cy="3479836"/>
          </a:xfrm>
          <a:prstGeom prst="rect">
            <a:avLst/>
          </a:prstGeom>
          <a:ln w="3175">
            <a:solidFill>
              <a:schemeClr val="tx1"/>
            </a:solidFill>
          </a:ln>
        </p:spPr>
      </p:pic>
    </p:spTree>
    <p:extLst>
      <p:ext uri="{BB962C8B-B14F-4D97-AF65-F5344CB8AC3E}">
        <p14:creationId xmlns:p14="http://schemas.microsoft.com/office/powerpoint/2010/main" val="63013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320953"/>
            <a:ext cx="9968971" cy="1317522"/>
          </a:xfrm>
          <a:noFill/>
        </p:spPr>
        <p:txBody>
          <a:bodyPr anchor="b">
            <a:noAutofit/>
          </a:bodyPr>
          <a:lstStyle/>
          <a:p>
            <a:br>
              <a:rPr lang="en-US" sz="4000" b="1" dirty="0">
                <a:solidFill>
                  <a:schemeClr val="bg1"/>
                </a:solidFill>
                <a:latin typeface="Times New Roman" panose="02020603050405020304" pitchFamily="18" charset="0"/>
                <a:cs typeface="Times New Roman" panose="02020603050405020304" pitchFamily="18" charset="0"/>
              </a:rPr>
            </a:br>
            <a:r>
              <a:rPr lang="en-US" sz="32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Performing Delete</a:t>
            </a:r>
            <a:b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15941" y="2878979"/>
            <a:ext cx="8504710" cy="1943622"/>
          </a:xfrm>
          <a:noFill/>
        </p:spPr>
        <p:txBody>
          <a:bodyPr anchor="t">
            <a:normAutofit/>
          </a:bodyPr>
          <a:lstStyle/>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Deleting OL2 values from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OrderLine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Table.</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DELETE from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OrderLine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OrderLine_ID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'OL2';</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D9A1663-400E-930B-F811-EDA1C06DF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515" y="1495083"/>
            <a:ext cx="5581390" cy="4942361"/>
          </a:xfrm>
          <a:prstGeom prst="rect">
            <a:avLst/>
          </a:prstGeom>
          <a:ln w="3175">
            <a:solidFill>
              <a:schemeClr val="tx1"/>
            </a:solidFill>
          </a:ln>
        </p:spPr>
      </p:pic>
    </p:spTree>
    <p:extLst>
      <p:ext uri="{BB962C8B-B14F-4D97-AF65-F5344CB8AC3E}">
        <p14:creationId xmlns:p14="http://schemas.microsoft.com/office/powerpoint/2010/main" val="320552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630936" y="684915"/>
            <a:ext cx="4651076" cy="1951075"/>
          </a:xfrm>
          <a:noFill/>
        </p:spPr>
        <p:txBody>
          <a:bodyPr vert="horz" lIns="91440" tIns="45720" rIns="91440" bIns="45720" rtlCol="0" anchor="t">
            <a:normAutofit fontScale="90000"/>
          </a:bodyPr>
          <a:lstStyle/>
          <a:p>
            <a:pPr algn="l"/>
            <a:br>
              <a:rPr lang="en-US" sz="36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Performing Create View </a:t>
            </a:r>
            <a:br>
              <a:rPr lang="en-US" sz="3000" dirty="0">
                <a:solidFill>
                  <a:schemeClr val="bg1"/>
                </a:solidFill>
                <a:effectLst/>
              </a:rPr>
            </a:br>
            <a:endParaRPr lang="en-US" sz="3000" b="1" dirty="0">
              <a:solidFill>
                <a:schemeClr val="bg1"/>
              </a:solidFill>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5404063" y="684921"/>
            <a:ext cx="6502479" cy="1951087"/>
          </a:xfrm>
          <a:noFill/>
        </p:spPr>
        <p:txBody>
          <a:bodyPr vert="horz" lIns="91440" tIns="45720" rIns="91440" bIns="45720" rtlCol="0" anchor="t">
            <a:normAutofit/>
          </a:bodyPr>
          <a:lstStyle/>
          <a:p>
            <a:pPr marL="0" marR="0" indent="-228600" algn="l">
              <a:spcBef>
                <a:spcPts val="0"/>
              </a:spcBef>
              <a:spcAft>
                <a:spcPts val="800"/>
              </a:spcAft>
              <a:buFont typeface="Arial" panose="020B0604020202020204" pitchFamily="34" charset="0"/>
              <a:buChar char="•"/>
            </a:pPr>
            <a:endParaRPr lang="en-US" sz="1700" dirty="0">
              <a:solidFill>
                <a:schemeClr val="bg1"/>
              </a:solidFill>
              <a:effectLst/>
            </a:endParaRPr>
          </a:p>
          <a:p>
            <a:pPr marR="0" algn="l">
              <a:spcBef>
                <a:spcPts val="0"/>
              </a:spcBef>
              <a:spcAft>
                <a:spcPts val="800"/>
              </a:spcAft>
            </a:pPr>
            <a:r>
              <a:rPr lang="en-US" sz="1700" dirty="0">
                <a:solidFill>
                  <a:srgbClr val="FFFF00"/>
                </a:solidFill>
                <a:effectLst/>
              </a:rPr>
              <a:t>Creating a view for Customer in states California and Texas:</a:t>
            </a:r>
          </a:p>
          <a:p>
            <a:pPr marR="0" algn="l">
              <a:spcBef>
                <a:spcPts val="0"/>
              </a:spcBef>
              <a:spcAft>
                <a:spcPts val="800"/>
              </a:spcAft>
            </a:pPr>
            <a:r>
              <a:rPr lang="en-US" sz="1700" dirty="0">
                <a:solidFill>
                  <a:schemeClr val="bg1"/>
                </a:solidFill>
                <a:effectLst/>
              </a:rPr>
              <a:t>CREATE OR REPLACE VIEW </a:t>
            </a:r>
            <a:r>
              <a:rPr lang="en-US" sz="1700" dirty="0" err="1">
                <a:solidFill>
                  <a:schemeClr val="bg1"/>
                </a:solidFill>
                <a:effectLst/>
              </a:rPr>
              <a:t>CA_TX_Vu</a:t>
            </a:r>
            <a:r>
              <a:rPr lang="en-US" sz="1700" dirty="0">
                <a:solidFill>
                  <a:schemeClr val="bg1"/>
                </a:solidFill>
                <a:effectLst/>
              </a:rPr>
              <a:t> AS SELECT </a:t>
            </a:r>
            <a:r>
              <a:rPr lang="en-US" sz="1700" dirty="0" err="1">
                <a:solidFill>
                  <a:schemeClr val="bg1"/>
                </a:solidFill>
                <a:effectLst/>
              </a:rPr>
              <a:t>customer_name</a:t>
            </a:r>
            <a:r>
              <a:rPr lang="en-US" sz="1700" dirty="0">
                <a:solidFill>
                  <a:schemeClr val="bg1"/>
                </a:solidFill>
                <a:effectLst/>
              </a:rPr>
              <a:t>, </a:t>
            </a:r>
            <a:r>
              <a:rPr lang="en-US" sz="1700" dirty="0" err="1">
                <a:solidFill>
                  <a:schemeClr val="bg1"/>
                </a:solidFill>
                <a:effectLst/>
              </a:rPr>
              <a:t>customer_state</a:t>
            </a:r>
            <a:r>
              <a:rPr lang="en-US" sz="1700" dirty="0">
                <a:solidFill>
                  <a:schemeClr val="bg1"/>
                </a:solidFill>
                <a:effectLst/>
              </a:rPr>
              <a:t> FROM customer WHERE </a:t>
            </a:r>
            <a:r>
              <a:rPr lang="en-US" sz="1700" dirty="0" err="1">
                <a:solidFill>
                  <a:schemeClr val="bg1"/>
                </a:solidFill>
                <a:effectLst/>
              </a:rPr>
              <a:t>customer_state</a:t>
            </a:r>
            <a:r>
              <a:rPr lang="en-US" sz="1700" dirty="0">
                <a:solidFill>
                  <a:schemeClr val="bg1"/>
                </a:solidFill>
                <a:effectLst/>
              </a:rPr>
              <a:t> IN ('CA', 'TX');</a:t>
            </a:r>
          </a:p>
          <a:p>
            <a:pPr marR="0" algn="l">
              <a:spcBef>
                <a:spcPts val="0"/>
              </a:spcBef>
              <a:spcAft>
                <a:spcPts val="800"/>
              </a:spcAft>
            </a:pPr>
            <a:r>
              <a:rPr lang="en-US" sz="1700" dirty="0">
                <a:solidFill>
                  <a:schemeClr val="bg1"/>
                </a:solidFill>
                <a:effectLst/>
              </a:rPr>
              <a:t>SELECT * FROM </a:t>
            </a:r>
            <a:r>
              <a:rPr lang="en-US" sz="1700" dirty="0" err="1">
                <a:solidFill>
                  <a:schemeClr val="bg1"/>
                </a:solidFill>
                <a:effectLst/>
              </a:rPr>
              <a:t>CA_TX_Vu</a:t>
            </a:r>
            <a:r>
              <a:rPr lang="en-US" sz="1700" dirty="0">
                <a:solidFill>
                  <a:schemeClr val="bg1"/>
                </a:solidFill>
                <a:effectLst/>
              </a:rPr>
              <a:t>;</a:t>
            </a:r>
          </a:p>
          <a:p>
            <a:pPr marL="0" marR="0" indent="-228600" algn="l">
              <a:spcBef>
                <a:spcPts val="0"/>
              </a:spcBef>
              <a:spcAft>
                <a:spcPts val="800"/>
              </a:spcAft>
              <a:buFont typeface="Arial" panose="020B0604020202020204" pitchFamily="34" charset="0"/>
              <a:buChar char="•"/>
            </a:pPr>
            <a:endParaRPr lang="en-US" sz="1700" dirty="0">
              <a:solidFill>
                <a:schemeClr val="bg1"/>
              </a:solidFill>
              <a:effectLst/>
            </a:endParaRPr>
          </a:p>
        </p:txBody>
      </p:sp>
      <p:sp>
        <p:nvSpPr>
          <p:cNvPr id="51" name="Rectangle 5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4" name="Straight Connector 5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3C05D7D2-3FF9-BCF5-8C67-6522ACCF97AC}"/>
              </a:ext>
            </a:extLst>
          </p:cNvPr>
          <p:cNvPicPr>
            <a:picLocks noChangeAspect="1"/>
          </p:cNvPicPr>
          <p:nvPr/>
        </p:nvPicPr>
        <p:blipFill rotWithShape="1">
          <a:blip r:embed="rId2">
            <a:extLst>
              <a:ext uri="{28A0092B-C50C-407E-A947-70E740481C1C}">
                <a14:useLocalDpi xmlns:a14="http://schemas.microsoft.com/office/drawing/2010/main" val="0"/>
              </a:ext>
            </a:extLst>
          </a:blip>
          <a:srcRect r="-1" b="14045"/>
          <a:stretch/>
        </p:blipFill>
        <p:spPr>
          <a:xfrm>
            <a:off x="629638" y="2708781"/>
            <a:ext cx="10848063" cy="3496632"/>
          </a:xfrm>
          <a:prstGeom prst="rect">
            <a:avLst/>
          </a:prstGeom>
        </p:spPr>
      </p:pic>
      <p:grpSp>
        <p:nvGrpSpPr>
          <p:cNvPr id="67" name="Group 6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68" name="Straight Connector 6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763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PL/SQL: Procedural Language Extension to structure query language</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375328" y="1924087"/>
            <a:ext cx="5809065" cy="4205421"/>
          </a:xfrm>
          <a:noFill/>
        </p:spPr>
        <p:txBody>
          <a:bodyPr anchor="t">
            <a:normAutofit/>
          </a:bodyPr>
          <a:lstStyle/>
          <a:p>
            <a:pPr algn="l">
              <a:lnSpc>
                <a:spcPct val="150000"/>
              </a:lnSpc>
            </a:pPr>
            <a:r>
              <a:rPr lang="en-US" sz="1800" b="1" dirty="0">
                <a:solidFill>
                  <a:srgbClr val="FFFF00"/>
                </a:solidFill>
                <a:effectLst/>
                <a:latin typeface="Times New Roman" panose="02020603050405020304" pitchFamily="18" charset="0"/>
                <a:ea typeface="Times New Roman" panose="02020603050405020304" pitchFamily="18" charset="0"/>
              </a:rPr>
              <a:t>Raise Employee Salary by 5%:</a:t>
            </a: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CREATE OR REPLACE PROCEDURE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raise_Employee_Salary</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v_id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in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Employee.Employee_ID%type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BEGIN</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UPDATE Employee</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SET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*1.05</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v_id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END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raise_Employee_Salary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158DC12-B6EB-D3CF-B697-320D0E95A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1" y="2062949"/>
            <a:ext cx="5811004" cy="3741103"/>
          </a:xfrm>
          <a:prstGeom prst="rect">
            <a:avLst/>
          </a:prstGeom>
          <a:ln w="3175">
            <a:solidFill>
              <a:schemeClr val="tx1"/>
            </a:solidFill>
          </a:ln>
        </p:spPr>
      </p:pic>
    </p:spTree>
    <p:extLst>
      <p:ext uri="{BB962C8B-B14F-4D97-AF65-F5344CB8AC3E}">
        <p14:creationId xmlns:p14="http://schemas.microsoft.com/office/powerpoint/2010/main" val="250145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PL/SQL Cont.</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375328" y="1924087"/>
            <a:ext cx="5809065" cy="4205421"/>
          </a:xfrm>
          <a:noFill/>
        </p:spPr>
        <p:txBody>
          <a:bodyPr anchor="t">
            <a:normAutofit/>
          </a:bodyPr>
          <a:lstStyle/>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EXECUTE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raise_Employee_Salary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(105)</a:t>
            </a:r>
          </a:p>
          <a:p>
            <a:pPr marL="0" marR="0" algn="l">
              <a:lnSpc>
                <a:spcPct val="107000"/>
              </a:lnSpc>
              <a:spcBef>
                <a:spcPts val="0"/>
              </a:spcBef>
              <a:spcAft>
                <a:spcPts val="800"/>
              </a:spcAft>
            </a:pPr>
            <a:endParaRPr lang="en-US" sz="1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select * from Employee</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105;</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F75BA2F-3F76-E403-AD2C-520EF2BFF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518" y="1803287"/>
            <a:ext cx="6164282" cy="2377000"/>
          </a:xfrm>
          <a:prstGeom prst="rect">
            <a:avLst/>
          </a:prstGeom>
          <a:ln w="3175">
            <a:solidFill>
              <a:schemeClr val="tx1"/>
            </a:solidFill>
          </a:ln>
        </p:spPr>
      </p:pic>
      <p:pic>
        <p:nvPicPr>
          <p:cNvPr id="6" name="Picture 5">
            <a:extLst>
              <a:ext uri="{FF2B5EF4-FFF2-40B4-BE49-F238E27FC236}">
                <a16:creationId xmlns:a16="http://schemas.microsoft.com/office/drawing/2014/main" id="{C4DADD2A-83D4-32D1-408F-0E859095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516" y="4354491"/>
            <a:ext cx="8427485" cy="2295709"/>
          </a:xfrm>
          <a:prstGeom prst="rect">
            <a:avLst/>
          </a:prstGeom>
          <a:ln w="3175">
            <a:solidFill>
              <a:schemeClr val="tx1"/>
            </a:solidFill>
          </a:ln>
        </p:spPr>
      </p:pic>
    </p:spTree>
    <p:extLst>
      <p:ext uri="{BB962C8B-B14F-4D97-AF65-F5344CB8AC3E}">
        <p14:creationId xmlns:p14="http://schemas.microsoft.com/office/powerpoint/2010/main" val="71720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a:solidFill>
                  <a:schemeClr val="bg1"/>
                </a:solidFill>
                <a:latin typeface="Times New Roman" panose="02020603050405020304" pitchFamily="18" charset="0"/>
                <a:cs typeface="Times New Roman" panose="02020603050405020304" pitchFamily="18" charset="0"/>
              </a:rPr>
              <a:t>ORDBMS: Object-relational database management system</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85775" y="1638215"/>
            <a:ext cx="5524500" cy="5438860"/>
          </a:xfrm>
          <a:noFill/>
        </p:spPr>
        <p:txBody>
          <a:bodyPr anchor="t">
            <a:normAutofit fontScale="70000" lnSpcReduction="20000"/>
          </a:bodyPr>
          <a:lstStyle/>
          <a:p>
            <a:pPr algn="l">
              <a:lnSpc>
                <a:spcPct val="150000"/>
              </a:lnSpc>
            </a:pPr>
            <a:r>
              <a:rPr lang="en-US" sz="2200" dirty="0">
                <a:solidFill>
                  <a:srgbClr val="FFFF00"/>
                </a:solidFill>
                <a:latin typeface="Times New Roman" panose="02020603050405020304" pitchFamily="18" charset="0"/>
                <a:cs typeface="Times New Roman" panose="02020603050405020304" pitchFamily="18" charset="0"/>
              </a:rPr>
              <a:t>Creating ORDBMS object type for Product table:</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CREATE OR REPLACE TYPE </a:t>
            </a:r>
            <a:r>
              <a:rPr lang="en-US" sz="2200" dirty="0" err="1">
                <a:solidFill>
                  <a:schemeClr val="bg1"/>
                </a:solidFill>
                <a:latin typeface="Times New Roman" panose="02020603050405020304" pitchFamily="18" charset="0"/>
                <a:cs typeface="Times New Roman" panose="02020603050405020304" pitchFamily="18" charset="0"/>
              </a:rPr>
              <a:t>product_obj</a:t>
            </a:r>
            <a:r>
              <a:rPr lang="en-US" sz="2200" dirty="0">
                <a:solidFill>
                  <a:schemeClr val="bg1"/>
                </a:solidFill>
                <a:latin typeface="Times New Roman" panose="02020603050405020304" pitchFamily="18" charset="0"/>
                <a:cs typeface="Times New Roman" panose="02020603050405020304" pitchFamily="18" charset="0"/>
              </a:rPr>
              <a:t> AS OBJECT (</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product_id</a:t>
            </a:r>
            <a:r>
              <a:rPr lang="en-US" sz="2200" dirty="0">
                <a:solidFill>
                  <a:schemeClr val="bg1"/>
                </a:solidFill>
                <a:latin typeface="Times New Roman" panose="02020603050405020304" pitchFamily="18" charset="0"/>
                <a:cs typeface="Times New Roman" panose="02020603050405020304" pitchFamily="18" charset="0"/>
              </a:rPr>
              <a:t> NUMBER,</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product_name</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product_quantity</a:t>
            </a:r>
            <a:r>
              <a:rPr lang="en-US" sz="2200" dirty="0">
                <a:solidFill>
                  <a:schemeClr val="bg1"/>
                </a:solidFill>
                <a:latin typeface="Times New Roman" panose="02020603050405020304" pitchFamily="18" charset="0"/>
                <a:cs typeface="Times New Roman" panose="02020603050405020304" pitchFamily="18" charset="0"/>
              </a:rPr>
              <a:t> NUMBER,</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product_type</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product_price</a:t>
            </a:r>
            <a:r>
              <a:rPr lang="en-US" sz="2200" dirty="0">
                <a:solidFill>
                  <a:schemeClr val="bg1"/>
                </a:solidFill>
                <a:latin typeface="Times New Roman" panose="02020603050405020304" pitchFamily="18" charset="0"/>
                <a:cs typeface="Times New Roman" panose="02020603050405020304" pitchFamily="18" charset="0"/>
              </a:rPr>
              <a:t> NUMBER,</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product_color</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product_size</a:t>
            </a:r>
            <a:r>
              <a:rPr lang="en-US" sz="2200" dirty="0">
                <a:solidFill>
                  <a:schemeClr val="bg1"/>
                </a:solidFill>
                <a:latin typeface="Times New Roman" panose="02020603050405020304" pitchFamily="18" charset="0"/>
                <a:cs typeface="Times New Roman" panose="02020603050405020304" pitchFamily="18" charset="0"/>
              </a:rPr>
              <a:t> VARCHAR2(20),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product_warranty</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product_brand</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a:t>
            </a:r>
          </a:p>
          <a:p>
            <a:pPr algn="l">
              <a:lnSpc>
                <a:spcPct val="150000"/>
              </a:lnSpc>
            </a:pPr>
            <a:endParaRPr lang="en-US" sz="2000" dirty="0">
              <a:solidFill>
                <a:srgbClr val="FFFF00"/>
              </a:solidFill>
              <a:latin typeface="Times New Roman" panose="02020603050405020304" pitchFamily="18" charset="0"/>
              <a:cs typeface="Times New Roman" panose="02020603050405020304" pitchFamily="18"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6AF56A2-9499-A8F7-5B0A-79E5264CDEF8}"/>
              </a:ext>
            </a:extLst>
          </p:cNvPr>
          <p:cNvPicPr>
            <a:picLocks noChangeAspect="1"/>
          </p:cNvPicPr>
          <p:nvPr/>
        </p:nvPicPr>
        <p:blipFill>
          <a:blip r:embed="rId2"/>
          <a:stretch>
            <a:fillRect/>
          </a:stretch>
        </p:blipFill>
        <p:spPr>
          <a:xfrm>
            <a:off x="5815951" y="1879945"/>
            <a:ext cx="6159755" cy="4477469"/>
          </a:xfrm>
          <a:prstGeom prst="rect">
            <a:avLst/>
          </a:prstGeom>
          <a:ln w="3175">
            <a:solidFill>
              <a:schemeClr val="tx1"/>
            </a:solidFill>
          </a:ln>
        </p:spPr>
      </p:pic>
    </p:spTree>
    <p:extLst>
      <p:ext uri="{BB962C8B-B14F-4D97-AF65-F5344CB8AC3E}">
        <p14:creationId xmlns:p14="http://schemas.microsoft.com/office/powerpoint/2010/main" val="369805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ORDBMS Cont.</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85775" y="1638215"/>
            <a:ext cx="5524500" cy="5438860"/>
          </a:xfrm>
          <a:noFill/>
        </p:spPr>
        <p:txBody>
          <a:bodyPr anchor="t">
            <a:normAutofit/>
          </a:bodyPr>
          <a:lstStyle/>
          <a:p>
            <a:pPr algn="l">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CREATE TABLE </a:t>
            </a:r>
            <a:r>
              <a:rPr lang="en-US" sz="1800" dirty="0" err="1">
                <a:solidFill>
                  <a:schemeClr val="bg1"/>
                </a:solidFill>
                <a:effectLst/>
                <a:latin typeface="Times New Roman" panose="02020603050405020304" pitchFamily="18" charset="0"/>
                <a:ea typeface="Times New Roman" panose="02020603050405020304" pitchFamily="18" charset="0"/>
              </a:rPr>
              <a:t>product_t</a:t>
            </a:r>
            <a:r>
              <a:rPr lang="en-US" sz="1800" dirty="0">
                <a:solidFill>
                  <a:schemeClr val="bg1"/>
                </a:solidFill>
                <a:effectLst/>
                <a:latin typeface="Times New Roman" panose="02020603050405020304" pitchFamily="18" charset="0"/>
                <a:ea typeface="Times New Roman" panose="02020603050405020304" pitchFamily="18" charset="0"/>
              </a:rPr>
              <a:t>(product </a:t>
            </a:r>
            <a:r>
              <a:rPr lang="en-US" sz="1800" dirty="0" err="1">
                <a:solidFill>
                  <a:schemeClr val="bg1"/>
                </a:solidFill>
                <a:effectLst/>
                <a:latin typeface="Times New Roman" panose="02020603050405020304" pitchFamily="18" charset="0"/>
                <a:ea typeface="Times New Roman" panose="02020603050405020304" pitchFamily="18" charset="0"/>
              </a:rPr>
              <a:t>product_obj</a:t>
            </a:r>
            <a:r>
              <a:rPr lang="en-US" sz="1800" dirty="0">
                <a:solidFill>
                  <a:schemeClr val="bg1"/>
                </a:solidFill>
                <a:effectLst/>
                <a:latin typeface="Times New Roman" panose="02020603050405020304" pitchFamily="18" charset="0"/>
                <a:ea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29F8E94-314F-D6C5-0B9B-E15C227B0B4A}"/>
              </a:ext>
            </a:extLst>
          </p:cNvPr>
          <p:cNvPicPr>
            <a:picLocks noChangeAspect="1"/>
          </p:cNvPicPr>
          <p:nvPr/>
        </p:nvPicPr>
        <p:blipFill>
          <a:blip r:embed="rId2"/>
          <a:stretch>
            <a:fillRect/>
          </a:stretch>
        </p:blipFill>
        <p:spPr>
          <a:xfrm>
            <a:off x="378032" y="2533650"/>
            <a:ext cx="5632243" cy="3571736"/>
          </a:xfrm>
          <a:prstGeom prst="rect">
            <a:avLst/>
          </a:prstGeom>
          <a:ln w="3175">
            <a:solidFill>
              <a:schemeClr val="tx1"/>
            </a:solidFill>
          </a:ln>
        </p:spPr>
      </p:pic>
      <p:sp>
        <p:nvSpPr>
          <p:cNvPr id="7" name="TextBox 6">
            <a:extLst>
              <a:ext uri="{FF2B5EF4-FFF2-40B4-BE49-F238E27FC236}">
                <a16:creationId xmlns:a16="http://schemas.microsoft.com/office/drawing/2014/main" id="{897F947C-56CA-0BF8-2214-E05EE3093E8A}"/>
              </a:ext>
            </a:extLst>
          </p:cNvPr>
          <p:cNvSpPr txBox="1"/>
          <p:nvPr/>
        </p:nvSpPr>
        <p:spPr>
          <a:xfrm>
            <a:off x="6391275" y="1354569"/>
            <a:ext cx="6380851" cy="773032"/>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p>
          <a:p>
            <a:pPr marL="0" marR="0">
              <a:lnSpc>
                <a:spcPct val="107000"/>
              </a:lnSpc>
              <a:spcBef>
                <a:spcPts val="0"/>
              </a:spcBef>
              <a:spcAft>
                <a:spcPts val="800"/>
              </a:spcAft>
            </a:pPr>
            <a:r>
              <a:rPr lang="en-US" sz="1800" b="1" dirty="0">
                <a:solidFill>
                  <a:schemeClr val="bg1"/>
                </a:solidFill>
                <a:effectLst/>
                <a:latin typeface="Times New Roman" panose="02020603050405020304" pitchFamily="18" charset="0"/>
                <a:ea typeface="Times New Roman" panose="02020603050405020304" pitchFamily="18" charset="0"/>
              </a:rPr>
              <a:t>Describing </a:t>
            </a:r>
            <a:r>
              <a:rPr lang="en-US" sz="1800" b="1" dirty="0" err="1">
                <a:solidFill>
                  <a:schemeClr val="bg1"/>
                </a:solidFill>
                <a:effectLst/>
                <a:latin typeface="Times New Roman" panose="02020603050405020304" pitchFamily="18" charset="0"/>
                <a:ea typeface="Times New Roman" panose="02020603050405020304" pitchFamily="18" charset="0"/>
              </a:rPr>
              <a:t>product_t</a:t>
            </a:r>
            <a:r>
              <a:rPr lang="en-US" sz="1800" b="1" dirty="0">
                <a:solidFill>
                  <a:schemeClr val="bg1"/>
                </a:solidFill>
                <a:effectLst/>
                <a:latin typeface="Times New Roman" panose="02020603050405020304" pitchFamily="18" charset="0"/>
                <a:ea typeface="Times New Roman" panose="02020603050405020304" pitchFamily="18" charset="0"/>
              </a:rPr>
              <a:t>;</a:t>
            </a:r>
            <a:r>
              <a:rPr lang="en-US" sz="1800"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p:pic>
        <p:nvPicPr>
          <p:cNvPr id="9" name="Picture 8">
            <a:extLst>
              <a:ext uri="{FF2B5EF4-FFF2-40B4-BE49-F238E27FC236}">
                <a16:creationId xmlns:a16="http://schemas.microsoft.com/office/drawing/2014/main" id="{F8066448-846B-BABA-9E6F-F2CD2621A55C}"/>
              </a:ext>
            </a:extLst>
          </p:cNvPr>
          <p:cNvPicPr>
            <a:picLocks noChangeAspect="1"/>
          </p:cNvPicPr>
          <p:nvPr/>
        </p:nvPicPr>
        <p:blipFill>
          <a:blip r:embed="rId3"/>
          <a:stretch>
            <a:fillRect/>
          </a:stretch>
        </p:blipFill>
        <p:spPr>
          <a:xfrm>
            <a:off x="6493002" y="2533650"/>
            <a:ext cx="5135526" cy="3559554"/>
          </a:xfrm>
          <a:prstGeom prst="rect">
            <a:avLst/>
          </a:prstGeom>
          <a:ln w="3175">
            <a:solidFill>
              <a:schemeClr val="tx1"/>
            </a:solidFill>
          </a:ln>
        </p:spPr>
      </p:pic>
    </p:spTree>
    <p:extLst>
      <p:ext uri="{BB962C8B-B14F-4D97-AF65-F5344CB8AC3E}">
        <p14:creationId xmlns:p14="http://schemas.microsoft.com/office/powerpoint/2010/main" val="262548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09795" y="-23173"/>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ORDBMS Cont.</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63073" y="970579"/>
            <a:ext cx="11176477" cy="571172"/>
          </a:xfrm>
          <a:noFill/>
        </p:spPr>
        <p:txBody>
          <a:bodyPr anchor="t">
            <a:normAutofit/>
          </a:bodyPr>
          <a:lstStyle/>
          <a:p>
            <a:pPr algn="l">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INSERT INTO </a:t>
            </a:r>
            <a:r>
              <a:rPr lang="en-US" sz="1800" dirty="0" err="1">
                <a:solidFill>
                  <a:schemeClr val="bg1"/>
                </a:solidFill>
                <a:effectLst/>
                <a:latin typeface="Times New Roman" panose="02020603050405020304" pitchFamily="18" charset="0"/>
                <a:ea typeface="Times New Roman" panose="02020603050405020304" pitchFamily="18" charset="0"/>
              </a:rPr>
              <a:t>product_t</a:t>
            </a:r>
            <a:r>
              <a:rPr lang="en-US" sz="1800" dirty="0">
                <a:solidFill>
                  <a:schemeClr val="bg1"/>
                </a:solidFill>
                <a:effectLst/>
                <a:latin typeface="Times New Roman" panose="02020603050405020304" pitchFamily="18" charset="0"/>
                <a:ea typeface="Times New Roman" panose="02020603050405020304" pitchFamily="18" charset="0"/>
              </a:rPr>
              <a:t> VALUES (</a:t>
            </a:r>
            <a:r>
              <a:rPr lang="en-US" sz="1800" dirty="0" err="1">
                <a:solidFill>
                  <a:schemeClr val="bg1"/>
                </a:solidFill>
                <a:effectLst/>
                <a:latin typeface="Times New Roman" panose="02020603050405020304" pitchFamily="18" charset="0"/>
                <a:ea typeface="Times New Roman" panose="02020603050405020304" pitchFamily="18" charset="0"/>
              </a:rPr>
              <a:t>product_obj</a:t>
            </a:r>
            <a:r>
              <a:rPr lang="en-US" sz="1800" dirty="0">
                <a:solidFill>
                  <a:schemeClr val="bg1"/>
                </a:solidFill>
                <a:effectLst/>
                <a:latin typeface="Times New Roman" panose="02020603050405020304" pitchFamily="18" charset="0"/>
                <a:ea typeface="Times New Roman" panose="02020603050405020304" pitchFamily="18" charset="0"/>
              </a:rPr>
              <a:t>(1, 'Widget', 10, 'Gadget', 9.99, 'Blue', 'Small', '1 year', 'ABC Corp'));</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CA095B71-01B6-6376-ACA4-F73A637E2FEF}"/>
              </a:ext>
            </a:extLst>
          </p:cNvPr>
          <p:cNvPicPr>
            <a:picLocks noChangeAspect="1"/>
          </p:cNvPicPr>
          <p:nvPr/>
        </p:nvPicPr>
        <p:blipFill>
          <a:blip r:embed="rId2"/>
          <a:stretch>
            <a:fillRect/>
          </a:stretch>
        </p:blipFill>
        <p:spPr>
          <a:xfrm>
            <a:off x="454558" y="1502552"/>
            <a:ext cx="11176477" cy="2153542"/>
          </a:xfrm>
          <a:prstGeom prst="rect">
            <a:avLst/>
          </a:prstGeom>
          <a:ln w="3175">
            <a:solidFill>
              <a:schemeClr val="tx1"/>
            </a:solidFill>
          </a:ln>
        </p:spPr>
      </p:pic>
      <p:sp>
        <p:nvSpPr>
          <p:cNvPr id="11" name="TextBox 10">
            <a:extLst>
              <a:ext uri="{FF2B5EF4-FFF2-40B4-BE49-F238E27FC236}">
                <a16:creationId xmlns:a16="http://schemas.microsoft.com/office/drawing/2014/main" id="{58CC73EB-5ABA-81E3-A222-C6F154B349B8}"/>
              </a:ext>
            </a:extLst>
          </p:cNvPr>
          <p:cNvSpPr txBox="1"/>
          <p:nvPr/>
        </p:nvSpPr>
        <p:spPr>
          <a:xfrm>
            <a:off x="357169" y="3813990"/>
            <a:ext cx="6388804" cy="374077"/>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select * from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product_t</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FC49CEC2-3AF8-8B99-5A45-C3B14FACF641}"/>
              </a:ext>
            </a:extLst>
          </p:cNvPr>
          <p:cNvPicPr>
            <a:picLocks noChangeAspect="1"/>
          </p:cNvPicPr>
          <p:nvPr/>
        </p:nvPicPr>
        <p:blipFill>
          <a:blip r:embed="rId3"/>
          <a:stretch>
            <a:fillRect/>
          </a:stretch>
        </p:blipFill>
        <p:spPr>
          <a:xfrm>
            <a:off x="401300" y="4330153"/>
            <a:ext cx="11238250" cy="2352579"/>
          </a:xfrm>
          <a:prstGeom prst="rect">
            <a:avLst/>
          </a:prstGeom>
          <a:ln w="3175">
            <a:solidFill>
              <a:schemeClr val="tx1"/>
            </a:solidFill>
          </a:ln>
        </p:spPr>
      </p:pic>
    </p:spTree>
    <p:extLst>
      <p:ext uri="{BB962C8B-B14F-4D97-AF65-F5344CB8AC3E}">
        <p14:creationId xmlns:p14="http://schemas.microsoft.com/office/powerpoint/2010/main" val="334827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24791" y="609601"/>
            <a:ext cx="11433809" cy="924560"/>
          </a:xfrm>
          <a:noFill/>
        </p:spPr>
        <p:txBody>
          <a:bodyPr anchor="b">
            <a:noAutofit/>
          </a:bodyPr>
          <a:lstStyle/>
          <a:p>
            <a:r>
              <a:rPr lang="en-US" sz="3200" b="1" dirty="0">
                <a:solidFill>
                  <a:schemeClr val="bg1"/>
                </a:solidFill>
                <a:latin typeface="Times New Roman" panose="02020603050405020304" pitchFamily="18" charset="0"/>
                <a:cs typeface="Times New Roman" panose="02020603050405020304" pitchFamily="18" charset="0"/>
              </a:rPr>
              <a:t>LESSONS LEARNT FROM PROJECT DEVELOPMENT </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714375" y="1893859"/>
            <a:ext cx="10740654" cy="4280559"/>
          </a:xfrm>
          <a:noFill/>
        </p:spPr>
        <p:txBody>
          <a:bodyPr anchor="t">
            <a:normAutofit/>
          </a:bodyPr>
          <a:lstStyle/>
          <a:p>
            <a:pPr algn="just">
              <a:lnSpc>
                <a:spcPct val="150000"/>
              </a:lnSpc>
            </a:pP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Planning: </a:t>
            </a:r>
            <a:r>
              <a:rPr lang="en-US" sz="2000" dirty="0">
                <a:solidFill>
                  <a:schemeClr val="bg1"/>
                </a:solidFill>
                <a:latin typeface="Times New Roman" panose="02020603050405020304" pitchFamily="18" charset="0"/>
                <a:cs typeface="Times New Roman" panose="02020603050405020304" pitchFamily="18" charset="0"/>
              </a:rPr>
              <a:t>Adequate planning is essential for the success of any project. The project team must have a clear understanding of the project goals, timelines, resources required, and potential risks and challenges.</a:t>
            </a:r>
          </a:p>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Communication: </a:t>
            </a:r>
            <a:r>
              <a:rPr lang="en-US" sz="2000" dirty="0">
                <a:solidFill>
                  <a:schemeClr val="bg1"/>
                </a:solidFill>
                <a:latin typeface="Times New Roman" panose="02020603050405020304" pitchFamily="18" charset="0"/>
                <a:cs typeface="Times New Roman" panose="02020603050405020304" pitchFamily="18" charset="0"/>
              </a:rPr>
              <a:t>Effective communication between team members, stakeholders, and customers is crucial to ensure that everyone is on the same page and any issues or concerns are addressed promptly.</a:t>
            </a:r>
          </a:p>
          <a:p>
            <a:pPr algn="just">
              <a:lnSpc>
                <a:spcPct val="15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929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24791" y="609601"/>
            <a:ext cx="11433809" cy="924560"/>
          </a:xfrm>
          <a:noFill/>
        </p:spPr>
        <p:txBody>
          <a:bodyPr anchor="b">
            <a:noAutofit/>
          </a:bodyPr>
          <a:lstStyle/>
          <a:p>
            <a:r>
              <a:rPr lang="en-US" sz="3200" b="1" dirty="0">
                <a:solidFill>
                  <a:schemeClr val="bg1"/>
                </a:solidFill>
                <a:latin typeface="Times New Roman" panose="02020603050405020304" pitchFamily="18" charset="0"/>
                <a:cs typeface="Times New Roman" panose="02020603050405020304" pitchFamily="18" charset="0"/>
              </a:rPr>
              <a:t>ROOM FOR IMPROVEMENT </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714374" y="1893859"/>
            <a:ext cx="11102297" cy="1985502"/>
          </a:xfrm>
          <a:noFill/>
        </p:spPr>
        <p:txBody>
          <a:bodyPr anchor="t">
            <a:normAutofit/>
          </a:bodyPr>
          <a:lstStyle/>
          <a:p>
            <a:pPr marL="342900" indent="-342900"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We would like to focus more on the ORDBMS code and would like to learn more about it. </a:t>
            </a:r>
          </a:p>
          <a:p>
            <a:pPr marL="342900" indent="-342900"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We would also love to develop a unique and simplified ER diagram and code. </a:t>
            </a:r>
          </a:p>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 </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12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526E183-F395-0843-3182-0A795F0951EE}"/>
              </a:ext>
            </a:extLst>
          </p:cNvPr>
          <p:cNvSpPr>
            <a:spLocks noGrp="1"/>
          </p:cNvSpPr>
          <p:nvPr>
            <p:ph type="title"/>
          </p:nvPr>
        </p:nvSpPr>
        <p:spPr>
          <a:xfrm>
            <a:off x="4399060" y="790690"/>
            <a:ext cx="4989918" cy="5478640"/>
          </a:xfrm>
          <a:noFill/>
        </p:spPr>
        <p:txBody>
          <a:bodyPr anchor="ctr">
            <a:normAutofit/>
          </a:bodyPr>
          <a:lstStyle/>
          <a:p>
            <a:r>
              <a:rPr lang="en-US" dirty="0">
                <a:solidFill>
                  <a:schemeClr val="bg1"/>
                </a:solidFill>
                <a:latin typeface="Times New Roman" panose="02020603050405020304" pitchFamily="18" charset="0"/>
                <a:cs typeface="Times New Roman" panose="02020603050405020304" pitchFamily="18" charset="0"/>
              </a:rPr>
              <a:t>TEAM-1</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3" name="Content Placeholder 2">
            <a:extLst>
              <a:ext uri="{FF2B5EF4-FFF2-40B4-BE49-F238E27FC236}">
                <a16:creationId xmlns:a16="http://schemas.microsoft.com/office/drawing/2014/main" id="{D1191BEA-2E13-672A-624A-19D2BA6AC2D3}"/>
              </a:ext>
            </a:extLst>
          </p:cNvPr>
          <p:cNvGraphicFramePr>
            <a:graphicFrameLocks noGrp="1"/>
          </p:cNvGraphicFramePr>
          <p:nvPr>
            <p:ph idx="1"/>
            <p:extLst>
              <p:ext uri="{D42A27DB-BD31-4B8C-83A1-F6EECF244321}">
                <p14:modId xmlns:p14="http://schemas.microsoft.com/office/powerpoint/2010/main" val="4035022012"/>
              </p:ext>
            </p:extLst>
          </p:nvPr>
        </p:nvGraphicFramePr>
        <p:xfrm>
          <a:off x="981730" y="941179"/>
          <a:ext cx="9859486" cy="547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97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24791" y="609601"/>
            <a:ext cx="11433809" cy="3439328"/>
          </a:xfrm>
          <a:noFill/>
        </p:spPr>
        <p:txBody>
          <a:bodyPr anchor="b">
            <a:noAutofit/>
          </a:bodyPr>
          <a:lstStyle/>
          <a:p>
            <a:r>
              <a:rPr lang="en-US" sz="9600" b="1" dirty="0">
                <a:solidFill>
                  <a:schemeClr val="bg1"/>
                </a:solidFill>
                <a:latin typeface="Times New Roman" panose="02020603050405020304" pitchFamily="18" charset="0"/>
                <a:cs typeface="Times New Roman" panose="02020603050405020304" pitchFamily="18" charset="0"/>
              </a:rPr>
              <a:t>THANK YOU</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Graphic 4" descr="Smiling Face with No Fill">
            <a:extLst>
              <a:ext uri="{FF2B5EF4-FFF2-40B4-BE49-F238E27FC236}">
                <a16:creationId xmlns:a16="http://schemas.microsoft.com/office/drawing/2014/main" id="{6C55D353-82F8-99F6-5D13-A2C75AE73B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1496" y="896600"/>
            <a:ext cx="1899862" cy="1899862"/>
          </a:xfrm>
          <a:prstGeom prst="rect">
            <a:avLst/>
          </a:prstGeom>
        </p:spPr>
      </p:pic>
    </p:spTree>
    <p:extLst>
      <p:ext uri="{BB962C8B-B14F-4D97-AF65-F5344CB8AC3E}">
        <p14:creationId xmlns:p14="http://schemas.microsoft.com/office/powerpoint/2010/main" val="43791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043326" y="609601"/>
            <a:ext cx="8229600" cy="924560"/>
          </a:xfrm>
          <a:noFill/>
        </p:spPr>
        <p:txBody>
          <a:bodyPr anchor="b">
            <a:normAutofit/>
          </a:bodyPr>
          <a:lstStyle/>
          <a:p>
            <a:r>
              <a:rPr lang="en-US" sz="4800" b="1" dirty="0">
                <a:solidFill>
                  <a:schemeClr val="bg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Footwear stores are retail establishments that offer shoes and other footwear items. They can be found in retail malls, commercial areas, and online platforms, and they cater to customers of all ages, genders, and styles.</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main goal is to develop a comprehensive and efficient database system to support the operations of an online footwear store. The database will be built to manage many parts of the e-store, such as product management, customer information, order processing, and inventory management.</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123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043326" y="609601"/>
            <a:ext cx="8229600" cy="924560"/>
          </a:xfrm>
          <a:noFill/>
        </p:spPr>
        <p:txBody>
          <a:bodyPr anchor="b">
            <a:normAutofit/>
          </a:bodyPr>
          <a:lstStyle/>
          <a:p>
            <a:r>
              <a:rPr lang="en-US" sz="4800" b="1" dirty="0">
                <a:solidFill>
                  <a:schemeClr val="bg1"/>
                </a:solidFill>
                <a:latin typeface="Times New Roman" panose="02020603050405020304" pitchFamily="18" charset="0"/>
                <a:cs typeface="Times New Roman" panose="02020603050405020304" pitchFamily="18" charset="0"/>
              </a:rPr>
              <a:t>PURPOSE</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project's major goal is to ensure effective and reliable data management for the e-store. Creating tables with proper constraints to contain product information, customer data, and order details, as well as assuring data quality and security. Inventory management will also be handled by the database, which will keep track of available stock and update it in real-time as orders are placed and fulfilled.</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Another critical goal of the project is to improve data retrieval and reporting for the e-store. Defining views that provide meaningful and relevant information to store management, such as sales reporting, order tracking, and customer analytics, is part of this.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227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a:solidFill>
                  <a:schemeClr val="bg1"/>
                </a:solidFill>
                <a:latin typeface="Times New Roman" panose="02020603050405020304" pitchFamily="18" charset="0"/>
                <a:cs typeface="Times New Roman" panose="02020603050405020304" pitchFamily="18" charset="0"/>
              </a:rPr>
              <a:t>FUNCTIONALITY AND OPERATIONS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documentation for the Footwear products online shop database contains thorough information about the database's entity types, relationships, and properties. This data assists users in understanding how data is arranged and kept in the database. </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documentation also describes data validation rules and constraints to ensure that the data in the database is accurate and consistent. Defining data types, allowable values, and business rules to validate incoming data are all part of this.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53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LESSONS LEARNT </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Efficient inventory management is key: </a:t>
            </a:r>
            <a:r>
              <a:rPr lang="en-US" sz="2000" dirty="0">
                <a:solidFill>
                  <a:schemeClr val="bg1"/>
                </a:solidFill>
                <a:latin typeface="Times New Roman" panose="02020603050405020304" pitchFamily="18" charset="0"/>
                <a:cs typeface="Times New Roman" panose="02020603050405020304" pitchFamily="18" charset="0"/>
              </a:rPr>
              <a:t>The database must be designed to handle inventory management efficiently, allowing the e-store to monitor stock levels, track sales, and automatically update inventory levels in real-time.</a:t>
            </a: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Accurate and comprehensive product data is critical: </a:t>
            </a:r>
            <a:r>
              <a:rPr lang="en-US" sz="2000" dirty="0">
                <a:solidFill>
                  <a:schemeClr val="bg1"/>
                </a:solidFill>
                <a:latin typeface="Times New Roman" panose="02020603050405020304" pitchFamily="18" charset="0"/>
                <a:cs typeface="Times New Roman" panose="02020603050405020304" pitchFamily="18" charset="0"/>
              </a:rPr>
              <a:t>To ensure a good user experience, the product data in the database must be accurate, up-to-date, and comprehensive. This means including all the relevant information about each product, such as size, color, materials, price, and availability.</a:t>
            </a: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Graphic 4" descr="Head with gears with solid fill">
            <a:extLst>
              <a:ext uri="{FF2B5EF4-FFF2-40B4-BE49-F238E27FC236}">
                <a16:creationId xmlns:a16="http://schemas.microsoft.com/office/drawing/2014/main" id="{AEFC1C18-3E63-6E44-E3E3-40810E9E8F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00" y="604340"/>
            <a:ext cx="1302439" cy="1302439"/>
          </a:xfrm>
          <a:prstGeom prst="rect">
            <a:avLst/>
          </a:prstGeom>
        </p:spPr>
      </p:pic>
    </p:spTree>
    <p:extLst>
      <p:ext uri="{BB962C8B-B14F-4D97-AF65-F5344CB8AC3E}">
        <p14:creationId xmlns:p14="http://schemas.microsoft.com/office/powerpoint/2010/main" val="157827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216639"/>
            <a:ext cx="9968971" cy="1317522"/>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SQL: Structured query language </a:t>
            </a:r>
            <a:br>
              <a:rPr lang="en-US" sz="4000" b="1" dirty="0">
                <a:solidFill>
                  <a:schemeClr val="bg1"/>
                </a:solidFill>
                <a:latin typeface="Times New Roman" panose="02020603050405020304" pitchFamily="18" charset="0"/>
                <a:cs typeface="Times New Roman" panose="02020603050405020304" pitchFamily="18" charset="0"/>
              </a:rPr>
            </a:br>
            <a:r>
              <a:rPr lang="en-US" sz="2800" b="1" dirty="0">
                <a:solidFill>
                  <a:schemeClr val="bg1"/>
                </a:solidFill>
                <a:latin typeface="Times New Roman" panose="02020603050405020304" pitchFamily="18" charset="0"/>
                <a:cs typeface="Times New Roman" panose="02020603050405020304" pitchFamily="18" charset="0"/>
              </a:rPr>
              <a:t>Creating Tables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717162"/>
            <a:ext cx="5550847" cy="4924199"/>
          </a:xfrm>
          <a:noFill/>
        </p:spPr>
        <p:txBody>
          <a:bodyPr anchor="t">
            <a:normAutofit fontScale="70000" lnSpcReduction="20000"/>
          </a:bodyPr>
          <a:lstStyle/>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DROP TABLE Customer CASCADE CONSTRAINTS;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CREATE TABLE Customer</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VARCHAR2(20) NOT NULL,</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VARCHAR2(25),   </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Customer_Phone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CHAR(10),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Customer_Gender</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CHAR(20),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Customer_Email</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VARCHAR(100),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Customer_Zip</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VARCHAR(5),</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Customer_City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VARCHAR(50),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Customer_State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CHAR(2),</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CONSTRAINT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CustomerPK</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PRIMARY KEY(</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CONSTRAINT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Customer_UK_Customer_Phone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UNIQUE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Customer_Phone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CONSTRAINT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Customer_NN_Customer_Name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CHECK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IS NOT NULL)</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82C6CE7-4311-B055-76EF-7B1B8830C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968" y="1924087"/>
            <a:ext cx="5508575" cy="389044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684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216639"/>
            <a:ext cx="9968971" cy="848064"/>
          </a:xfrm>
          <a:noFill/>
        </p:spPr>
        <p:txBody>
          <a:bodyPr anchor="b">
            <a:noAutofit/>
          </a:bodyPr>
          <a:lstStyle/>
          <a:p>
            <a:br>
              <a:rPr lang="en-US" sz="40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Inserting Values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Subtitle 5">
            <a:extLst>
              <a:ext uri="{FF2B5EF4-FFF2-40B4-BE49-F238E27FC236}">
                <a16:creationId xmlns:a16="http://schemas.microsoft.com/office/drawing/2014/main" id="{57A18C67-00E5-2DA3-91DA-3CAE00600159}"/>
              </a:ext>
            </a:extLst>
          </p:cNvPr>
          <p:cNvSpPr>
            <a:spLocks noGrp="1"/>
          </p:cNvSpPr>
          <p:nvPr>
            <p:ph type="subTitle" idx="1"/>
          </p:nvPr>
        </p:nvSpPr>
        <p:spPr>
          <a:xfrm>
            <a:off x="190500" y="1168758"/>
            <a:ext cx="11868149" cy="4927887"/>
          </a:xfrm>
        </p:spPr>
        <p:txBody>
          <a:bodyPr>
            <a:normAutofit fontScale="70000" lnSpcReduction="20000"/>
          </a:bodyPr>
          <a:lstStyle/>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VALUES(1,'John Smith','1234567890','M','john@gmail.com','32601','New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York','NY</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VALUES(2,'Jane Johnson','9876543210','F','jane@gmail.com','75094','Los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Angeles','CA</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VALUES(3,'Micheal Lee','4567890123','M','micheal@gmail.com','12209','Chicago','IL');</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VALUES(4,'Sarah Brown','7890123456','F','sarah@gmail.com','07008','Houston','TX');</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VALUES(5,'David Kim','3456789012','M','david@gmail.com','94206','San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Francisco','CA</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VALUES(6,'Jessica Chen','9012345678','F','jessica@gmail.com','80514','Miami','FL');</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VALUES(7,'Brian Johnson','6789012345','M','brian@gmail.com','97954','Seattle','WA');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VALUES(8,'Emily Davis','2345678901','F','emily@gmail.com','96915','Atlanta','GA');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VALUES(9,'Matthew Wilson','5678901234','M','matthew@gmail.com','34620','Dallas','TX');</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VALUES(10,'Olivia Anderson','8901234567','F','olivia@gmail.com','34646','Boston','MA');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VALUES(11,'James Taylor','1232345644','M','james@gmail.com','07508','San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Diego','CA</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VALUES(12,'Ava Martinez','1238799032','F','ava@gmail.com','49015','Philadelphia','PA');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INSERT INTO Customer VALUES(13,'Benjamin Lee','2512346788','M','benjamin@gmail.com','17013','Phoenix','AZ');</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VALUES(14,'Mia Brown','4347897689','F','mia@gmail.com','96744','Denver','CO');</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VALUES(15,'Ethan Kim','3467542345','M','ethan@gmail.com','84403','Portland','OR');</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endParaRPr lang="en-US" dirty="0">
              <a:solidFill>
                <a:schemeClr val="bg1"/>
              </a:solidFill>
            </a:endParaRPr>
          </a:p>
        </p:txBody>
      </p:sp>
    </p:spTree>
    <p:extLst>
      <p:ext uri="{BB962C8B-B14F-4D97-AF65-F5344CB8AC3E}">
        <p14:creationId xmlns:p14="http://schemas.microsoft.com/office/powerpoint/2010/main" val="101517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8C98419B-70F1-D0B1-900C-402708EA9AF8}"/>
              </a:ext>
            </a:extLst>
          </p:cNvPr>
          <p:cNvSpPr txBox="1"/>
          <p:nvPr/>
        </p:nvSpPr>
        <p:spPr>
          <a:xfrm>
            <a:off x="476250" y="695325"/>
            <a:ext cx="5991225" cy="768287"/>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Selecting All from Table:</a:t>
            </a:r>
            <a:endParaRPr lang="en-US" sz="18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chemeClr val="bg1"/>
                </a:solidFill>
                <a:effectLst/>
                <a:latin typeface="Times New Roman" panose="02020603050405020304" pitchFamily="18" charset="0"/>
                <a:ea typeface="Times New Roman" panose="02020603050405020304" pitchFamily="18" charset="0"/>
              </a:rPr>
              <a:t>SELECT * FROM Customer; </a:t>
            </a:r>
            <a:endParaRPr lang="en-US" dirty="0">
              <a:solidFill>
                <a:schemeClr val="bg1"/>
              </a:solidFill>
            </a:endParaRPr>
          </a:p>
        </p:txBody>
      </p:sp>
      <p:pic>
        <p:nvPicPr>
          <p:cNvPr id="7" name="Content Placeholder 3">
            <a:extLst>
              <a:ext uri="{FF2B5EF4-FFF2-40B4-BE49-F238E27FC236}">
                <a16:creationId xmlns:a16="http://schemas.microsoft.com/office/drawing/2014/main" id="{A0D9AADA-7486-9B72-6E58-941088DB0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804" y="1914332"/>
            <a:ext cx="10998391" cy="4151187"/>
          </a:xfrm>
          <a:prstGeom prst="rect">
            <a:avLst/>
          </a:prstGeom>
          <a:ln w="3175">
            <a:solidFill>
              <a:schemeClr val="tx1"/>
            </a:solidFill>
          </a:ln>
        </p:spPr>
      </p:pic>
    </p:spTree>
    <p:extLst>
      <p:ext uri="{BB962C8B-B14F-4D97-AF65-F5344CB8AC3E}">
        <p14:creationId xmlns:p14="http://schemas.microsoft.com/office/powerpoint/2010/main" val="3277792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1784B34ADD943801BCF74DDA41F4B" ma:contentTypeVersion="8" ma:contentTypeDescription="Create a new document." ma:contentTypeScope="" ma:versionID="d7146ff0d979802164ee79ad080c5814">
  <xsd:schema xmlns:xsd="http://www.w3.org/2001/XMLSchema" xmlns:xs="http://www.w3.org/2001/XMLSchema" xmlns:p="http://schemas.microsoft.com/office/2006/metadata/properties" xmlns:ns2="c2115d7b-69d6-40b8-9dbe-6b43040ba5b8" xmlns:ns3="921f4a53-5853-43b4-88de-78f808cb7149" targetNamespace="http://schemas.microsoft.com/office/2006/metadata/properties" ma:root="true" ma:fieldsID="8c254dfa81ebfca18492e2e522e45722" ns2:_="" ns3:_="">
    <xsd:import namespace="c2115d7b-69d6-40b8-9dbe-6b43040ba5b8"/>
    <xsd:import namespace="921f4a53-5853-43b4-88de-78f808cb714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115d7b-69d6-40b8-9dbe-6b43040ba5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1f4a53-5853-43b4-88de-78f808cb714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378e5bc-d738-4458-a205-9cea00ddf6f2}" ma:internalName="TaxCatchAll" ma:showField="CatchAllData" ma:web="921f4a53-5853-43b4-88de-78f808cb71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21f4a53-5853-43b4-88de-78f808cb7149" xsi:nil="true"/>
    <lcf76f155ced4ddcb4097134ff3c332f xmlns="c2115d7b-69d6-40b8-9dbe-6b43040ba5b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A5901C-ED6C-41F1-9D0D-08217FD7E4E3}"/>
</file>

<file path=customXml/itemProps2.xml><?xml version="1.0" encoding="utf-8"?>
<ds:datastoreItem xmlns:ds="http://schemas.openxmlformats.org/officeDocument/2006/customXml" ds:itemID="{6754EB20-668B-428E-92A8-8665A511E2F3}"/>
</file>

<file path=customXml/itemProps3.xml><?xml version="1.0" encoding="utf-8"?>
<ds:datastoreItem xmlns:ds="http://schemas.openxmlformats.org/officeDocument/2006/customXml" ds:itemID="{5BDE40D7-0B7D-45E1-A858-6810D606185E}"/>
</file>

<file path=docProps/app.xml><?xml version="1.0" encoding="utf-8"?>
<Properties xmlns="http://schemas.openxmlformats.org/officeDocument/2006/extended-properties" xmlns:vt="http://schemas.openxmlformats.org/officeDocument/2006/docPropsVTypes">
  <TotalTime>280</TotalTime>
  <Words>1411</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TEAM-1       </vt:lpstr>
      <vt:lpstr>INTRODUCTION</vt:lpstr>
      <vt:lpstr>PURPOSE</vt:lpstr>
      <vt:lpstr>FUNCTIONALITY AND OPERATIONS</vt:lpstr>
      <vt:lpstr>LESSONS LEARNT </vt:lpstr>
      <vt:lpstr>SQL: Structured query language  Creating Tables </vt:lpstr>
      <vt:lpstr> Inserting Values </vt:lpstr>
      <vt:lpstr>PowerPoint Presentation</vt:lpstr>
      <vt:lpstr> Performing Update </vt:lpstr>
      <vt:lpstr> Performing Delete </vt:lpstr>
      <vt:lpstr> Performing Create View  </vt:lpstr>
      <vt:lpstr>PL/SQL: Procedural Language Extension to structure query language</vt:lpstr>
      <vt:lpstr>PL/SQL Cont.</vt:lpstr>
      <vt:lpstr>ORDBMS: Object-relational database management system</vt:lpstr>
      <vt:lpstr>ORDBMS Cont.</vt:lpstr>
      <vt:lpstr>ORDBMS Cont.</vt:lpstr>
      <vt:lpstr>LESSONS LEARNT FROM PROJECT DEVELOPMENT </vt:lpstr>
      <vt:lpstr>ROOM FOR IMPROVEMENT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Karmuru, Naga Sai Lohitha</dc:creator>
  <cp:lastModifiedBy>Karmuru, Naga Sai Lohitha</cp:lastModifiedBy>
  <cp:revision>2</cp:revision>
  <dcterms:created xsi:type="dcterms:W3CDTF">2023-04-25T05:49:18Z</dcterms:created>
  <dcterms:modified xsi:type="dcterms:W3CDTF">2023-05-05T02:05:57Z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0x010100AA31784B34ADD943801BCF74DDA41F4B</vt:lpwstr>
  </property>
</Properties>
</file>