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1" r:id="rId5"/>
    <p:sldId id="260" r:id="rId6"/>
    <p:sldId id="259" r:id="rId7"/>
    <p:sldId id="258" r:id="rId8"/>
    <p:sldId id="257"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Cloud Computing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Cloud Service Provider Companies</a:t>
            </a:r>
            <a:endParaRPr lang="en-US"/>
          </a:p>
        </p:txBody>
      </p:sp>
      <p:sp>
        <p:nvSpPr>
          <p:cNvPr id="3" name="Content Placeholder 2"/>
          <p:cNvSpPr>
            <a:spLocks noGrp="1"/>
          </p:cNvSpPr>
          <p:nvPr>
            <p:ph idx="1"/>
          </p:nvPr>
        </p:nvSpPr>
        <p:spPr>
          <a:xfrm>
            <a:off x="838200" y="1460500"/>
            <a:ext cx="10515600" cy="4716780"/>
          </a:xfrm>
        </p:spPr>
        <p:txBody>
          <a:bodyPr>
            <a:noAutofit/>
          </a:bodyPr>
          <a:p>
            <a:r>
              <a:rPr lang="en-US" sz="1800"/>
              <a:t>Amazon Web Services (AWS)</a:t>
            </a:r>
            <a:endParaRPr lang="en-US" sz="1800"/>
          </a:p>
          <a:p>
            <a:r>
              <a:rPr lang="en-US" sz="1800"/>
              <a:t>AWS (Amazon Web Services) is a secure cloud service platform provided by Amazon. It offers various services such as database storage, computing power, content delivery, Relational Database, Simple Email, Simple Queue, and other functionality to increase the organization's growth.</a:t>
            </a:r>
            <a:endParaRPr lang="en-US" sz="1800"/>
          </a:p>
          <a:p>
            <a:r>
              <a:rPr lang="en-US" sz="1800"/>
              <a:t>2. Microsoft Azure</a:t>
            </a:r>
            <a:endParaRPr lang="en-US" sz="1800"/>
          </a:p>
          <a:p>
            <a:r>
              <a:rPr lang="en-US" sz="1800"/>
              <a:t>Microsoft Azure is also known as Windows Azure. It supports various operating systems, databases, programming languages, frameworks that allow IT professionals to easily build, deploy, and manage applications through a worldwide network. It also allows users to create different groups for related utilities.</a:t>
            </a:r>
            <a:endParaRPr lang="en-US" sz="1800"/>
          </a:p>
          <a:p>
            <a:r>
              <a:rPr lang="en-US" sz="1800"/>
              <a:t>3. Google Cloud Platform</a:t>
            </a:r>
            <a:endParaRPr lang="en-US" sz="1800"/>
          </a:p>
          <a:p>
            <a:r>
              <a:rPr lang="en-US" sz="1800"/>
              <a:t>Google cloud platform is a product of Google. It consists of a set of physical devices, such as computers, hard disk drives, and virtual machines. It also helps organizations to simplify the migration process.</a:t>
            </a:r>
            <a:endParaRPr lang="en-US" sz="1800"/>
          </a:p>
          <a:p>
            <a:r>
              <a:rPr lang="en-US" sz="1800"/>
              <a:t>4. IBM Cloud Services</a:t>
            </a:r>
            <a:endParaRPr lang="en-US" sz="1800"/>
          </a:p>
          <a:p>
            <a:r>
              <a:rPr lang="en-US" sz="1800"/>
              <a:t>IBM Cloud is an open-source, faster, and more reliable platform. It is built with a suite of advanced data and AI tools. It offers various services such as Infrastructure as a service, Software as a service, and platform as a service. You can access its services like compute power, cloud data &amp; Analytics, cloud use cases, and storage networking using internet connection.</a:t>
            </a:r>
            <a:endParaRPr 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Cloud Computing</a:t>
            </a:r>
            <a:endParaRPr lang="en-US"/>
          </a:p>
        </p:txBody>
      </p:sp>
      <p:sp>
        <p:nvSpPr>
          <p:cNvPr id="3" name="Content Placeholder 2"/>
          <p:cNvSpPr>
            <a:spLocks noGrp="1"/>
          </p:cNvSpPr>
          <p:nvPr>
            <p:ph idx="1"/>
          </p:nvPr>
        </p:nvSpPr>
        <p:spPr/>
        <p:txBody>
          <a:bodyPr>
            <a:normAutofit fontScale="90000" lnSpcReduction="20000"/>
          </a:bodyPr>
          <a:p>
            <a:pPr marL="0" indent="0">
              <a:buNone/>
            </a:pPr>
            <a:r>
              <a:rPr lang="en-US"/>
              <a:t>The term cloud refers to a network or the internet. It is a technology that uses remote servers on the internet to store, manage, and access data online rather than local drives. The data can be anything such as files, images, documents, audio, video, and more.</a:t>
            </a:r>
            <a:endParaRPr lang="en-US"/>
          </a:p>
          <a:p>
            <a:pPr marL="0" indent="0">
              <a:buNone/>
            </a:pPr>
            <a:r>
              <a:rPr lang="en-US"/>
              <a:t>There are the following operations that we can do using cloud computing:</a:t>
            </a:r>
            <a:endParaRPr lang="en-US"/>
          </a:p>
          <a:p>
            <a:r>
              <a:rPr lang="en-US"/>
              <a:t>Developing new applications and services</a:t>
            </a:r>
            <a:endParaRPr lang="en-US"/>
          </a:p>
          <a:p>
            <a:r>
              <a:rPr lang="en-US"/>
              <a:t>Storage, back up, and recovery of data</a:t>
            </a:r>
            <a:endParaRPr lang="en-US"/>
          </a:p>
          <a:p>
            <a:r>
              <a:rPr lang="en-US"/>
              <a:t>Hosting blogs and websites</a:t>
            </a:r>
            <a:endParaRPr lang="en-US"/>
          </a:p>
          <a:p>
            <a:r>
              <a:rPr lang="en-US"/>
              <a:t>Delivery of software on demand</a:t>
            </a:r>
            <a:endParaRPr lang="en-US"/>
          </a:p>
          <a:p>
            <a:r>
              <a:rPr lang="en-US"/>
              <a:t>Analysis of data</a:t>
            </a:r>
            <a:endParaRPr lang="en-US"/>
          </a:p>
          <a:p>
            <a:r>
              <a:rPr lang="en-US"/>
              <a:t>Streaming videos and audios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Why Cloud Computing?</a:t>
            </a:r>
            <a:endParaRPr lang="en-US"/>
          </a:p>
        </p:txBody>
      </p:sp>
      <p:sp>
        <p:nvSpPr>
          <p:cNvPr id="3" name="Content Placeholder 2"/>
          <p:cNvSpPr>
            <a:spLocks noGrp="1"/>
          </p:cNvSpPr>
          <p:nvPr>
            <p:ph sz="half" idx="1"/>
          </p:nvPr>
        </p:nvSpPr>
        <p:spPr>
          <a:xfrm>
            <a:off x="838200" y="1825625"/>
            <a:ext cx="5181600" cy="4685665"/>
          </a:xfrm>
        </p:spPr>
        <p:txBody>
          <a:bodyPr>
            <a:noAutofit/>
          </a:bodyPr>
          <a:p>
            <a:r>
              <a:rPr lang="en-US" sz="2000"/>
              <a:t>Small as well as large IT companies, follow the traditional methods to provide the IT infrastructure. That means for any IT company, we need a Server Room that is the basic need of IT companies.</a:t>
            </a:r>
            <a:endParaRPr lang="en-US" sz="2000"/>
          </a:p>
          <a:p>
            <a:r>
              <a:rPr lang="en-US" sz="2000"/>
              <a:t>In that server room, there should be a database server, mail server, networking, firewalls, routers, modem, switches, QPS (Query Per Second means how much queries or load will be handled by the server), configurable system, high net speed, and the maintenance engineers.</a:t>
            </a:r>
            <a:endParaRPr lang="en-US" sz="2000"/>
          </a:p>
          <a:p>
            <a:r>
              <a:rPr lang="en-US" sz="2000"/>
              <a:t>To establish such IT infrastructure, we need to spend lots of money. To overcome all these problems and to reduce the IT infrastructure cost, Cloud Computing comes into existence.</a:t>
            </a:r>
            <a:endParaRPr lang="en-US" sz="2000"/>
          </a:p>
        </p:txBody>
      </p:sp>
      <p:pic>
        <p:nvPicPr>
          <p:cNvPr id="4" name="Content Placeholder 3"/>
          <p:cNvPicPr>
            <a:picLocks noChangeAspect="1"/>
          </p:cNvPicPr>
          <p:nvPr>
            <p:ph sz="half" idx="2"/>
          </p:nvPr>
        </p:nvPicPr>
        <p:blipFill>
          <a:blip r:embed="rId1"/>
          <a:stretch>
            <a:fillRect/>
          </a:stretch>
        </p:blipFill>
        <p:spPr>
          <a:xfrm>
            <a:off x="6172200" y="1574800"/>
            <a:ext cx="5181600" cy="46304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2560"/>
            <a:ext cx="10515600" cy="839470"/>
          </a:xfrm>
        </p:spPr>
        <p:txBody>
          <a:bodyPr/>
          <a:p>
            <a:r>
              <a:rPr lang="en-US"/>
              <a:t>Characteristics of Cloud Computing</a:t>
            </a:r>
            <a:endParaRPr lang="en-US"/>
          </a:p>
        </p:txBody>
      </p:sp>
      <p:sp>
        <p:nvSpPr>
          <p:cNvPr id="3" name="Content Placeholder 2"/>
          <p:cNvSpPr>
            <a:spLocks noGrp="1"/>
          </p:cNvSpPr>
          <p:nvPr>
            <p:ph idx="1"/>
          </p:nvPr>
        </p:nvSpPr>
        <p:spPr>
          <a:xfrm>
            <a:off x="838200" y="1329055"/>
            <a:ext cx="10515600" cy="4848225"/>
          </a:xfrm>
        </p:spPr>
        <p:txBody>
          <a:bodyPr>
            <a:normAutofit fontScale="50000"/>
          </a:bodyPr>
          <a:p>
            <a:pPr marL="0" indent="0">
              <a:buNone/>
            </a:pPr>
            <a:r>
              <a:rPr lang="en-US"/>
              <a:t>1) Agility</a:t>
            </a:r>
            <a:endParaRPr lang="en-US"/>
          </a:p>
          <a:p>
            <a:pPr marL="0" indent="0">
              <a:buNone/>
            </a:pPr>
            <a:r>
              <a:rPr lang="en-US"/>
              <a:t>The cloud works in a distributed computing environment. It shares resources among users and works very fast.</a:t>
            </a:r>
            <a:endParaRPr lang="en-US"/>
          </a:p>
          <a:p>
            <a:pPr marL="0" indent="0">
              <a:buNone/>
            </a:pPr>
            <a:r>
              <a:rPr lang="en-US"/>
              <a:t>2) High availability and reliability</a:t>
            </a:r>
            <a:endParaRPr lang="en-US"/>
          </a:p>
          <a:p>
            <a:pPr marL="0" indent="0">
              <a:buNone/>
            </a:pPr>
            <a:r>
              <a:rPr lang="en-US"/>
              <a:t>The availability of servers is high and more reliable because the chances of infrastructure failure are minimum.</a:t>
            </a:r>
            <a:endParaRPr lang="en-US"/>
          </a:p>
          <a:p>
            <a:pPr marL="0" indent="0">
              <a:buNone/>
            </a:pPr>
            <a:r>
              <a:rPr lang="en-US"/>
              <a:t>3) High Scalability</a:t>
            </a:r>
            <a:endParaRPr lang="en-US"/>
          </a:p>
          <a:p>
            <a:pPr marL="0" indent="0">
              <a:buNone/>
            </a:pPr>
            <a:r>
              <a:rPr lang="en-US"/>
              <a:t>Cloud offers "on-demand" provisioning of resources on a large scale, without having engineers for peak loads.</a:t>
            </a:r>
            <a:endParaRPr lang="en-US"/>
          </a:p>
          <a:p>
            <a:pPr marL="0" indent="0">
              <a:buNone/>
            </a:pPr>
            <a:r>
              <a:rPr lang="en-US"/>
              <a:t>4) Multi-Sharing</a:t>
            </a:r>
            <a:endParaRPr lang="en-US"/>
          </a:p>
          <a:p>
            <a:pPr marL="0" indent="0">
              <a:buNone/>
            </a:pPr>
            <a:r>
              <a:rPr lang="en-US"/>
              <a:t>With the help of cloud computing, multiple users and applications can work more efficiently with cost reductions by sharing common infrastructure.</a:t>
            </a:r>
            <a:endParaRPr lang="en-US"/>
          </a:p>
          <a:p>
            <a:pPr marL="0" indent="0">
              <a:buNone/>
            </a:pPr>
            <a:r>
              <a:rPr lang="en-US"/>
              <a:t>5) Device and Location Independence</a:t>
            </a:r>
            <a:endParaRPr lang="en-US"/>
          </a:p>
          <a:p>
            <a:pPr marL="0" indent="0">
              <a:buNone/>
            </a:pPr>
            <a:r>
              <a:rPr lang="en-US"/>
              <a:t>Cloud computing enables the users to access systems using a web browser regardless of their location or what device they use e.g. PC, mobile phone, etc. As infrastructure is off-site (typically provided by a third-party) and accessed via the Internet, users can connect from anywhere.</a:t>
            </a:r>
            <a:endParaRPr lang="en-US"/>
          </a:p>
          <a:p>
            <a:pPr marL="0" indent="0">
              <a:buNone/>
            </a:pPr>
            <a:r>
              <a:rPr lang="en-US"/>
              <a:t>6) Services in the pay-per-use mode</a:t>
            </a:r>
            <a:endParaRPr lang="en-US"/>
          </a:p>
          <a:p>
            <a:pPr marL="0" indent="0">
              <a:buNone/>
            </a:pPr>
            <a:r>
              <a:rPr lang="en-US"/>
              <a:t>Application Programming Interfaces (APIs) are provided to the users so that they can access services on the cloud by using these APIs and pay the charges as per the usage of services.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264160"/>
            <a:ext cx="3931920" cy="647065"/>
          </a:xfrm>
        </p:spPr>
        <p:txBody>
          <a:bodyPr/>
          <a:p>
            <a:r>
              <a:rPr lang="en-US"/>
              <a:t>Types of Cloud</a:t>
            </a:r>
            <a:endParaRPr lang="en-US"/>
          </a:p>
        </p:txBody>
      </p:sp>
      <p:pic>
        <p:nvPicPr>
          <p:cNvPr id="4" name="Content Placeholder 3"/>
          <p:cNvPicPr>
            <a:picLocks noChangeAspect="1"/>
          </p:cNvPicPr>
          <p:nvPr>
            <p:ph idx="1"/>
          </p:nvPr>
        </p:nvPicPr>
        <p:blipFill>
          <a:blip r:embed="rId1"/>
          <a:stretch>
            <a:fillRect/>
          </a:stretch>
        </p:blipFill>
        <p:spPr>
          <a:xfrm>
            <a:off x="6467475" y="815340"/>
            <a:ext cx="5345430" cy="4841875"/>
          </a:xfrm>
          <a:prstGeom prst="rect">
            <a:avLst/>
          </a:prstGeom>
        </p:spPr>
      </p:pic>
      <p:sp>
        <p:nvSpPr>
          <p:cNvPr id="5" name="Text Placeholder 4"/>
          <p:cNvSpPr>
            <a:spLocks noGrp="1"/>
          </p:cNvSpPr>
          <p:nvPr>
            <p:ph type="body" sz="half" idx="2"/>
          </p:nvPr>
        </p:nvSpPr>
        <p:spPr>
          <a:xfrm>
            <a:off x="840105" y="814705"/>
            <a:ext cx="5627370" cy="5795010"/>
          </a:xfrm>
        </p:spPr>
        <p:txBody>
          <a:bodyPr>
            <a:normAutofit fontScale="90000"/>
          </a:bodyPr>
          <a:p>
            <a:r>
              <a:rPr lang="en-US" b="1"/>
              <a:t>Public Cloud</a:t>
            </a:r>
            <a:endParaRPr lang="en-US" b="1"/>
          </a:p>
          <a:p>
            <a:r>
              <a:rPr lang="en-US"/>
              <a:t>Public cloud is open to all to store and access information via the Internet using the pay-per-usage method.</a:t>
            </a:r>
            <a:endParaRPr lang="en-US"/>
          </a:p>
          <a:p>
            <a:r>
              <a:rPr lang="en-US"/>
              <a:t>In public cloud, computing resources are managed and operated by the Cloud Service Provider (CSP).</a:t>
            </a:r>
            <a:endParaRPr lang="en-US"/>
          </a:p>
          <a:p>
            <a:r>
              <a:rPr lang="en-US"/>
              <a:t>Example: Amazon elastic compute cloud (EC2), IBM SmartCloud Enterprise, Microsoft, Google App Engine, Windows Azure Services Platform.</a:t>
            </a:r>
            <a:endParaRPr lang="en-US"/>
          </a:p>
          <a:p>
            <a:r>
              <a:rPr lang="en-US" b="1"/>
              <a:t>Private Cloud</a:t>
            </a:r>
            <a:endParaRPr lang="en-US" b="1"/>
          </a:p>
          <a:p>
            <a:r>
              <a:rPr lang="en-US"/>
              <a:t>Private cloud is also known as an internal cloud or corporate cloud. It is used by organizations to build and manage their own data centers internally or by the third party. It can be deployed using Opensource tools such as Openstack and Eucalyptus.</a:t>
            </a:r>
            <a:endParaRPr lang="en-US"/>
          </a:p>
          <a:p>
            <a:endParaRPr lang="en-US" b="1"/>
          </a:p>
          <a:p>
            <a:r>
              <a:rPr lang="en-US" b="1"/>
              <a:t>Hybrid Cloud</a:t>
            </a:r>
            <a:endParaRPr lang="en-US" b="1"/>
          </a:p>
          <a:p>
            <a:r>
              <a:rPr lang="en-US"/>
              <a:t>Hybrid Cloud is a combination of the public cloud and the private cloud. we can say:</a:t>
            </a:r>
            <a:endParaRPr lang="en-US"/>
          </a:p>
          <a:p>
            <a:r>
              <a:rPr lang="en-US"/>
              <a:t>Hybrid Cloud = Public Cloud + Private Cloud</a:t>
            </a:r>
            <a:endParaRPr lang="en-US"/>
          </a:p>
          <a:p>
            <a:r>
              <a:rPr lang="en-US"/>
              <a:t>Hybrid cloud is partially secure because the services which are running on the public cloud can be accessed by anyone, while the services which are running on a private cloud can be accessed only by the organization's users.</a:t>
            </a:r>
            <a:endParaRPr lang="en-US"/>
          </a:p>
          <a:p>
            <a:r>
              <a:rPr lang="en-US"/>
              <a:t>Example: Google Application Suite (Gmail, Google Apps, and Google Drive), Office 365 (MS Office on the Web and One Drive), Amazon Web Services.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a:t>Cloud Service Models</a:t>
            </a:r>
            <a:endParaRPr lang="en-US"/>
          </a:p>
          <a:p>
            <a:r>
              <a:rPr lang="en-US"/>
              <a:t>There are the following three types of cloud service models -</a:t>
            </a:r>
            <a:endParaRPr lang="en-US"/>
          </a:p>
          <a:p>
            <a:endParaRPr lang="en-US"/>
          </a:p>
          <a:p>
            <a:r>
              <a:rPr lang="en-US"/>
              <a:t>Infrastructure as a Service (IaaS)</a:t>
            </a:r>
            <a:endParaRPr lang="en-US"/>
          </a:p>
          <a:p>
            <a:r>
              <a:rPr lang="en-US"/>
              <a:t>Platform as a Service (PaaS)</a:t>
            </a:r>
            <a:endParaRPr lang="en-US"/>
          </a:p>
          <a:p>
            <a:r>
              <a:rPr lang="en-US"/>
              <a:t>Software as a Service (SaaS)</a:t>
            </a:r>
            <a:endParaRPr lang="en-US"/>
          </a:p>
        </p:txBody>
      </p:sp>
      <p:pic>
        <p:nvPicPr>
          <p:cNvPr id="4" name="Content Placeholder 3"/>
          <p:cNvPicPr>
            <a:picLocks noChangeAspect="1"/>
          </p:cNvPicPr>
          <p:nvPr>
            <p:ph sz="half" idx="2"/>
          </p:nvPr>
        </p:nvPicPr>
        <p:blipFill>
          <a:blip r:embed="rId1"/>
          <a:stretch>
            <a:fillRect/>
          </a:stretch>
        </p:blipFill>
        <p:spPr>
          <a:xfrm>
            <a:off x="6628765" y="1691005"/>
            <a:ext cx="4267200" cy="42151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Infrastructure as a Service (IaaS)</a:t>
            </a:r>
            <a:br>
              <a:rPr lang="en-US"/>
            </a:br>
            <a:endParaRPr lang="en-US"/>
          </a:p>
        </p:txBody>
      </p:sp>
      <p:sp>
        <p:nvSpPr>
          <p:cNvPr id="3" name="Content Placeholder 2"/>
          <p:cNvSpPr>
            <a:spLocks noGrp="1"/>
          </p:cNvSpPr>
          <p:nvPr>
            <p:ph idx="1"/>
          </p:nvPr>
        </p:nvSpPr>
        <p:spPr>
          <a:xfrm>
            <a:off x="838200" y="1146175"/>
            <a:ext cx="10515600" cy="5031105"/>
          </a:xfrm>
        </p:spPr>
        <p:txBody>
          <a:bodyPr>
            <a:noAutofit/>
          </a:bodyPr>
          <a:p>
            <a:r>
              <a:rPr lang="en-US" sz="2400"/>
              <a:t>IaaS is also known as Hardware as a Service (HaaS). It is a computing infrastructure managed over the internet. The main advantage of using IaaS is that it helps users to avoid the cost and complexity of purchasing and managing the physical servers.</a:t>
            </a:r>
            <a:endParaRPr lang="en-US" sz="2400"/>
          </a:p>
          <a:p>
            <a:r>
              <a:rPr lang="en-US" sz="2400"/>
              <a:t>Characteristics of IaaS</a:t>
            </a:r>
            <a:endParaRPr lang="en-US" sz="2400"/>
          </a:p>
          <a:p>
            <a:r>
              <a:rPr lang="en-US" sz="2400"/>
              <a:t>There are the following characteristics of IaaS -</a:t>
            </a:r>
            <a:endParaRPr lang="en-US" sz="2400"/>
          </a:p>
          <a:p>
            <a:r>
              <a:rPr lang="en-US" sz="2400"/>
              <a:t>Resources are available as a service</a:t>
            </a:r>
            <a:endParaRPr lang="en-US" sz="2400"/>
          </a:p>
          <a:p>
            <a:r>
              <a:rPr lang="en-US" sz="2400"/>
              <a:t>Services are highly scalable</a:t>
            </a:r>
            <a:endParaRPr lang="en-US" sz="2400"/>
          </a:p>
          <a:p>
            <a:r>
              <a:rPr lang="en-US" sz="2400"/>
              <a:t>Dynamic and flexible</a:t>
            </a:r>
            <a:endParaRPr lang="en-US" sz="2400"/>
          </a:p>
          <a:p>
            <a:r>
              <a:rPr lang="en-US" sz="2400"/>
              <a:t>GUI and API-based access</a:t>
            </a:r>
            <a:endParaRPr lang="en-US" sz="2400"/>
          </a:p>
          <a:p>
            <a:r>
              <a:rPr lang="en-US" sz="2400"/>
              <a:t>Automated administrative tasks</a:t>
            </a:r>
            <a:endParaRPr lang="en-US" sz="2400"/>
          </a:p>
          <a:p>
            <a:r>
              <a:rPr lang="en-US" sz="2400"/>
              <a:t>Example: DigitalOcean, Linode, Amazon Web Services (AWS), Microsoft Azure, Google Compute Engine (GCE), Rackspace, and Cisco Metacloud.</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47395"/>
          </a:xfrm>
        </p:spPr>
        <p:txBody>
          <a:bodyPr>
            <a:normAutofit fontScale="90000"/>
          </a:bodyPr>
          <a:p>
            <a:r>
              <a:rPr lang="en-US">
                <a:sym typeface="+mn-ea"/>
              </a:rPr>
              <a:t>Platform as a Service (PaaS)</a:t>
            </a:r>
            <a:br>
              <a:rPr lang="en-US"/>
            </a:br>
            <a:endParaRPr lang="en-US"/>
          </a:p>
        </p:txBody>
      </p:sp>
      <p:sp>
        <p:nvSpPr>
          <p:cNvPr id="3" name="Content Placeholder 2"/>
          <p:cNvSpPr>
            <a:spLocks noGrp="1"/>
          </p:cNvSpPr>
          <p:nvPr>
            <p:ph idx="1"/>
          </p:nvPr>
        </p:nvSpPr>
        <p:spPr>
          <a:xfrm>
            <a:off x="838200" y="832485"/>
            <a:ext cx="10515600" cy="5344795"/>
          </a:xfrm>
        </p:spPr>
        <p:txBody>
          <a:bodyPr>
            <a:normAutofit fontScale="70000"/>
          </a:bodyPr>
          <a:p>
            <a:r>
              <a:rPr lang="en-US"/>
              <a:t>PaaS cloud computing platform is created for the programmer to develop, test, run, and manage the applications.</a:t>
            </a:r>
            <a:endParaRPr lang="en-US"/>
          </a:p>
          <a:p>
            <a:endParaRPr lang="en-US"/>
          </a:p>
          <a:p>
            <a:r>
              <a:rPr lang="en-US"/>
              <a:t>Characteristics of PaaS</a:t>
            </a:r>
            <a:endParaRPr lang="en-US"/>
          </a:p>
          <a:p>
            <a:r>
              <a:rPr lang="en-US"/>
              <a:t>There are the following characteristics of PaaS -</a:t>
            </a:r>
            <a:endParaRPr lang="en-US"/>
          </a:p>
          <a:p>
            <a:endParaRPr lang="en-US"/>
          </a:p>
          <a:p>
            <a:r>
              <a:rPr lang="en-US"/>
              <a:t>Accessible to various users via the same development application.</a:t>
            </a:r>
            <a:endParaRPr lang="en-US"/>
          </a:p>
          <a:p>
            <a:r>
              <a:rPr lang="en-US"/>
              <a:t>Integrates with web services and databases.</a:t>
            </a:r>
            <a:endParaRPr lang="en-US"/>
          </a:p>
          <a:p>
            <a:r>
              <a:rPr lang="en-US"/>
              <a:t>Builds on virtualization technology, so resources can easily be scaled up or down as per the organization's need.</a:t>
            </a:r>
            <a:endParaRPr lang="en-US"/>
          </a:p>
          <a:p>
            <a:r>
              <a:rPr lang="en-US"/>
              <a:t>Support multiple languages and frameworks.</a:t>
            </a:r>
            <a:endParaRPr lang="en-US"/>
          </a:p>
          <a:p>
            <a:r>
              <a:rPr lang="en-US"/>
              <a:t>Provides an ability to "Auto-scale".</a:t>
            </a:r>
            <a:endParaRPr lang="en-US"/>
          </a:p>
          <a:p>
            <a:r>
              <a:rPr lang="en-US"/>
              <a:t>Example: AWS Elastic Beanstalk, Windows Azure, Heroku, Force.com, Google App Engine, Apache Stratos, Magento Commerce Cloud, and OpenShift.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6910"/>
          </a:xfrm>
        </p:spPr>
        <p:txBody>
          <a:bodyPr>
            <a:normAutofit fontScale="90000"/>
          </a:bodyPr>
          <a:p>
            <a:r>
              <a:rPr lang="en-US">
                <a:sym typeface="+mn-ea"/>
              </a:rPr>
              <a:t>Software as a Service (SaaS)</a:t>
            </a:r>
            <a:br>
              <a:rPr lang="en-US"/>
            </a:br>
            <a:endParaRPr lang="en-US"/>
          </a:p>
        </p:txBody>
      </p:sp>
      <p:sp>
        <p:nvSpPr>
          <p:cNvPr id="3" name="Content Placeholder 2"/>
          <p:cNvSpPr>
            <a:spLocks noGrp="1"/>
          </p:cNvSpPr>
          <p:nvPr>
            <p:ph idx="1"/>
          </p:nvPr>
        </p:nvSpPr>
        <p:spPr>
          <a:xfrm>
            <a:off x="838200" y="768350"/>
            <a:ext cx="10515600" cy="5408930"/>
          </a:xfrm>
        </p:spPr>
        <p:txBody>
          <a:bodyPr>
            <a:normAutofit fontScale="70000"/>
          </a:bodyPr>
          <a:p>
            <a:r>
              <a:rPr lang="en-US"/>
              <a:t>SaaS is also known as "on-demand software". It is a software in which the applications are hosted by a cloud service provider. Users can access these applications with the help of internet connection and web browser.</a:t>
            </a:r>
            <a:endParaRPr lang="en-US"/>
          </a:p>
          <a:p>
            <a:endParaRPr lang="en-US"/>
          </a:p>
          <a:p>
            <a:r>
              <a:rPr lang="en-US"/>
              <a:t>Characteristics of SaaS</a:t>
            </a:r>
            <a:endParaRPr lang="en-US"/>
          </a:p>
          <a:p>
            <a:r>
              <a:rPr lang="en-US"/>
              <a:t>There are the following characteristics of SaaS -</a:t>
            </a:r>
            <a:endParaRPr lang="en-US"/>
          </a:p>
          <a:p>
            <a:endParaRPr lang="en-US"/>
          </a:p>
          <a:p>
            <a:r>
              <a:rPr lang="en-US"/>
              <a:t>Managed from a central location</a:t>
            </a:r>
            <a:endParaRPr lang="en-US"/>
          </a:p>
          <a:p>
            <a:r>
              <a:rPr lang="en-US"/>
              <a:t>Hosted on a remote server</a:t>
            </a:r>
            <a:endParaRPr lang="en-US"/>
          </a:p>
          <a:p>
            <a:r>
              <a:rPr lang="en-US"/>
              <a:t>Accessible over the internet</a:t>
            </a:r>
            <a:endParaRPr lang="en-US"/>
          </a:p>
          <a:p>
            <a:r>
              <a:rPr lang="en-US"/>
              <a:t>Users are not responsible for hardware and software updates. Updates are applied automatically.</a:t>
            </a:r>
            <a:endParaRPr lang="en-US"/>
          </a:p>
          <a:p>
            <a:r>
              <a:rPr lang="en-US"/>
              <a:t>The services are purchased on the pay-as-per-use basis</a:t>
            </a:r>
            <a:endParaRPr lang="en-US"/>
          </a:p>
          <a:p>
            <a:r>
              <a:rPr lang="en-US"/>
              <a:t>Example: BigCommerce, Google Apps, Salesforce, Dropbox, ZenDesk, Cisco WebEx, ZenDesk, Slack, and GoToMeeting.</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6872</Words>
  <Application>WPS Presentation</Application>
  <PresentationFormat>Widescreen</PresentationFormat>
  <Paragraphs>107</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
  <cp:lastModifiedBy>Malkeet</cp:lastModifiedBy>
  <cp:revision>1</cp:revision>
  <dcterms:created xsi:type="dcterms:W3CDTF">2022-12-02T11:20:06Z</dcterms:created>
  <dcterms:modified xsi:type="dcterms:W3CDTF">2022-12-02T11:20:06Z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C2F33D06EF9648C596B9909EE1618FA1</vt:lpwstr>
  </property>
  <property fmtid="{D5CDD505-2E9C-101B-9397-08002B2CF9AE}" pid="3" name="KSOProductBuildVer">
    <vt:lpwstr>1033-11.2.0.11417</vt:lpwstr>
  </property>
</Properties>
</file>