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29380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CC98B-D1FC-424A-9CB0-485017E1A9CA}"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274920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2585922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4260068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368304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4198204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355646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1824553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108900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202004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CC98B-D1FC-424A-9CB0-485017E1A9CA}"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246222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FCC98B-D1FC-424A-9CB0-485017E1A9CA}"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377602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FCC98B-D1FC-424A-9CB0-485017E1A9CA}" type="datetimeFigureOut">
              <a:rPr lang="en-IN" smtClean="0"/>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138143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FCC98B-D1FC-424A-9CB0-485017E1A9CA}"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146869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CC98B-D1FC-424A-9CB0-485017E1A9CA}" type="datetimeFigureOut">
              <a:rPr lang="en-IN" smtClean="0"/>
              <a:t>01-12-2022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38008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CC98B-D1FC-424A-9CB0-485017E1A9CA}"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155220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CC98B-D1FC-424A-9CB0-485017E1A9CA}"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E987A-BA7C-430A-BAB9-DD9BF1752F10}" type="slidenum">
              <a:rPr lang="en-IN" smtClean="0"/>
              <a:t>‹#›</a:t>
            </a:fld>
            <a:endParaRPr lang="en-IN"/>
          </a:p>
        </p:txBody>
      </p:sp>
    </p:spTree>
    <p:extLst>
      <p:ext uri="{BB962C8B-B14F-4D97-AF65-F5344CB8AC3E}">
        <p14:creationId xmlns:p14="http://schemas.microsoft.com/office/powerpoint/2010/main" val="288783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FCC98B-D1FC-424A-9CB0-485017E1A9CA}" type="datetimeFigureOut">
              <a:rPr lang="en-IN" smtClean="0"/>
              <a:t>01-12-2022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EE987A-BA7C-430A-BAB9-DD9BF1752F10}" type="slidenum">
              <a:rPr lang="en-IN" smtClean="0"/>
              <a:t>‹#›</a:t>
            </a:fld>
            <a:endParaRPr lang="en-IN"/>
          </a:p>
        </p:txBody>
      </p:sp>
    </p:spTree>
    <p:extLst>
      <p:ext uri="{BB962C8B-B14F-4D97-AF65-F5344CB8AC3E}">
        <p14:creationId xmlns:p14="http://schemas.microsoft.com/office/powerpoint/2010/main" val="358074765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contegix.com/resources/library/jira-dashboar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onfluence.atlassian.com/jira064/what-is-a-project-720416135.html"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confluence.atlassian.com/jira064/using-filters-720416526.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agile/kanban/boards" TargetMode="External"/><Relationship Id="rId2" Type="http://schemas.openxmlformats.org/officeDocument/2006/relationships/hyperlink" Target="https://www.atlassian.com/software/jira/features/scrum-board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73E8-178D-C97C-A65F-ACC9E24D61E3}"/>
              </a:ext>
            </a:extLst>
          </p:cNvPr>
          <p:cNvSpPr>
            <a:spLocks noGrp="1"/>
          </p:cNvSpPr>
          <p:nvPr>
            <p:ph type="ctrTitle"/>
          </p:nvPr>
        </p:nvSpPr>
        <p:spPr/>
        <p:txBody>
          <a:bodyPr/>
          <a:lstStyle/>
          <a:p>
            <a:r>
              <a:rPr lang="en-IN" dirty="0"/>
              <a:t>Jira</a:t>
            </a:r>
          </a:p>
        </p:txBody>
      </p:sp>
      <p:sp>
        <p:nvSpPr>
          <p:cNvPr id="3" name="Subtitle 2">
            <a:extLst>
              <a:ext uri="{FF2B5EF4-FFF2-40B4-BE49-F238E27FC236}">
                <a16:creationId xmlns:a16="http://schemas.microsoft.com/office/drawing/2014/main" id="{28428298-5DDF-F0AE-0F3E-3CC15DCD2C3E}"/>
              </a:ext>
            </a:extLst>
          </p:cNvPr>
          <p:cNvSpPr>
            <a:spLocks noGrp="1"/>
          </p:cNvSpPr>
          <p:nvPr>
            <p:ph type="subTitle" idx="1"/>
          </p:nvPr>
        </p:nvSpPr>
        <p:spPr/>
        <p:txBody>
          <a:bodyPr/>
          <a:lstStyle/>
          <a:p>
            <a:r>
              <a:rPr lang="en-IN" dirty="0"/>
              <a:t>By Varun Chitale</a:t>
            </a:r>
          </a:p>
        </p:txBody>
      </p:sp>
    </p:spTree>
    <p:extLst>
      <p:ext uri="{BB962C8B-B14F-4D97-AF65-F5344CB8AC3E}">
        <p14:creationId xmlns:p14="http://schemas.microsoft.com/office/powerpoint/2010/main" val="147469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97F378-7A14-93DC-EC49-749DAC9ED883}"/>
              </a:ext>
            </a:extLst>
          </p:cNvPr>
          <p:cNvSpPr txBox="1"/>
          <p:nvPr/>
        </p:nvSpPr>
        <p:spPr>
          <a:xfrm>
            <a:off x="2593910" y="625151"/>
            <a:ext cx="3778898" cy="861774"/>
          </a:xfrm>
          <a:prstGeom prst="rect">
            <a:avLst/>
          </a:prstGeom>
          <a:noFill/>
        </p:spPr>
        <p:txBody>
          <a:bodyPr wrap="square" rtlCol="0">
            <a:spAutoFit/>
          </a:bodyPr>
          <a:lstStyle/>
          <a:p>
            <a:r>
              <a:rPr lang="en-IN" sz="3200" dirty="0"/>
              <a:t>Continued:</a:t>
            </a:r>
          </a:p>
          <a:p>
            <a:endParaRPr lang="en-IN" dirty="0"/>
          </a:p>
        </p:txBody>
      </p:sp>
      <p:sp>
        <p:nvSpPr>
          <p:cNvPr id="4" name="TextBox 3">
            <a:extLst>
              <a:ext uri="{FF2B5EF4-FFF2-40B4-BE49-F238E27FC236}">
                <a16:creationId xmlns:a16="http://schemas.microsoft.com/office/drawing/2014/main" id="{2A568806-4FC1-9555-4125-CF53D91AF5E1}"/>
              </a:ext>
            </a:extLst>
          </p:cNvPr>
          <p:cNvSpPr txBox="1"/>
          <p:nvPr/>
        </p:nvSpPr>
        <p:spPr>
          <a:xfrm>
            <a:off x="2115716" y="1670696"/>
            <a:ext cx="9407589" cy="3139321"/>
          </a:xfrm>
          <a:prstGeom prst="rect">
            <a:avLst/>
          </a:prstGeom>
          <a:noFill/>
        </p:spPr>
        <p:txBody>
          <a:bodyPr wrap="square">
            <a:spAutoFit/>
          </a:bodyPr>
          <a:lstStyle/>
          <a:p>
            <a:pPr algn="l"/>
            <a:r>
              <a:rPr lang="en-US" b="0" i="0" dirty="0">
                <a:effectLst/>
                <a:latin typeface="Heebo" pitchFamily="2" charset="-79"/>
                <a:cs typeface="Heebo" pitchFamily="2" charset="-79"/>
              </a:rPr>
              <a:t>Forecast &amp; Management</a:t>
            </a:r>
          </a:p>
          <a:p>
            <a:pPr algn="l"/>
            <a:endParaRPr lang="en-US" b="0" i="0" dirty="0">
              <a:effectLst/>
              <a:latin typeface="Heebo" pitchFamily="2" charset="-79"/>
              <a:cs typeface="Heebo" pitchFamily="2" charset="-79"/>
            </a:endParaRPr>
          </a:p>
          <a:p>
            <a:pPr algn="just">
              <a:buFont typeface="Arial" panose="020B0604020202020204" pitchFamily="34" charset="0"/>
              <a:buChar char="•"/>
            </a:pPr>
            <a:r>
              <a:rPr lang="en-US" b="1" i="0" dirty="0">
                <a:solidFill>
                  <a:srgbClr val="000000"/>
                </a:solidFill>
                <a:effectLst/>
                <a:latin typeface="Nunito" pitchFamily="2" charset="0"/>
              </a:rPr>
              <a:t>Time Tracking Report</a:t>
            </a:r>
            <a:r>
              <a:rPr lang="en-US" b="0" i="0" dirty="0">
                <a:solidFill>
                  <a:srgbClr val="000000"/>
                </a:solidFill>
                <a:effectLst/>
                <a:latin typeface="Nunito" pitchFamily="2" charset="0"/>
              </a:rPr>
              <a:t> − Shows the original and current time estimates for issues in the current project. It can help to determine whether work is on track for those issues.</a:t>
            </a:r>
          </a:p>
          <a:p>
            <a:pPr algn="just">
              <a:buFont typeface="Arial" panose="020B0604020202020204" pitchFamily="34" charset="0"/>
              <a:buChar char="•"/>
            </a:pPr>
            <a:r>
              <a:rPr lang="en-US" b="1" i="0" dirty="0">
                <a:solidFill>
                  <a:srgbClr val="000000"/>
                </a:solidFill>
                <a:effectLst/>
                <a:latin typeface="Nunito" pitchFamily="2" charset="0"/>
              </a:rPr>
              <a:t>User Workload Report</a:t>
            </a:r>
            <a:r>
              <a:rPr lang="en-US" b="0" i="0" dirty="0">
                <a:solidFill>
                  <a:srgbClr val="000000"/>
                </a:solidFill>
                <a:effectLst/>
                <a:latin typeface="Nunito" pitchFamily="2" charset="0"/>
              </a:rPr>
              <a:t> − Shows the time estimates for all unresolved issues assigned to a user across projects. It helps to understand how much a user is occupied, whether overburdened or has less work.</a:t>
            </a:r>
          </a:p>
          <a:p>
            <a:pPr algn="just">
              <a:buFont typeface="Arial" panose="020B0604020202020204" pitchFamily="34" charset="0"/>
              <a:buChar char="•"/>
            </a:pPr>
            <a:r>
              <a:rPr lang="en-US" b="1" i="0" dirty="0">
                <a:solidFill>
                  <a:srgbClr val="000000"/>
                </a:solidFill>
                <a:effectLst/>
                <a:latin typeface="Nunito" pitchFamily="2" charset="0"/>
              </a:rPr>
              <a:t>Version Workload Report</a:t>
            </a:r>
            <a:r>
              <a:rPr lang="en-US" b="0" i="0" dirty="0">
                <a:solidFill>
                  <a:srgbClr val="000000"/>
                </a:solidFill>
                <a:effectLst/>
                <a:latin typeface="Nunito" pitchFamily="2" charset="0"/>
              </a:rPr>
              <a:t> − Displays how much outstanding work is remaining per user and per issue. It helps to understand the remaining work of a version.</a:t>
            </a:r>
          </a:p>
          <a:p>
            <a:pPr algn="just"/>
            <a:r>
              <a:rPr lang="en-US" b="0" i="0" dirty="0">
                <a:solidFill>
                  <a:srgbClr val="000000"/>
                </a:solidFill>
                <a:effectLst/>
                <a:latin typeface="Nunito" pitchFamily="2" charset="0"/>
              </a:rPr>
              <a:t>In addition to these, there are other types of reports that generally have a pie chart in them, which we will discuss in detail in the subsequent chapters.</a:t>
            </a:r>
          </a:p>
        </p:txBody>
      </p:sp>
    </p:spTree>
    <p:extLst>
      <p:ext uri="{BB962C8B-B14F-4D97-AF65-F5344CB8AC3E}">
        <p14:creationId xmlns:p14="http://schemas.microsoft.com/office/powerpoint/2010/main" val="192431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0B687-7EC9-F783-4F77-BD540BB780EA}"/>
              </a:ext>
            </a:extLst>
          </p:cNvPr>
          <p:cNvSpPr txBox="1"/>
          <p:nvPr/>
        </p:nvSpPr>
        <p:spPr>
          <a:xfrm>
            <a:off x="1679509" y="1524382"/>
            <a:ext cx="10431625" cy="3970318"/>
          </a:xfrm>
          <a:prstGeom prst="rect">
            <a:avLst/>
          </a:prstGeom>
          <a:noFill/>
        </p:spPr>
        <p:txBody>
          <a:bodyPr wrap="square">
            <a:spAutoFit/>
          </a:bodyPr>
          <a:lstStyle/>
          <a:p>
            <a:pPr algn="l"/>
            <a:endParaRPr lang="en-US" b="0" i="0" dirty="0">
              <a:solidFill>
                <a:srgbClr val="393939"/>
              </a:solidFill>
              <a:effectLst/>
              <a:latin typeface="Montserrat" panose="00000500000000000000" pitchFamily="2" charset="0"/>
            </a:endParaRPr>
          </a:p>
          <a:p>
            <a:pPr algn="l"/>
            <a:r>
              <a:rPr lang="en-US" dirty="0">
                <a:solidFill>
                  <a:srgbClr val="000000"/>
                </a:solidFill>
                <a:latin typeface="Nunito" pitchFamily="2" charset="0"/>
              </a:rPr>
              <a:t>In addition to manually generating reports, teams can </a:t>
            </a:r>
            <a:r>
              <a:rPr lang="en-US" dirty="0">
                <a:solidFill>
                  <a:srgbClr val="000000"/>
                </a:solidFill>
                <a:latin typeface="Nunito" pitchFamily="2" charset="0"/>
                <a:hlinkClick r:id="rId2">
                  <a:extLst>
                    <a:ext uri="{A12FA001-AC4F-418D-AE19-62706E023703}">
                      <ahyp:hlinkClr xmlns:ahyp="http://schemas.microsoft.com/office/drawing/2018/hyperlinkcolor" val="tx"/>
                    </a:ext>
                  </a:extLst>
                </a:hlinkClick>
              </a:rPr>
              <a:t>use Jira dashboards</a:t>
            </a:r>
            <a:r>
              <a:rPr lang="en-US" dirty="0">
                <a:solidFill>
                  <a:srgbClr val="000000"/>
                </a:solidFill>
                <a:latin typeface="Nunito" pitchFamily="2" charset="0"/>
              </a:rPr>
              <a:t> and gadgets to keep key metrics easily accessible at all times. Jira dashboards enable users to track, manage, and update their daily work in a single, user-friendly display.</a:t>
            </a:r>
          </a:p>
          <a:p>
            <a:pPr algn="l"/>
            <a:endParaRPr lang="en-US" dirty="0">
              <a:solidFill>
                <a:srgbClr val="000000"/>
              </a:solidFill>
              <a:latin typeface="Nunito" pitchFamily="2" charset="0"/>
            </a:endParaRPr>
          </a:p>
          <a:p>
            <a:pPr algn="l"/>
            <a:r>
              <a:rPr lang="en-US" dirty="0">
                <a:solidFill>
                  <a:srgbClr val="000000"/>
                </a:solidFill>
                <a:latin typeface="Nunito" pitchFamily="2" charset="0"/>
              </a:rPr>
              <a:t>Each dashboard can be tailored to the user’s needs and preferences with custom gadgets. These gadgets are dynamic tiles that summarize project and issue data by filtering information. They make it easy for team members to organize and access their tasks by providing quick and seamless shortcuts from the dashboard to relevant projects and tools.</a:t>
            </a:r>
          </a:p>
          <a:p>
            <a:pPr algn="l"/>
            <a:endParaRPr lang="en-US" dirty="0">
              <a:solidFill>
                <a:srgbClr val="000000"/>
              </a:solidFill>
              <a:latin typeface="Nunito" pitchFamily="2" charset="0"/>
            </a:endParaRPr>
          </a:p>
          <a:p>
            <a:pPr algn="l"/>
            <a:r>
              <a:rPr lang="en-US" dirty="0">
                <a:solidFill>
                  <a:srgbClr val="000000"/>
                </a:solidFill>
                <a:latin typeface="Nunito" pitchFamily="2" charset="0"/>
              </a:rPr>
              <a:t>Because Jira dashboards — and the gadgets displayed within them — offer a real-time, interactable, and customizable view of your work, they’re a powerful tool for visualizing progress. And with filters that make configuration easy, you can quickly find, update, and evaluate issues across every relevant project</a:t>
            </a:r>
            <a:r>
              <a:rPr lang="en-US" b="0" i="0" dirty="0">
                <a:solidFill>
                  <a:srgbClr val="686868"/>
                </a:solidFill>
                <a:effectLst/>
                <a:latin typeface="Montserrat" panose="00000500000000000000" pitchFamily="2" charset="0"/>
              </a:rPr>
              <a:t>.</a:t>
            </a:r>
          </a:p>
        </p:txBody>
      </p:sp>
      <p:sp>
        <p:nvSpPr>
          <p:cNvPr id="4" name="TextBox 3">
            <a:extLst>
              <a:ext uri="{FF2B5EF4-FFF2-40B4-BE49-F238E27FC236}">
                <a16:creationId xmlns:a16="http://schemas.microsoft.com/office/drawing/2014/main" id="{2AB18F22-2790-56D3-C97A-8BBDCFA43787}"/>
              </a:ext>
            </a:extLst>
          </p:cNvPr>
          <p:cNvSpPr txBox="1"/>
          <p:nvPr/>
        </p:nvSpPr>
        <p:spPr>
          <a:xfrm>
            <a:off x="1744826" y="526598"/>
            <a:ext cx="5281126" cy="584775"/>
          </a:xfrm>
          <a:prstGeom prst="rect">
            <a:avLst/>
          </a:prstGeom>
          <a:noFill/>
        </p:spPr>
        <p:txBody>
          <a:bodyPr wrap="square" rtlCol="0">
            <a:spAutoFit/>
          </a:bodyPr>
          <a:lstStyle/>
          <a:p>
            <a:r>
              <a:rPr lang="en-IN" sz="3200" dirty="0"/>
              <a:t>Jira Dashboard and Gadgets</a:t>
            </a:r>
          </a:p>
        </p:txBody>
      </p:sp>
    </p:spTree>
    <p:extLst>
      <p:ext uri="{BB962C8B-B14F-4D97-AF65-F5344CB8AC3E}">
        <p14:creationId xmlns:p14="http://schemas.microsoft.com/office/powerpoint/2010/main" val="12454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ira Core dashboard: your project status at a glance">
            <a:extLst>
              <a:ext uri="{FF2B5EF4-FFF2-40B4-BE49-F238E27FC236}">
                <a16:creationId xmlns:a16="http://schemas.microsoft.com/office/drawing/2014/main" id="{9C10E11F-DC1C-01FB-566E-6C9EB36DF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035" y="1026368"/>
            <a:ext cx="9815900" cy="54544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3C80B9-7267-3F8D-FFF6-E9497261BF27}"/>
              </a:ext>
            </a:extLst>
          </p:cNvPr>
          <p:cNvSpPr txBox="1"/>
          <p:nvPr/>
        </p:nvSpPr>
        <p:spPr>
          <a:xfrm>
            <a:off x="2323323" y="177281"/>
            <a:ext cx="3405673" cy="584775"/>
          </a:xfrm>
          <a:prstGeom prst="rect">
            <a:avLst/>
          </a:prstGeom>
          <a:noFill/>
        </p:spPr>
        <p:txBody>
          <a:bodyPr wrap="square" rtlCol="0">
            <a:spAutoFit/>
          </a:bodyPr>
          <a:lstStyle/>
          <a:p>
            <a:r>
              <a:rPr lang="en-IN" sz="3200" dirty="0"/>
              <a:t>Jira Dashboard </a:t>
            </a:r>
          </a:p>
        </p:txBody>
      </p:sp>
    </p:spTree>
    <p:extLst>
      <p:ext uri="{BB962C8B-B14F-4D97-AF65-F5344CB8AC3E}">
        <p14:creationId xmlns:p14="http://schemas.microsoft.com/office/powerpoint/2010/main" val="133841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41AEA68C-5D2A-1276-3875-733D5F15D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270" y="2659482"/>
            <a:ext cx="5919787" cy="39857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C7D701-1011-E618-8DB1-1A21C1436C3B}"/>
              </a:ext>
            </a:extLst>
          </p:cNvPr>
          <p:cNvSpPr txBox="1"/>
          <p:nvPr/>
        </p:nvSpPr>
        <p:spPr>
          <a:xfrm>
            <a:off x="2097056" y="1109484"/>
            <a:ext cx="9482234" cy="1200329"/>
          </a:xfrm>
          <a:prstGeom prst="rect">
            <a:avLst/>
          </a:prstGeom>
          <a:noFill/>
        </p:spPr>
        <p:txBody>
          <a:bodyPr wrap="square">
            <a:spAutoFit/>
          </a:bodyPr>
          <a:lstStyle/>
          <a:p>
            <a:r>
              <a:rPr lang="en-US" dirty="0">
                <a:solidFill>
                  <a:srgbClr val="000000"/>
                </a:solidFill>
                <a:latin typeface="Nunito" pitchFamily="2" charset="0"/>
              </a:rPr>
              <a:t>The 'Pie Chart' gadget displays issues returned from a specified </a:t>
            </a:r>
            <a:r>
              <a:rPr lang="en-US" dirty="0">
                <a:solidFill>
                  <a:srgbClr val="000000"/>
                </a:solidFill>
                <a:latin typeface="Nunito" pitchFamily="2" charset="0"/>
                <a:hlinkClick r:id="rId3">
                  <a:extLst>
                    <a:ext uri="{A12FA001-AC4F-418D-AE19-62706E023703}">
                      <ahyp:hlinkClr xmlns:ahyp="http://schemas.microsoft.com/office/drawing/2018/hyperlinkcolor" val="tx"/>
                    </a:ext>
                  </a:extLst>
                </a:hlinkClick>
              </a:rPr>
              <a:t>project</a:t>
            </a:r>
            <a:r>
              <a:rPr lang="en-US" dirty="0">
                <a:solidFill>
                  <a:srgbClr val="000000"/>
                </a:solidFill>
                <a:latin typeface="Nunito" pitchFamily="2" charset="0"/>
              </a:rPr>
              <a:t> or </a:t>
            </a:r>
            <a:r>
              <a:rPr lang="en-US" dirty="0">
                <a:solidFill>
                  <a:srgbClr val="000000"/>
                </a:solidFill>
                <a:latin typeface="Nunito" pitchFamily="2" charset="0"/>
                <a:hlinkClick r:id="rId4">
                  <a:extLst>
                    <a:ext uri="{A12FA001-AC4F-418D-AE19-62706E023703}">
                      <ahyp:hlinkClr xmlns:ahyp="http://schemas.microsoft.com/office/drawing/2018/hyperlinkcolor" val="tx"/>
                    </a:ext>
                  </a:extLst>
                </a:hlinkClick>
              </a:rPr>
              <a:t>issue filter,</a:t>
            </a:r>
            <a:r>
              <a:rPr lang="en-US" dirty="0">
                <a:solidFill>
                  <a:srgbClr val="000000"/>
                </a:solidFill>
                <a:latin typeface="Nunito" pitchFamily="2" charset="0"/>
              </a:rPr>
              <a:t> grouped by a specified field. For example, an issue filter can be created to retrieve all open issues for a particular version of a particular project. The 'Pie Chart' gadget can then be used to display these issues grouped by a specified field (e.g. Assignee).</a:t>
            </a:r>
            <a:endParaRPr lang="en-IN" dirty="0">
              <a:solidFill>
                <a:srgbClr val="000000"/>
              </a:solidFill>
              <a:latin typeface="Nunito" pitchFamily="2" charset="0"/>
            </a:endParaRPr>
          </a:p>
        </p:txBody>
      </p:sp>
      <p:sp>
        <p:nvSpPr>
          <p:cNvPr id="6" name="TextBox 5">
            <a:extLst>
              <a:ext uri="{FF2B5EF4-FFF2-40B4-BE49-F238E27FC236}">
                <a16:creationId xmlns:a16="http://schemas.microsoft.com/office/drawing/2014/main" id="{A1CD5C0F-8EDA-E111-7213-456DD84AAA48}"/>
              </a:ext>
            </a:extLst>
          </p:cNvPr>
          <p:cNvSpPr txBox="1"/>
          <p:nvPr/>
        </p:nvSpPr>
        <p:spPr>
          <a:xfrm>
            <a:off x="2332653" y="354563"/>
            <a:ext cx="4030825" cy="584775"/>
          </a:xfrm>
          <a:prstGeom prst="rect">
            <a:avLst/>
          </a:prstGeom>
          <a:noFill/>
        </p:spPr>
        <p:txBody>
          <a:bodyPr wrap="square" rtlCol="0">
            <a:spAutoFit/>
          </a:bodyPr>
          <a:lstStyle/>
          <a:p>
            <a:r>
              <a:rPr lang="en-IN" sz="3200" dirty="0"/>
              <a:t>Jira Pie Chart</a:t>
            </a:r>
          </a:p>
        </p:txBody>
      </p:sp>
    </p:spTree>
    <p:extLst>
      <p:ext uri="{BB962C8B-B14F-4D97-AF65-F5344CB8AC3E}">
        <p14:creationId xmlns:p14="http://schemas.microsoft.com/office/powerpoint/2010/main" val="45017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6B37281-687D-E0C5-6FD3-2AD166F94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62" y="2567316"/>
            <a:ext cx="8127838" cy="41478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D3FC2C-669B-75C1-FF5C-92144764DED9}"/>
              </a:ext>
            </a:extLst>
          </p:cNvPr>
          <p:cNvSpPr txBox="1"/>
          <p:nvPr/>
        </p:nvSpPr>
        <p:spPr>
          <a:xfrm>
            <a:off x="1779813" y="1332731"/>
            <a:ext cx="9724831" cy="923330"/>
          </a:xfrm>
          <a:prstGeom prst="rect">
            <a:avLst/>
          </a:prstGeom>
          <a:noFill/>
        </p:spPr>
        <p:txBody>
          <a:bodyPr wrap="square">
            <a:spAutoFit/>
          </a:bodyPr>
          <a:lstStyle/>
          <a:p>
            <a:r>
              <a:rPr lang="en-US" b="0" i="0" dirty="0">
                <a:solidFill>
                  <a:srgbClr val="091E42"/>
                </a:solidFill>
                <a:effectLst/>
                <a:latin typeface="-apple-system"/>
              </a:rPr>
              <a:t>The </a:t>
            </a:r>
            <a:r>
              <a:rPr lang="en-US" dirty="0">
                <a:solidFill>
                  <a:srgbClr val="091E42"/>
                </a:solidFill>
                <a:latin typeface="-apple-system"/>
              </a:rPr>
              <a:t>Jira Calendar Plugin </a:t>
            </a:r>
            <a:r>
              <a:rPr lang="en-US" b="0" i="0" dirty="0">
                <a:solidFill>
                  <a:srgbClr val="091E42"/>
                </a:solidFill>
                <a:effectLst/>
                <a:latin typeface="-apple-system"/>
              </a:rPr>
              <a:t>shows issues and versions in a calendar format based on their due date. Calendars can be based on a filter or on a project. It is developed and maintained by Atlassian.</a:t>
            </a:r>
            <a:br>
              <a:rPr lang="en-US" dirty="0"/>
            </a:br>
            <a:endParaRPr lang="en-IN" dirty="0"/>
          </a:p>
        </p:txBody>
      </p:sp>
      <p:sp>
        <p:nvSpPr>
          <p:cNvPr id="6" name="TextBox 5">
            <a:extLst>
              <a:ext uri="{FF2B5EF4-FFF2-40B4-BE49-F238E27FC236}">
                <a16:creationId xmlns:a16="http://schemas.microsoft.com/office/drawing/2014/main" id="{1DCDA988-311F-7B9D-BB88-12DECAE09205}"/>
              </a:ext>
            </a:extLst>
          </p:cNvPr>
          <p:cNvSpPr txBox="1"/>
          <p:nvPr/>
        </p:nvSpPr>
        <p:spPr>
          <a:xfrm>
            <a:off x="2127380" y="335902"/>
            <a:ext cx="4665306" cy="584775"/>
          </a:xfrm>
          <a:prstGeom prst="rect">
            <a:avLst/>
          </a:prstGeom>
          <a:noFill/>
        </p:spPr>
        <p:txBody>
          <a:bodyPr wrap="square" rtlCol="0">
            <a:spAutoFit/>
          </a:bodyPr>
          <a:lstStyle/>
          <a:p>
            <a:r>
              <a:rPr lang="en-IN" sz="3200" dirty="0"/>
              <a:t>Jira Calendar</a:t>
            </a:r>
          </a:p>
        </p:txBody>
      </p:sp>
    </p:spTree>
    <p:extLst>
      <p:ext uri="{BB962C8B-B14F-4D97-AF65-F5344CB8AC3E}">
        <p14:creationId xmlns:p14="http://schemas.microsoft.com/office/powerpoint/2010/main" val="400753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5FA200-1E62-1363-360D-8CC9A36847B2}"/>
              </a:ext>
            </a:extLst>
          </p:cNvPr>
          <p:cNvSpPr txBox="1"/>
          <p:nvPr/>
        </p:nvSpPr>
        <p:spPr>
          <a:xfrm>
            <a:off x="3722915" y="2136710"/>
            <a:ext cx="7725746"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242722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920DD-EC1E-EFD0-5B80-FE738F73B449}"/>
              </a:ext>
            </a:extLst>
          </p:cNvPr>
          <p:cNvSpPr txBox="1"/>
          <p:nvPr/>
        </p:nvSpPr>
        <p:spPr>
          <a:xfrm>
            <a:off x="2090057" y="615820"/>
            <a:ext cx="5197151" cy="584775"/>
          </a:xfrm>
          <a:prstGeom prst="rect">
            <a:avLst/>
          </a:prstGeom>
          <a:noFill/>
        </p:spPr>
        <p:txBody>
          <a:bodyPr wrap="square" rtlCol="0">
            <a:spAutoFit/>
          </a:bodyPr>
          <a:lstStyle/>
          <a:p>
            <a:r>
              <a:rPr lang="en-IN" sz="3200" dirty="0"/>
              <a:t>Agenda</a:t>
            </a:r>
          </a:p>
        </p:txBody>
      </p:sp>
      <p:sp>
        <p:nvSpPr>
          <p:cNvPr id="3" name="TextBox 2">
            <a:extLst>
              <a:ext uri="{FF2B5EF4-FFF2-40B4-BE49-F238E27FC236}">
                <a16:creationId xmlns:a16="http://schemas.microsoft.com/office/drawing/2014/main" id="{406538FC-F811-AEF1-2E83-F65FFE0D8EE7}"/>
              </a:ext>
            </a:extLst>
          </p:cNvPr>
          <p:cNvSpPr txBox="1"/>
          <p:nvPr/>
        </p:nvSpPr>
        <p:spPr>
          <a:xfrm>
            <a:off x="1875453" y="1632857"/>
            <a:ext cx="8453535" cy="5078313"/>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0000"/>
                </a:solidFill>
                <a:latin typeface="Nunito" pitchFamily="2" charset="0"/>
              </a:rPr>
              <a:t>What is Jira</a:t>
            </a:r>
          </a:p>
          <a:p>
            <a:pPr marL="285750" indent="-285750">
              <a:buFont typeface="Arial" panose="020B0604020202020204" pitchFamily="34" charset="0"/>
              <a:buChar char="•"/>
            </a:pPr>
            <a:endParaRPr lang="en-IN" dirty="0">
              <a:solidFill>
                <a:srgbClr val="000000"/>
              </a:solidFill>
              <a:latin typeface="Nunito" pitchFamily="2" charset="0"/>
            </a:endParaRPr>
          </a:p>
          <a:p>
            <a:pPr marL="285750" indent="-285750">
              <a:buFont typeface="Arial" panose="020B0604020202020204" pitchFamily="34" charset="0"/>
              <a:buChar char="•"/>
            </a:pPr>
            <a:r>
              <a:rPr lang="en-IN" dirty="0">
                <a:solidFill>
                  <a:srgbClr val="000000"/>
                </a:solidFill>
                <a:latin typeface="Nunito" pitchFamily="2" charset="0"/>
              </a:rPr>
              <a:t>Features Provided By Jira</a:t>
            </a:r>
          </a:p>
          <a:p>
            <a:pPr marL="285750" indent="-285750">
              <a:buFont typeface="Arial" panose="020B0604020202020204" pitchFamily="34" charset="0"/>
              <a:buChar char="•"/>
            </a:pPr>
            <a:endParaRPr lang="en-IN" dirty="0">
              <a:solidFill>
                <a:srgbClr val="000000"/>
              </a:solidFill>
              <a:latin typeface="Nunito" pitchFamily="2" charset="0"/>
            </a:endParaRPr>
          </a:p>
          <a:p>
            <a:pPr marL="285750" indent="-285750">
              <a:buFont typeface="Arial" panose="020B0604020202020204" pitchFamily="34" charset="0"/>
              <a:buChar char="•"/>
            </a:pPr>
            <a:r>
              <a:rPr lang="en-IN" dirty="0">
                <a:solidFill>
                  <a:srgbClr val="000000"/>
                </a:solidFill>
                <a:latin typeface="Nunito" pitchFamily="2" charset="0"/>
              </a:rPr>
              <a:t>Jira Workflow</a:t>
            </a:r>
          </a:p>
          <a:p>
            <a:pPr marL="285750" indent="-285750">
              <a:buFont typeface="Arial" panose="020B0604020202020204" pitchFamily="34" charset="0"/>
              <a:buChar char="•"/>
            </a:pPr>
            <a:endParaRPr lang="en-IN" dirty="0">
              <a:solidFill>
                <a:srgbClr val="000000"/>
              </a:solidFill>
              <a:latin typeface="Nunito" pitchFamily="2" charset="0"/>
            </a:endParaRPr>
          </a:p>
          <a:p>
            <a:pPr marL="285750" indent="-285750">
              <a:buFont typeface="Arial" panose="020B0604020202020204" pitchFamily="34" charset="0"/>
              <a:buChar char="•"/>
            </a:pPr>
            <a:r>
              <a:rPr lang="en-IN" dirty="0">
                <a:solidFill>
                  <a:srgbClr val="000000"/>
                </a:solidFill>
                <a:latin typeface="Nunito" pitchFamily="2" charset="0"/>
              </a:rPr>
              <a:t>Jira Workflow Steps</a:t>
            </a:r>
          </a:p>
          <a:p>
            <a:pPr marL="285750" indent="-285750">
              <a:buFont typeface="Arial" panose="020B0604020202020204" pitchFamily="34" charset="0"/>
              <a:buChar char="•"/>
            </a:pPr>
            <a:endParaRPr lang="en-IN" dirty="0">
              <a:solidFill>
                <a:srgbClr val="000000"/>
              </a:solidFill>
              <a:latin typeface="Nunito" pitchFamily="2" charset="0"/>
            </a:endParaRPr>
          </a:p>
          <a:p>
            <a:pPr marL="285750" indent="-285750">
              <a:buFont typeface="Arial" panose="020B0604020202020204" pitchFamily="34" charset="0"/>
              <a:buChar char="•"/>
            </a:pPr>
            <a:r>
              <a:rPr lang="en-IN" dirty="0">
                <a:solidFill>
                  <a:srgbClr val="000000"/>
                </a:solidFill>
                <a:latin typeface="Nunito" pitchFamily="2" charset="0"/>
              </a:rPr>
              <a:t>Jira Reports</a:t>
            </a:r>
          </a:p>
          <a:p>
            <a:pPr marL="285750" indent="-285750">
              <a:buFont typeface="Arial" panose="020B0604020202020204" pitchFamily="34" charset="0"/>
              <a:buChar char="•"/>
            </a:pPr>
            <a:endParaRPr lang="en-IN" dirty="0">
              <a:solidFill>
                <a:srgbClr val="000000"/>
              </a:solidFill>
              <a:latin typeface="Nunito" pitchFamily="2" charset="0"/>
            </a:endParaRPr>
          </a:p>
          <a:p>
            <a:pPr marL="285750" indent="-285750">
              <a:buFont typeface="Arial" panose="020B0604020202020204" pitchFamily="34" charset="0"/>
              <a:buChar char="•"/>
            </a:pPr>
            <a:r>
              <a:rPr lang="en-US" dirty="0">
                <a:solidFill>
                  <a:srgbClr val="000000"/>
                </a:solidFill>
                <a:latin typeface="Nunito" pitchFamily="2" charset="0"/>
              </a:rPr>
              <a:t>Type of Jira  Reports</a:t>
            </a:r>
          </a:p>
          <a:p>
            <a:pPr marL="285750" indent="-285750">
              <a:buFont typeface="Arial" panose="020B0604020202020204" pitchFamily="34" charset="0"/>
              <a:buChar char="•"/>
            </a:pPr>
            <a:endParaRPr lang="en-IN" dirty="0">
              <a:solidFill>
                <a:srgbClr val="000000"/>
              </a:solidFill>
              <a:latin typeface="Nunito" pitchFamily="2" charset="0"/>
            </a:endParaRPr>
          </a:p>
          <a:p>
            <a:pPr marL="285750" indent="-285750">
              <a:buFont typeface="Arial" panose="020B0604020202020204" pitchFamily="34" charset="0"/>
              <a:buChar char="•"/>
            </a:pPr>
            <a:r>
              <a:rPr lang="en-IN" dirty="0">
                <a:solidFill>
                  <a:srgbClr val="000000"/>
                </a:solidFill>
                <a:latin typeface="Nunito" pitchFamily="2" charset="0"/>
              </a:rPr>
              <a:t>Jira Dashboard and Gadgets</a:t>
            </a:r>
          </a:p>
          <a:p>
            <a:endParaRPr lang="en-IN" dirty="0">
              <a:solidFill>
                <a:srgbClr val="000000"/>
              </a:solidFill>
              <a:latin typeface="Nunito" pitchFamily="2" charset="0"/>
            </a:endParaRPr>
          </a:p>
          <a:p>
            <a:pPr marL="285750" indent="-285750">
              <a:buFont typeface="Arial" panose="020B0604020202020204" pitchFamily="34" charset="0"/>
              <a:buChar char="•"/>
            </a:pPr>
            <a:endParaRPr lang="en-IN" dirty="0">
              <a:solidFill>
                <a:srgbClr val="000000"/>
              </a:solidFill>
              <a:latin typeface="Nunito" pitchFamily="2"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1732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C1E3C-E983-6F89-F3EE-515726426F57}"/>
              </a:ext>
            </a:extLst>
          </p:cNvPr>
          <p:cNvSpPr txBox="1"/>
          <p:nvPr/>
        </p:nvSpPr>
        <p:spPr>
          <a:xfrm>
            <a:off x="2118049" y="886409"/>
            <a:ext cx="6802016" cy="861774"/>
          </a:xfrm>
          <a:prstGeom prst="rect">
            <a:avLst/>
          </a:prstGeom>
          <a:noFill/>
        </p:spPr>
        <p:txBody>
          <a:bodyPr wrap="square" rtlCol="0">
            <a:spAutoFit/>
          </a:bodyPr>
          <a:lstStyle/>
          <a:p>
            <a:r>
              <a:rPr lang="en-IN" sz="3200" b="1" dirty="0"/>
              <a:t>What is Jira?</a:t>
            </a:r>
          </a:p>
          <a:p>
            <a:endParaRPr lang="en-IN" dirty="0"/>
          </a:p>
        </p:txBody>
      </p:sp>
      <p:sp>
        <p:nvSpPr>
          <p:cNvPr id="3" name="TextBox 2">
            <a:extLst>
              <a:ext uri="{FF2B5EF4-FFF2-40B4-BE49-F238E27FC236}">
                <a16:creationId xmlns:a16="http://schemas.microsoft.com/office/drawing/2014/main" id="{14A785E9-7B9B-8A2B-87E8-3DD8BD9BC361}"/>
              </a:ext>
            </a:extLst>
          </p:cNvPr>
          <p:cNvSpPr txBox="1"/>
          <p:nvPr/>
        </p:nvSpPr>
        <p:spPr>
          <a:xfrm>
            <a:off x="1782147" y="1870787"/>
            <a:ext cx="9713167" cy="5632311"/>
          </a:xfrm>
          <a:prstGeom prst="rect">
            <a:avLst/>
          </a:prstGeom>
          <a:noFill/>
        </p:spPr>
        <p:txBody>
          <a:bodyPr wrap="square" rtlCol="0">
            <a:spAutoFit/>
          </a:bodyPr>
          <a:lstStyle/>
          <a:p>
            <a:pPr algn="l" fontAlgn="base"/>
            <a:r>
              <a:rPr lang="en-US" dirty="0">
                <a:solidFill>
                  <a:srgbClr val="000000"/>
                </a:solidFill>
                <a:latin typeface="Nunito" pitchFamily="2" charset="0"/>
              </a:rPr>
              <a:t>Jira Software is part of a family of products designed to help teams of all types manage work. Originally, Jira was designed as a bug and issue tracker. But today, Jira has evolved into a powerful work management tool for all kinds of use cases, from requirements and test case management to agile software development. </a:t>
            </a:r>
          </a:p>
          <a:p>
            <a:pPr algn="l" fontAlgn="base"/>
            <a:endParaRPr lang="en-US" dirty="0">
              <a:solidFill>
                <a:srgbClr val="000000"/>
              </a:solidFill>
              <a:latin typeface="Nunito" pitchFamily="2" charset="0"/>
            </a:endParaRPr>
          </a:p>
          <a:p>
            <a:pPr algn="l" fontAlgn="base"/>
            <a:r>
              <a:rPr lang="en-US" dirty="0">
                <a:solidFill>
                  <a:srgbClr val="000000"/>
                </a:solidFill>
                <a:latin typeface="Nunito" pitchFamily="2" charset="0"/>
              </a:rPr>
              <a:t>For teams who practice agile methodologies, Jira Software provides </a:t>
            </a:r>
            <a:r>
              <a:rPr lang="en-US" dirty="0">
                <a:solidFill>
                  <a:srgbClr val="000000"/>
                </a:solidFill>
                <a:latin typeface="Nunito" pitchFamily="2" charset="0"/>
                <a:hlinkClick r:id="rId2">
                  <a:extLst>
                    <a:ext uri="{A12FA001-AC4F-418D-AE19-62706E023703}">
                      <ahyp:hlinkClr xmlns:ahyp="http://schemas.microsoft.com/office/drawing/2018/hyperlinkcolor" val="tx"/>
                    </a:ext>
                  </a:extLst>
                </a:hlinkClick>
              </a:rPr>
              <a:t>scrum</a:t>
            </a:r>
            <a:r>
              <a:rPr lang="en-US" dirty="0">
                <a:solidFill>
                  <a:srgbClr val="000000"/>
                </a:solidFill>
                <a:latin typeface="Nunito" pitchFamily="2" charset="0"/>
              </a:rPr>
              <a:t> and </a:t>
            </a:r>
            <a:r>
              <a:rPr lang="en-US" dirty="0" err="1">
                <a:solidFill>
                  <a:srgbClr val="000000"/>
                </a:solidFill>
                <a:latin typeface="Nunito" pitchFamily="2" charset="0"/>
                <a:hlinkClick r:id="rId3">
                  <a:extLst>
                    <a:ext uri="{A12FA001-AC4F-418D-AE19-62706E023703}">
                      <ahyp:hlinkClr xmlns:ahyp="http://schemas.microsoft.com/office/drawing/2018/hyperlinkcolor" val="tx"/>
                    </a:ext>
                  </a:extLst>
                </a:hlinkClick>
              </a:rPr>
              <a:t>kanban</a:t>
            </a:r>
            <a:r>
              <a:rPr lang="en-US" dirty="0">
                <a:solidFill>
                  <a:srgbClr val="000000"/>
                </a:solidFill>
                <a:latin typeface="Nunito" pitchFamily="2" charset="0"/>
                <a:hlinkClick r:id="rId3">
                  <a:extLst>
                    <a:ext uri="{A12FA001-AC4F-418D-AE19-62706E023703}">
                      <ahyp:hlinkClr xmlns:ahyp="http://schemas.microsoft.com/office/drawing/2018/hyperlinkcolor" val="tx"/>
                    </a:ext>
                  </a:extLst>
                </a:hlinkClick>
              </a:rPr>
              <a:t> boards</a:t>
            </a:r>
            <a:r>
              <a:rPr lang="en-US" dirty="0">
                <a:solidFill>
                  <a:srgbClr val="000000"/>
                </a:solidFill>
                <a:latin typeface="Nunito" pitchFamily="2" charset="0"/>
              </a:rPr>
              <a:t> out-of-the-box. Boards are task management hubs, where tasks are mapped to customizable workflows. Boards provide transparency across teamwork and visibility into the status of every work item. Time tracking capabilities and real-time performance reports (burn-up/down charts, sprint reports, velocity charts) enable teams to closely monitor their productivity over time.</a:t>
            </a:r>
          </a:p>
          <a:p>
            <a:pPr algn="l" fontAlgn="base"/>
            <a:endParaRPr lang="en-US" dirty="0">
              <a:solidFill>
                <a:srgbClr val="000000"/>
              </a:solidFill>
              <a:latin typeface="Nunito" pitchFamily="2" charset="0"/>
            </a:endParaRPr>
          </a:p>
          <a:p>
            <a:pPr algn="l" fontAlgn="base"/>
            <a:r>
              <a:rPr lang="en-US" dirty="0">
                <a:solidFill>
                  <a:srgbClr val="000000"/>
                </a:solidFill>
                <a:latin typeface="Nunito" pitchFamily="2" charset="0"/>
              </a:rPr>
              <a:t>Jira Software can help your team manage a project from the start, through execution, to the wrap-up.</a:t>
            </a:r>
          </a:p>
          <a:p>
            <a:br>
              <a:rPr lang="en-US" dirty="0">
                <a:solidFill>
                  <a:srgbClr val="000000"/>
                </a:solidFill>
                <a:latin typeface="Nunito" pitchFamily="2" charset="0"/>
              </a:rPr>
            </a:br>
            <a:endParaRPr lang="en-US" dirty="0">
              <a:solidFill>
                <a:srgbClr val="000000"/>
              </a:solidFill>
              <a:latin typeface="Nunito" pitchFamily="2" charset="0"/>
            </a:endParaRPr>
          </a:p>
          <a:p>
            <a:br>
              <a:rPr lang="en-US" dirty="0"/>
            </a:br>
            <a:endParaRPr lang="en-US" b="0" i="0" dirty="0">
              <a:solidFill>
                <a:srgbClr val="091E42"/>
              </a:solidFill>
              <a:effectLst/>
              <a:latin typeface="Charlie Text"/>
            </a:endParaRPr>
          </a:p>
          <a:p>
            <a:br>
              <a:rPr lang="en-US" dirty="0"/>
            </a:br>
            <a:endParaRPr lang="en-IN" dirty="0"/>
          </a:p>
        </p:txBody>
      </p:sp>
    </p:spTree>
    <p:extLst>
      <p:ext uri="{BB962C8B-B14F-4D97-AF65-F5344CB8AC3E}">
        <p14:creationId xmlns:p14="http://schemas.microsoft.com/office/powerpoint/2010/main" val="389512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01728-77B2-5D0B-6B45-BE034D9FD696}"/>
              </a:ext>
            </a:extLst>
          </p:cNvPr>
          <p:cNvSpPr txBox="1"/>
          <p:nvPr/>
        </p:nvSpPr>
        <p:spPr>
          <a:xfrm>
            <a:off x="2155372" y="401216"/>
            <a:ext cx="5057192" cy="584775"/>
          </a:xfrm>
          <a:prstGeom prst="rect">
            <a:avLst/>
          </a:prstGeom>
          <a:noFill/>
        </p:spPr>
        <p:txBody>
          <a:bodyPr wrap="square" rtlCol="0">
            <a:spAutoFit/>
          </a:bodyPr>
          <a:lstStyle/>
          <a:p>
            <a:r>
              <a:rPr lang="en-IN" sz="3200" dirty="0"/>
              <a:t>Features </a:t>
            </a:r>
            <a:r>
              <a:rPr lang="en-IN" sz="3200" dirty="0">
                <a:solidFill>
                  <a:srgbClr val="000000"/>
                </a:solidFill>
                <a:latin typeface="Nunito" pitchFamily="2" charset="0"/>
              </a:rPr>
              <a:t>Provided</a:t>
            </a:r>
            <a:r>
              <a:rPr lang="en-IN" sz="3200" dirty="0"/>
              <a:t> By Jira</a:t>
            </a:r>
          </a:p>
        </p:txBody>
      </p:sp>
      <p:sp>
        <p:nvSpPr>
          <p:cNvPr id="3" name="TextBox 2">
            <a:extLst>
              <a:ext uri="{FF2B5EF4-FFF2-40B4-BE49-F238E27FC236}">
                <a16:creationId xmlns:a16="http://schemas.microsoft.com/office/drawing/2014/main" id="{71103983-5D82-0C5A-B976-8B0918E03202}"/>
              </a:ext>
            </a:extLst>
          </p:cNvPr>
          <p:cNvSpPr txBox="1"/>
          <p:nvPr/>
        </p:nvSpPr>
        <p:spPr>
          <a:xfrm>
            <a:off x="1968758" y="1259634"/>
            <a:ext cx="9722498" cy="7294305"/>
          </a:xfrm>
          <a:prstGeom prst="rect">
            <a:avLst/>
          </a:prstGeom>
          <a:noFill/>
        </p:spPr>
        <p:txBody>
          <a:bodyPr wrap="square" rtlCol="0">
            <a:spAutoFit/>
          </a:bodyPr>
          <a:lstStyle/>
          <a:p>
            <a:pPr fontAlgn="base"/>
            <a:r>
              <a:rPr lang="en-US" dirty="0">
                <a:solidFill>
                  <a:srgbClr val="000000"/>
                </a:solidFill>
                <a:latin typeface="Nunito" pitchFamily="2" charset="0"/>
              </a:rPr>
              <a:t>Scrum Boards : Scrum boards help agile teams break large, complex projects into manageable pieces of work so focused teams, working in sprints, ship faster.</a:t>
            </a:r>
          </a:p>
          <a:p>
            <a:pPr fontAlgn="base"/>
            <a:endParaRPr lang="en-US" dirty="0">
              <a:solidFill>
                <a:srgbClr val="000000"/>
              </a:solidFill>
              <a:latin typeface="Nunito" pitchFamily="2" charset="0"/>
            </a:endParaRPr>
          </a:p>
          <a:p>
            <a:pPr fontAlgn="base"/>
            <a:r>
              <a:rPr lang="en-US" dirty="0">
                <a:solidFill>
                  <a:srgbClr val="000000"/>
                </a:solidFill>
                <a:latin typeface="Nunito" pitchFamily="2" charset="0"/>
              </a:rPr>
              <a:t>Roadmaps : Keep your teams and organization in sync with roadmaps. Full visibility gives teams the context needed to make quick decisions while staying aligned with the bigger goals.</a:t>
            </a:r>
          </a:p>
          <a:p>
            <a:pPr fontAlgn="base"/>
            <a:endParaRPr lang="en-US" dirty="0">
              <a:solidFill>
                <a:srgbClr val="000000"/>
              </a:solidFill>
              <a:latin typeface="Nunito" pitchFamily="2" charset="0"/>
            </a:endParaRPr>
          </a:p>
          <a:p>
            <a:pPr fontAlgn="base"/>
            <a:r>
              <a:rPr lang="en-US" dirty="0">
                <a:solidFill>
                  <a:srgbClr val="000000"/>
                </a:solidFill>
                <a:latin typeface="Nunito" pitchFamily="2" charset="0"/>
              </a:rPr>
              <a:t>Reports and Insights : Out-of-the-box reports and dashboards in Jira Software offer critical insights within the context of your work to ensure your teams are always up to date and set up for success.</a:t>
            </a:r>
          </a:p>
          <a:p>
            <a:pPr fontAlgn="base"/>
            <a:endParaRPr lang="en-US" dirty="0">
              <a:solidFill>
                <a:srgbClr val="000000"/>
              </a:solidFill>
              <a:latin typeface="Nunito" pitchFamily="2" charset="0"/>
            </a:endParaRPr>
          </a:p>
          <a:p>
            <a:pPr fontAlgn="base"/>
            <a:r>
              <a:rPr lang="en-US" dirty="0">
                <a:solidFill>
                  <a:srgbClr val="000000"/>
                </a:solidFill>
                <a:latin typeface="Nunito" pitchFamily="2" charset="0"/>
              </a:rPr>
              <a:t>Project Flexibility : </a:t>
            </a:r>
            <a:r>
              <a:rPr lang="en-IN" dirty="0">
                <a:solid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rty="0">
                <a:solidFill>
                  <a:srgbClr val="000000"/>
                </a:solidFill>
                <a:latin typeface="Nunito" pitchFamily="2" charset="0"/>
              </a:rPr>
              <a:t>                             Choose from team or company-managed projects. Jira fits around your              			     workflows</a:t>
            </a:r>
          </a:p>
          <a:p>
            <a:pPr fontAlgn="base"/>
            <a:endParaRPr lang="en-US" dirty="0">
              <a:solidFill>
                <a:srgbClr val="000000"/>
              </a:solidFill>
              <a:latin typeface="Nunito" pitchFamily="2" charset="0"/>
            </a:endParaRPr>
          </a:p>
          <a:p>
            <a:pPr fontAlgn="base"/>
            <a:r>
              <a:rPr lang="en-US" dirty="0">
                <a:solidFill>
                  <a:srgbClr val="000000"/>
                </a:solidFill>
                <a:latin typeface="Nunito" pitchFamily="2" charset="0"/>
              </a:rPr>
              <a:t> 			       2]Customizable workflows</a:t>
            </a:r>
          </a:p>
          <a:p>
            <a:pPr fontAlgn="base"/>
            <a:r>
              <a:rPr lang="en-US" dirty="0">
                <a:solidFill>
                  <a:srgbClr val="000000"/>
                </a:solidFill>
                <a:latin typeface="Nunito" pitchFamily="2" charset="0"/>
              </a:rPr>
              <a:t>		  Create customizable workflows that map to any style of work.</a:t>
            </a:r>
          </a:p>
          <a:p>
            <a:pPr fontAlgn="base"/>
            <a:r>
              <a:rPr lang="en-US" dirty="0">
                <a:solidFill>
                  <a:srgbClr val="000000"/>
                </a:solidFill>
                <a:latin typeface="Nunito" pitchFamily="2" charset="0"/>
              </a:rPr>
              <a:t>	</a:t>
            </a:r>
          </a:p>
          <a:p>
            <a:pPr fontAlgn="base"/>
            <a:r>
              <a:rPr lang="en-US" dirty="0">
                <a:solidFill>
                  <a:srgbClr val="000000"/>
                </a:solidFill>
                <a:latin typeface="Nunito" pitchFamily="2" charset="0"/>
              </a:rPr>
              <a:t>			       3]Extended with app and Integration</a:t>
            </a:r>
          </a:p>
          <a:p>
            <a:pPr fontAlgn="base"/>
            <a:r>
              <a:rPr lang="en-US" dirty="0">
                <a:solidFill>
                  <a:srgbClr val="000000"/>
                </a:solidFill>
                <a:latin typeface="Nunito" pitchFamily="2" charset="0"/>
              </a:rPr>
              <a:t>		  Extend the power of Jira Software. 3000+ apps and integrations available</a:t>
            </a:r>
          </a:p>
          <a:p>
            <a:pPr algn="ctr" fontAlgn="base"/>
            <a:endParaRPr lang="en-IN" b="0" i="0" dirty="0">
              <a:solidFill>
                <a:srgbClr val="253858"/>
              </a:solidFill>
              <a:effectLst/>
              <a:latin typeface="Charlie Display"/>
            </a:endParaRPr>
          </a:p>
          <a:p>
            <a:endParaRPr lang="en-US" b="0" i="0" dirty="0">
              <a:solidFill>
                <a:srgbClr val="091E42"/>
              </a:solidFill>
              <a:effectLst/>
              <a:latin typeface="Charlie Text"/>
            </a:endParaRPr>
          </a:p>
          <a:p>
            <a:br>
              <a:rPr lang="en-US" dirty="0"/>
            </a:br>
            <a:endParaRPr lang="en-US" b="0" i="0" dirty="0">
              <a:solidFill>
                <a:srgbClr val="091E42"/>
              </a:solidFill>
              <a:effectLst/>
              <a:latin typeface="Charlie Text"/>
            </a:endParaRPr>
          </a:p>
          <a:p>
            <a:br>
              <a:rPr lang="en-US" b="0" i="0" dirty="0">
                <a:solidFill>
                  <a:srgbClr val="091E42"/>
                </a:solidFill>
                <a:effectLst/>
                <a:latin typeface="Charlie Text"/>
              </a:rPr>
            </a:br>
            <a:endParaRPr lang="en-IN" dirty="0"/>
          </a:p>
        </p:txBody>
      </p:sp>
    </p:spTree>
    <p:extLst>
      <p:ext uri="{BB962C8B-B14F-4D97-AF65-F5344CB8AC3E}">
        <p14:creationId xmlns:p14="http://schemas.microsoft.com/office/powerpoint/2010/main" val="310539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9C67F9-D7C4-EC43-EF0D-A3C3CCAC6DD1}"/>
              </a:ext>
            </a:extLst>
          </p:cNvPr>
          <p:cNvSpPr txBox="1"/>
          <p:nvPr/>
        </p:nvSpPr>
        <p:spPr>
          <a:xfrm>
            <a:off x="2146040" y="699796"/>
            <a:ext cx="6456784" cy="584775"/>
          </a:xfrm>
          <a:prstGeom prst="rect">
            <a:avLst/>
          </a:prstGeom>
          <a:noFill/>
        </p:spPr>
        <p:txBody>
          <a:bodyPr wrap="square" rtlCol="0">
            <a:spAutoFit/>
          </a:bodyPr>
          <a:lstStyle/>
          <a:p>
            <a:r>
              <a:rPr lang="en-IN" sz="3200" dirty="0"/>
              <a:t>Jira Workflow </a:t>
            </a:r>
          </a:p>
        </p:txBody>
      </p:sp>
      <p:sp>
        <p:nvSpPr>
          <p:cNvPr id="3" name="TextBox 2">
            <a:extLst>
              <a:ext uri="{FF2B5EF4-FFF2-40B4-BE49-F238E27FC236}">
                <a16:creationId xmlns:a16="http://schemas.microsoft.com/office/drawing/2014/main" id="{F998CA28-7D16-1F95-BEA7-F6D5166751C2}"/>
              </a:ext>
            </a:extLst>
          </p:cNvPr>
          <p:cNvSpPr txBox="1"/>
          <p:nvPr/>
        </p:nvSpPr>
        <p:spPr>
          <a:xfrm>
            <a:off x="1912775" y="1879346"/>
            <a:ext cx="9899780" cy="4801314"/>
          </a:xfrm>
          <a:prstGeom prst="rect">
            <a:avLst/>
          </a:prstGeom>
          <a:noFill/>
        </p:spPr>
        <p:txBody>
          <a:bodyPr wrap="square" rtlCol="0">
            <a:spAutoFit/>
          </a:bodyPr>
          <a:lstStyle/>
          <a:p>
            <a:pPr algn="just"/>
            <a:r>
              <a:rPr lang="en-US" dirty="0">
                <a:solidFill>
                  <a:srgbClr val="000000"/>
                </a:solidFill>
                <a:latin typeface="Nunito" pitchFamily="2" charset="0"/>
              </a:rPr>
              <a:t>In JIRA, workflow is used to track the lifecycle of an Issue. Workflow is a record of statuses and transitions of an issue during its lifecycle. A status represents the stage of an issue at a particular point. An issue can be in only one status at a given point of time like Opened, To Do, Done, Closed, Assigned, etc.</a:t>
            </a:r>
          </a:p>
          <a:p>
            <a:pPr algn="just"/>
            <a:endParaRPr lang="en-US" dirty="0">
              <a:solidFill>
                <a:srgbClr val="000000"/>
              </a:solidFill>
              <a:latin typeface="Nunito" pitchFamily="2" charset="0"/>
            </a:endParaRPr>
          </a:p>
          <a:p>
            <a:pPr algn="just"/>
            <a:r>
              <a:rPr lang="en-US" dirty="0">
                <a:solidFill>
                  <a:srgbClr val="000000"/>
                </a:solidFill>
                <a:latin typeface="Nunito" pitchFamily="2" charset="0"/>
              </a:rPr>
              <a:t>A transition is a link between two statuses when an issue moves from one status to another. For an issue to move between two statuses, a transition must exist. In a simple way, a transition is some kind of work done on the issue, while status is the impact of work on that issue.</a:t>
            </a:r>
          </a:p>
          <a:p>
            <a:pPr algn="just"/>
            <a:endParaRPr lang="en-US" dirty="0">
              <a:solidFill>
                <a:srgbClr val="000000"/>
              </a:solidFill>
              <a:latin typeface="Nunito" pitchFamily="2" charset="0"/>
            </a:endParaRPr>
          </a:p>
          <a:p>
            <a:pPr algn="just"/>
            <a:r>
              <a:rPr lang="en-US" dirty="0">
                <a:solidFill>
                  <a:srgbClr val="000000"/>
                </a:solidFill>
                <a:latin typeface="Nunito" pitchFamily="2" charset="0"/>
              </a:rPr>
              <a:t>JIRA Workflow can be referred as a Defect Lifecycle. It follows the same concepts; the only difference is that it is generic for all issues rather than limited to Defects only.</a:t>
            </a:r>
          </a:p>
          <a:p>
            <a:br>
              <a:rPr lang="en-US" dirty="0">
                <a:solidFill>
                  <a:srgbClr val="000000"/>
                </a:solidFill>
                <a:latin typeface="Nunito" pitchFamily="2" charset="0"/>
              </a:rPr>
            </a:br>
            <a:endParaRPr lang="en-US" dirty="0">
              <a:solidFill>
                <a:srgbClr val="000000"/>
              </a:solidFill>
              <a:latin typeface="Nunito" pitchFamily="2" charset="0"/>
            </a:endParaRPr>
          </a:p>
          <a:p>
            <a:pPr algn="just"/>
            <a:endParaRPr lang="en-US" dirty="0">
              <a:solidFill>
                <a:srgbClr val="000000"/>
              </a:solidFill>
              <a:latin typeface="Nunito" pitchFamily="2" charset="0"/>
            </a:endParaRPr>
          </a:p>
          <a:p>
            <a:pPr algn="just"/>
            <a:endParaRPr lang="en-US"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392541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ndard Workflow">
            <a:extLst>
              <a:ext uri="{FF2B5EF4-FFF2-40B4-BE49-F238E27FC236}">
                <a16:creationId xmlns:a16="http://schemas.microsoft.com/office/drawing/2014/main" id="{ECCC20B4-F0FA-F108-BD65-18B03BCEE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017" y="1539550"/>
            <a:ext cx="7389844" cy="4986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271B11-3D50-6712-4D2B-E0B6B24427ED}"/>
              </a:ext>
            </a:extLst>
          </p:cNvPr>
          <p:cNvSpPr txBox="1"/>
          <p:nvPr/>
        </p:nvSpPr>
        <p:spPr>
          <a:xfrm>
            <a:off x="2444620" y="559837"/>
            <a:ext cx="6867331" cy="584775"/>
          </a:xfrm>
          <a:prstGeom prst="rect">
            <a:avLst/>
          </a:prstGeom>
          <a:noFill/>
        </p:spPr>
        <p:txBody>
          <a:bodyPr wrap="square" rtlCol="0">
            <a:spAutoFit/>
          </a:bodyPr>
          <a:lstStyle/>
          <a:p>
            <a:r>
              <a:rPr lang="en-IN" sz="3200" dirty="0"/>
              <a:t>Jira Workflow Diagram</a:t>
            </a:r>
          </a:p>
        </p:txBody>
      </p:sp>
    </p:spTree>
    <p:extLst>
      <p:ext uri="{BB962C8B-B14F-4D97-AF65-F5344CB8AC3E}">
        <p14:creationId xmlns:p14="http://schemas.microsoft.com/office/powerpoint/2010/main" val="396474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71537-B1DC-9B50-F2D9-37BCA2F25B5F}"/>
              </a:ext>
            </a:extLst>
          </p:cNvPr>
          <p:cNvSpPr txBox="1"/>
          <p:nvPr/>
        </p:nvSpPr>
        <p:spPr>
          <a:xfrm>
            <a:off x="2155371" y="329033"/>
            <a:ext cx="6736702" cy="584775"/>
          </a:xfrm>
          <a:prstGeom prst="rect">
            <a:avLst/>
          </a:prstGeom>
          <a:noFill/>
        </p:spPr>
        <p:txBody>
          <a:bodyPr wrap="square" rtlCol="0">
            <a:spAutoFit/>
          </a:bodyPr>
          <a:lstStyle/>
          <a:p>
            <a:r>
              <a:rPr lang="en-IN" sz="3200" dirty="0"/>
              <a:t>Jira Workflow Steps</a:t>
            </a:r>
          </a:p>
        </p:txBody>
      </p:sp>
      <p:sp>
        <p:nvSpPr>
          <p:cNvPr id="5" name="TextBox 4">
            <a:extLst>
              <a:ext uri="{FF2B5EF4-FFF2-40B4-BE49-F238E27FC236}">
                <a16:creationId xmlns:a16="http://schemas.microsoft.com/office/drawing/2014/main" id="{B67BC197-6AEE-8220-B815-4B72F085D33A}"/>
              </a:ext>
            </a:extLst>
          </p:cNvPr>
          <p:cNvSpPr txBox="1"/>
          <p:nvPr/>
        </p:nvSpPr>
        <p:spPr>
          <a:xfrm>
            <a:off x="1944656" y="1300391"/>
            <a:ext cx="10163369" cy="4801314"/>
          </a:xfrm>
          <a:prstGeom prst="rect">
            <a:avLst/>
          </a:prstGeom>
          <a:noFill/>
        </p:spPr>
        <p:txBody>
          <a:bodyPr wrap="square">
            <a:spAutoFit/>
          </a:bodyPr>
          <a:lstStyle/>
          <a:p>
            <a:pPr algn="just"/>
            <a:r>
              <a:rPr lang="en-US" b="0" i="0" dirty="0">
                <a:solidFill>
                  <a:srgbClr val="000000"/>
                </a:solidFill>
                <a:effectLst/>
                <a:latin typeface="Nunito" pitchFamily="2" charset="0"/>
              </a:rPr>
              <a:t>JIRA workflow has the following stages to track as soon as an issue is created −</a:t>
            </a:r>
          </a:p>
          <a:p>
            <a:pPr algn="just"/>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Open Issue</a:t>
            </a:r>
            <a:r>
              <a:rPr lang="en-US" b="0" i="0" dirty="0">
                <a:solidFill>
                  <a:srgbClr val="000000"/>
                </a:solidFill>
                <a:effectLst/>
                <a:latin typeface="Nunito" pitchFamily="2" charset="0"/>
              </a:rPr>
              <a:t> − After creation, the issue is open and can be assigned to the assignee to start working on it.</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In Progress Issue</a:t>
            </a:r>
            <a:r>
              <a:rPr lang="en-US" b="0" i="0" dirty="0">
                <a:solidFill>
                  <a:srgbClr val="000000"/>
                </a:solidFill>
                <a:effectLst/>
                <a:latin typeface="Nunito" pitchFamily="2" charset="0"/>
              </a:rPr>
              <a:t> − The assignee has actively started to work on the issue.</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Resolved Issue</a:t>
            </a:r>
            <a:r>
              <a:rPr lang="en-US" b="0" i="0" dirty="0">
                <a:solidFill>
                  <a:srgbClr val="000000"/>
                </a:solidFill>
                <a:effectLst/>
                <a:latin typeface="Nunito" pitchFamily="2" charset="0"/>
              </a:rPr>
              <a:t> − All sub-tasks and works of that Issue are completed. Now, the issue is waiting to be verified by the reporter. If verification is successful, it will be closed or re-opened, if any further changes are required.</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Reopened Issue</a:t>
            </a:r>
            <a:r>
              <a:rPr lang="en-US" b="0" i="0" dirty="0">
                <a:solidFill>
                  <a:srgbClr val="000000"/>
                </a:solidFill>
                <a:effectLst/>
                <a:latin typeface="Nunito" pitchFamily="2" charset="0"/>
              </a:rPr>
              <a:t> − This issue was resolved previously, but the resolution was either incorrect or missed a few things or some modifications are required. From Reopened stage, issues are marked either as assigned or resolved.</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Close Issue</a:t>
            </a:r>
            <a:r>
              <a:rPr lang="en-US" b="0" i="0" dirty="0">
                <a:solidFill>
                  <a:srgbClr val="000000"/>
                </a:solidFill>
                <a:effectLst/>
                <a:latin typeface="Nunito" pitchFamily="2" charset="0"/>
              </a:rPr>
              <a:t> − The issue is considered as finished, resolution is correct as of now. Closed issues can be re-opened later based on the requirement.</a:t>
            </a:r>
          </a:p>
        </p:txBody>
      </p:sp>
    </p:spTree>
    <p:extLst>
      <p:ext uri="{BB962C8B-B14F-4D97-AF65-F5344CB8AC3E}">
        <p14:creationId xmlns:p14="http://schemas.microsoft.com/office/powerpoint/2010/main" val="34925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3A39E-26C8-FE77-B832-D0ECFDA1D8FF}"/>
              </a:ext>
            </a:extLst>
          </p:cNvPr>
          <p:cNvSpPr txBox="1"/>
          <p:nvPr/>
        </p:nvSpPr>
        <p:spPr>
          <a:xfrm>
            <a:off x="1520889" y="1720840"/>
            <a:ext cx="10450286" cy="3416320"/>
          </a:xfrm>
          <a:prstGeom prst="rect">
            <a:avLst/>
          </a:prstGeom>
          <a:noFill/>
        </p:spPr>
        <p:txBody>
          <a:bodyPr wrap="square">
            <a:spAutoFit/>
          </a:bodyPr>
          <a:lstStyle/>
          <a:p>
            <a:r>
              <a:rPr lang="en-US" dirty="0">
                <a:solidFill>
                  <a:srgbClr val="000000"/>
                </a:solidFill>
                <a:latin typeface="Nunito" pitchFamily="2" charset="0"/>
              </a:rPr>
              <a:t>Organizations across industries rely on Jira’s reporting capabilities to deliver data in accurate, easy-to-understand ways, so they can see how projects are progressing and better achieve their business objectives. Jira is a robust tool that can deliver game-changing insights, but aligning its reports with your organizational needs comes with its share of challenges</a:t>
            </a:r>
          </a:p>
          <a:p>
            <a:endParaRPr lang="en-US" dirty="0">
              <a:solidFill>
                <a:srgbClr val="000000"/>
              </a:solidFill>
              <a:latin typeface="Nunito" pitchFamily="2" charset="0"/>
            </a:endParaRPr>
          </a:p>
          <a:p>
            <a:r>
              <a:rPr lang="en-US" dirty="0">
                <a:solidFill>
                  <a:srgbClr val="000000"/>
                </a:solidFill>
                <a:latin typeface="Nunito" pitchFamily="2" charset="0"/>
              </a:rPr>
              <a:t>Jira’s reporting capabilities are a key part of its value proposition. Reporting takes the value of your Jira deployment to the next level by providing crucial insights in real time—enabling your team to make meaningful, data-backed decisions that boost productivity and performance. Analyzing the status of each project is essential for meeting goals and managing workloads.</a:t>
            </a:r>
          </a:p>
          <a:p>
            <a:endParaRPr lang="en-US" dirty="0">
              <a:solidFill>
                <a:srgbClr val="000000"/>
              </a:solidFill>
              <a:latin typeface="Nunito" pitchFamily="2" charset="0"/>
            </a:endParaRPr>
          </a:p>
          <a:p>
            <a:r>
              <a:rPr lang="en-US" dirty="0">
                <a:solidFill>
                  <a:srgbClr val="000000"/>
                </a:solidFill>
                <a:latin typeface="Nunito" pitchFamily="2" charset="0"/>
              </a:rPr>
              <a:t>Jira reports can help teams rapidly identify and workflow bottlenecks, bandwidth issues, and performance problems, empowering them to stay on top of their short- and long-term tasks. </a:t>
            </a:r>
            <a:endParaRPr lang="en-IN" dirty="0">
              <a:solidFill>
                <a:srgbClr val="000000"/>
              </a:solidFill>
              <a:latin typeface="Nunito" pitchFamily="2" charset="0"/>
            </a:endParaRPr>
          </a:p>
        </p:txBody>
      </p:sp>
      <p:sp>
        <p:nvSpPr>
          <p:cNvPr id="4" name="TextBox 3">
            <a:extLst>
              <a:ext uri="{FF2B5EF4-FFF2-40B4-BE49-F238E27FC236}">
                <a16:creationId xmlns:a16="http://schemas.microsoft.com/office/drawing/2014/main" id="{6F509506-E70E-21FA-569E-5C4577166BAA}"/>
              </a:ext>
            </a:extLst>
          </p:cNvPr>
          <p:cNvSpPr txBox="1"/>
          <p:nvPr/>
        </p:nvSpPr>
        <p:spPr>
          <a:xfrm>
            <a:off x="2034073" y="653143"/>
            <a:ext cx="4152122" cy="584775"/>
          </a:xfrm>
          <a:prstGeom prst="rect">
            <a:avLst/>
          </a:prstGeom>
          <a:noFill/>
        </p:spPr>
        <p:txBody>
          <a:bodyPr wrap="square" rtlCol="0">
            <a:spAutoFit/>
          </a:bodyPr>
          <a:lstStyle/>
          <a:p>
            <a:r>
              <a:rPr lang="en-IN" sz="3200" dirty="0"/>
              <a:t>Jira Reports</a:t>
            </a:r>
          </a:p>
        </p:txBody>
      </p:sp>
    </p:spTree>
    <p:extLst>
      <p:ext uri="{BB962C8B-B14F-4D97-AF65-F5344CB8AC3E}">
        <p14:creationId xmlns:p14="http://schemas.microsoft.com/office/powerpoint/2010/main" val="422578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FA1AA-B4FB-EFA5-38AD-4B2CE10AF4F6}"/>
              </a:ext>
            </a:extLst>
          </p:cNvPr>
          <p:cNvSpPr txBox="1"/>
          <p:nvPr/>
        </p:nvSpPr>
        <p:spPr>
          <a:xfrm>
            <a:off x="1950098" y="139959"/>
            <a:ext cx="5803641" cy="861774"/>
          </a:xfrm>
          <a:prstGeom prst="rect">
            <a:avLst/>
          </a:prstGeom>
          <a:noFill/>
        </p:spPr>
        <p:txBody>
          <a:bodyPr wrap="square" rtlCol="0">
            <a:spAutoFit/>
          </a:bodyPr>
          <a:lstStyle/>
          <a:p>
            <a:pPr algn="l"/>
            <a:r>
              <a:rPr lang="en-US" sz="3200" dirty="0"/>
              <a:t>Type of Jira  Reports</a:t>
            </a:r>
          </a:p>
          <a:p>
            <a:endParaRPr lang="en-IN" dirty="0"/>
          </a:p>
        </p:txBody>
      </p:sp>
      <p:sp>
        <p:nvSpPr>
          <p:cNvPr id="4" name="TextBox 3">
            <a:extLst>
              <a:ext uri="{FF2B5EF4-FFF2-40B4-BE49-F238E27FC236}">
                <a16:creationId xmlns:a16="http://schemas.microsoft.com/office/drawing/2014/main" id="{4C85D222-5483-15B9-063C-F7FFD5D971B9}"/>
              </a:ext>
            </a:extLst>
          </p:cNvPr>
          <p:cNvSpPr txBox="1"/>
          <p:nvPr/>
        </p:nvSpPr>
        <p:spPr>
          <a:xfrm>
            <a:off x="1950098" y="1063951"/>
            <a:ext cx="6097554" cy="1754326"/>
          </a:xfrm>
          <a:prstGeom prst="rect">
            <a:avLst/>
          </a:prstGeom>
          <a:noFill/>
        </p:spPr>
        <p:txBody>
          <a:bodyPr wrap="square">
            <a:spAutoFit/>
          </a:bodyPr>
          <a:lstStyle/>
          <a:p>
            <a:pPr algn="just"/>
            <a:r>
              <a:rPr lang="en-US" b="0" i="0" dirty="0">
                <a:solidFill>
                  <a:srgbClr val="000000"/>
                </a:solidFill>
                <a:effectLst/>
                <a:latin typeface="Nunito" pitchFamily="2" charset="0"/>
              </a:rPr>
              <a:t>JIRA has categorized reports in four levels, which are −</a:t>
            </a:r>
          </a:p>
          <a:p>
            <a:pPr algn="just"/>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Agile</a:t>
            </a:r>
          </a:p>
          <a:p>
            <a:pPr algn="l">
              <a:buFont typeface="Arial" panose="020B0604020202020204" pitchFamily="34" charset="0"/>
              <a:buChar char="•"/>
            </a:pPr>
            <a:r>
              <a:rPr lang="en-US" b="0" i="0" dirty="0">
                <a:solidFill>
                  <a:srgbClr val="000000"/>
                </a:solidFill>
                <a:effectLst/>
                <a:latin typeface="Nunito" pitchFamily="2" charset="0"/>
              </a:rPr>
              <a:t>Issue Analysis</a:t>
            </a:r>
          </a:p>
          <a:p>
            <a:pPr algn="l">
              <a:buFont typeface="Arial" panose="020B0604020202020204" pitchFamily="34" charset="0"/>
              <a:buChar char="•"/>
            </a:pPr>
            <a:r>
              <a:rPr lang="en-US" b="0" i="0" dirty="0">
                <a:solidFill>
                  <a:srgbClr val="000000"/>
                </a:solidFill>
                <a:effectLst/>
                <a:latin typeface="Nunito" pitchFamily="2" charset="0"/>
              </a:rPr>
              <a:t>Forecast &amp; Management</a:t>
            </a:r>
          </a:p>
          <a:p>
            <a:pPr algn="l">
              <a:buFont typeface="Arial" panose="020B0604020202020204" pitchFamily="34" charset="0"/>
              <a:buChar char="•"/>
            </a:pPr>
            <a:r>
              <a:rPr lang="en-US" b="0" i="0" dirty="0">
                <a:solidFill>
                  <a:srgbClr val="000000"/>
                </a:solidFill>
                <a:effectLst/>
                <a:latin typeface="Nunito" pitchFamily="2" charset="0"/>
              </a:rPr>
              <a:t>Others</a:t>
            </a:r>
          </a:p>
        </p:txBody>
      </p:sp>
      <p:sp>
        <p:nvSpPr>
          <p:cNvPr id="6" name="TextBox 5">
            <a:extLst>
              <a:ext uri="{FF2B5EF4-FFF2-40B4-BE49-F238E27FC236}">
                <a16:creationId xmlns:a16="http://schemas.microsoft.com/office/drawing/2014/main" id="{BD5BFB4B-AB11-035E-3878-24F9DFD15A4A}"/>
              </a:ext>
            </a:extLst>
          </p:cNvPr>
          <p:cNvSpPr txBox="1"/>
          <p:nvPr/>
        </p:nvSpPr>
        <p:spPr>
          <a:xfrm>
            <a:off x="1950098" y="2880496"/>
            <a:ext cx="9834466" cy="1754326"/>
          </a:xfrm>
          <a:prstGeom prst="rect">
            <a:avLst/>
          </a:prstGeom>
          <a:noFill/>
        </p:spPr>
        <p:txBody>
          <a:bodyPr wrap="square">
            <a:spAutoFit/>
          </a:bodyPr>
          <a:lstStyle/>
          <a:p>
            <a:pPr algn="l"/>
            <a:r>
              <a:rPr lang="en-US" b="0" i="0" dirty="0">
                <a:effectLst/>
                <a:latin typeface="Heebo" pitchFamily="2" charset="-79"/>
                <a:cs typeface="Heebo" pitchFamily="2" charset="-79"/>
              </a:rPr>
              <a:t>Agile</a:t>
            </a:r>
          </a:p>
          <a:p>
            <a:pPr algn="just"/>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Burn down Chart</a:t>
            </a:r>
            <a:r>
              <a:rPr lang="en-US" b="0" i="0" dirty="0">
                <a:solidFill>
                  <a:srgbClr val="000000"/>
                </a:solidFill>
                <a:effectLst/>
                <a:latin typeface="Nunito" pitchFamily="2" charset="0"/>
              </a:rPr>
              <a:t> − Track the total work remaining, also whether sprint is achieving the project goal or not.</a:t>
            </a:r>
          </a:p>
          <a:p>
            <a:pPr algn="just">
              <a:buFont typeface="Arial" panose="020B0604020202020204" pitchFamily="34" charset="0"/>
              <a:buChar char="•"/>
            </a:pPr>
            <a:r>
              <a:rPr lang="en-US" b="1" i="0" dirty="0">
                <a:solidFill>
                  <a:srgbClr val="000000"/>
                </a:solidFill>
                <a:effectLst/>
                <a:latin typeface="Nunito" pitchFamily="2" charset="0"/>
              </a:rPr>
              <a:t>Sprint Chart</a:t>
            </a:r>
            <a:r>
              <a:rPr lang="en-US" b="0" i="0" dirty="0">
                <a:solidFill>
                  <a:srgbClr val="000000"/>
                </a:solidFill>
                <a:effectLst/>
                <a:latin typeface="Nunito" pitchFamily="2" charset="0"/>
              </a:rPr>
              <a:t> − Track the work completed or pushed back to the backlog in each sprint.</a:t>
            </a:r>
          </a:p>
          <a:p>
            <a:pPr algn="just">
              <a:buFont typeface="Arial" panose="020B0604020202020204" pitchFamily="34" charset="0"/>
              <a:buChar char="•"/>
            </a:pPr>
            <a:r>
              <a:rPr lang="en-US" b="1" i="0" dirty="0">
                <a:solidFill>
                  <a:srgbClr val="000000"/>
                </a:solidFill>
                <a:effectLst/>
                <a:latin typeface="Nunito" pitchFamily="2" charset="0"/>
              </a:rPr>
              <a:t>Velocity Chart</a:t>
            </a:r>
            <a:r>
              <a:rPr lang="en-US" b="0" i="0" dirty="0">
                <a:solidFill>
                  <a:srgbClr val="000000"/>
                </a:solidFill>
                <a:effectLst/>
                <a:latin typeface="Nunito" pitchFamily="2" charset="0"/>
              </a:rPr>
              <a:t> − Track the amount of work completed from sprint to sprint.</a:t>
            </a:r>
          </a:p>
        </p:txBody>
      </p:sp>
      <p:sp>
        <p:nvSpPr>
          <p:cNvPr id="8" name="TextBox 7">
            <a:extLst>
              <a:ext uri="{FF2B5EF4-FFF2-40B4-BE49-F238E27FC236}">
                <a16:creationId xmlns:a16="http://schemas.microsoft.com/office/drawing/2014/main" id="{18A8BA45-BCB5-997B-A630-8380AC1BB29D}"/>
              </a:ext>
            </a:extLst>
          </p:cNvPr>
          <p:cNvSpPr txBox="1"/>
          <p:nvPr/>
        </p:nvSpPr>
        <p:spPr>
          <a:xfrm>
            <a:off x="2087726" y="4859616"/>
            <a:ext cx="9834465" cy="1754326"/>
          </a:xfrm>
          <a:prstGeom prst="rect">
            <a:avLst/>
          </a:prstGeom>
          <a:noFill/>
        </p:spPr>
        <p:txBody>
          <a:bodyPr wrap="square">
            <a:spAutoFit/>
          </a:bodyPr>
          <a:lstStyle/>
          <a:p>
            <a:pPr algn="l"/>
            <a:r>
              <a:rPr lang="en-US" b="0" i="0" dirty="0">
                <a:effectLst/>
                <a:latin typeface="Heebo" pitchFamily="2" charset="-79"/>
                <a:cs typeface="Heebo" pitchFamily="2" charset="-79"/>
              </a:rPr>
              <a:t>Issue Analysis</a:t>
            </a:r>
          </a:p>
          <a:p>
            <a:pPr algn="just"/>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Average Age Report</a:t>
            </a:r>
            <a:r>
              <a:rPr lang="en-US" b="0" i="0" dirty="0">
                <a:solidFill>
                  <a:srgbClr val="000000"/>
                </a:solidFill>
                <a:effectLst/>
                <a:latin typeface="Nunito" pitchFamily="2" charset="0"/>
              </a:rPr>
              <a:t> − Displays the average age in days of unresolved issues.</a:t>
            </a:r>
          </a:p>
          <a:p>
            <a:pPr algn="just">
              <a:buFont typeface="Arial" panose="020B0604020202020204" pitchFamily="34" charset="0"/>
              <a:buChar char="•"/>
            </a:pPr>
            <a:r>
              <a:rPr lang="en-US" b="1" i="0" dirty="0">
                <a:solidFill>
                  <a:srgbClr val="000000"/>
                </a:solidFill>
                <a:effectLst/>
                <a:latin typeface="Nunito" pitchFamily="2" charset="0"/>
              </a:rPr>
              <a:t>Created Vs Resolved Issue Report</a:t>
            </a:r>
            <a:r>
              <a:rPr lang="en-US" b="0" i="0" dirty="0">
                <a:solidFill>
                  <a:srgbClr val="000000"/>
                </a:solidFill>
                <a:effectLst/>
                <a:latin typeface="Nunito" pitchFamily="2" charset="0"/>
              </a:rPr>
              <a:t> − Display the number of issues created vs the number of issues resolved in given period.</a:t>
            </a:r>
          </a:p>
          <a:p>
            <a:pPr algn="just">
              <a:buFont typeface="Arial" panose="020B0604020202020204" pitchFamily="34" charset="0"/>
              <a:buChar char="•"/>
            </a:pPr>
            <a:r>
              <a:rPr lang="en-US" b="1" i="0" dirty="0">
                <a:solidFill>
                  <a:srgbClr val="000000"/>
                </a:solidFill>
                <a:effectLst/>
                <a:latin typeface="Nunito" pitchFamily="2" charset="0"/>
              </a:rPr>
              <a:t>Pie chart Report</a:t>
            </a:r>
            <a:r>
              <a:rPr lang="en-US" b="0" i="0" dirty="0">
                <a:solidFill>
                  <a:srgbClr val="000000"/>
                </a:solidFill>
                <a:effectLst/>
                <a:latin typeface="Nunito" pitchFamily="2" charset="0"/>
              </a:rPr>
              <a:t> − Shows a pie chart of issues for a project grouped by a specified field.</a:t>
            </a:r>
          </a:p>
        </p:txBody>
      </p:sp>
    </p:spTree>
    <p:extLst>
      <p:ext uri="{BB962C8B-B14F-4D97-AF65-F5344CB8AC3E}">
        <p14:creationId xmlns:p14="http://schemas.microsoft.com/office/powerpoint/2010/main" val="402525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TotalTime>
  <Words>1402</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Charlie Display</vt:lpstr>
      <vt:lpstr>Charlie Text</vt:lpstr>
      <vt:lpstr>Corbel</vt:lpstr>
      <vt:lpstr>Heebo</vt:lpstr>
      <vt:lpstr>Montserrat</vt:lpstr>
      <vt:lpstr>Nunito</vt:lpstr>
      <vt:lpstr>Parallax</vt:lpstr>
      <vt:lpstr>Jira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dc:title>
  <dc:creator>Varun Chitale</dc:creator>
  <cp:lastModifiedBy>Varun Chitale</cp:lastModifiedBy>
  <cp:revision>1</cp:revision>
  <dcterms:created xsi:type="dcterms:W3CDTF">2022-12-01T13:08:36Z</dcterms:created>
  <dcterms:modified xsi:type="dcterms:W3CDTF">2022-12-01T14:01:47Z</dcterms:modified>
</cp:coreProperties>
</file>