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72" r:id="rId6"/>
    <p:sldId id="273" r:id="rId7"/>
    <p:sldId id="274" r:id="rId8"/>
    <p:sldId id="275" r:id="rId9"/>
    <p:sldId id="276" r:id="rId10"/>
    <p:sldId id="277" r:id="rId11"/>
    <p:sldId id="278" r:id="rId12"/>
    <p:sldId id="279" r:id="rId13"/>
    <p:sldId id="280" r:id="rId14"/>
    <p:sldId id="281" r:id="rId15"/>
    <p:sldId id="257" r:id="rId16"/>
    <p:sldId id="258" r:id="rId17"/>
    <p:sldId id="259" r:id="rId18"/>
    <p:sldId id="260" r:id="rId19"/>
    <p:sldId id="261" r:id="rId20"/>
    <p:sldId id="269" r:id="rId21"/>
    <p:sldId id="270" r:id="rId22"/>
    <p:sldId id="263" r:id="rId23"/>
    <p:sldId id="264" r:id="rId24"/>
    <p:sldId id="271" r:id="rId25"/>
    <p:sldId id="266" r:id="rId26"/>
    <p:sldId id="267" r:id="rId27"/>
    <p:sldId id="268"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8" d="100"/>
          <a:sy n="68" d="100"/>
        </p:scale>
        <p:origin x="77" y="35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717604133994469E-2"/>
          <c:y val="1.2737743702538331E-3"/>
          <c:w val="0.89829115901857881"/>
          <c:h val="0.80787851462750515"/>
        </c:manualLayout>
      </c:layout>
      <c:lineChart>
        <c:grouping val="stacked"/>
        <c:varyColors val="0"/>
        <c:ser>
          <c:idx val="0"/>
          <c:order val="0"/>
          <c:tx>
            <c:strRef>
              <c:f>Sheet1!$B$1</c:f>
              <c:strCache>
                <c:ptCount val="1"/>
                <c:pt idx="0">
                  <c:v>Series 1</c:v>
                </c:pt>
              </c:strCache>
            </c:strRef>
          </c:tx>
          <c:spPr>
            <a:ln w="19050" cap="rnd" cmpd="sng" algn="ctr">
              <a:solidFill>
                <a:schemeClr val="accent5">
                  <a:lumMod val="50000"/>
                </a:schemeClr>
              </a:solidFill>
              <a:round/>
            </a:ln>
            <a:effectLst/>
          </c:spPr>
          <c:marker>
            <c:symbol val="none"/>
          </c:marker>
          <c:dLbls>
            <c:dLbl>
              <c:idx val="0"/>
              <c:layout>
                <c:manualLayout>
                  <c:x val="-3.0676454742969976E-2"/>
                  <c:y val="-2.75047104523806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49A-4FCA-8B48-2851BB72F648}"/>
                </c:ext>
              </c:extLst>
            </c:dLbl>
            <c:dLbl>
              <c:idx val="1"/>
              <c:layout>
                <c:manualLayout>
                  <c:x val="-1.136160517389855E-2"/>
                  <c:y val="-5.0008564458873861E-2"/>
                </c:manualLayout>
              </c:layout>
              <c:showLegendKey val="0"/>
              <c:showVal val="1"/>
              <c:showCatName val="0"/>
              <c:showSerName val="0"/>
              <c:showPercent val="0"/>
              <c:showBubbleSize val="0"/>
              <c:extLst>
                <c:ext xmlns:c15="http://schemas.microsoft.com/office/drawing/2012/chart" uri="{CE6537A1-D6FC-4f65-9D91-7224C49458BB}">
                  <c15:layout>
                    <c:manualLayout>
                      <c:w val="2.6762321619859943E-2"/>
                      <c:h val="5.4059258180042646E-2"/>
                    </c:manualLayout>
                  </c15:layout>
                </c:ext>
                <c:ext xmlns:c16="http://schemas.microsoft.com/office/drawing/2014/chart" uri="{C3380CC4-5D6E-409C-BE32-E72D297353CC}">
                  <c16:uniqueId val="{00000009-449A-4FCA-8B48-2851BB72F648}"/>
                </c:ext>
              </c:extLst>
            </c:dLbl>
            <c:dLbl>
              <c:idx val="2"/>
              <c:layout>
                <c:manualLayout>
                  <c:x val="-9.0893199238430335E-3"/>
                  <c:y val="-5.75098491277050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9A-4FCA-8B48-2851BB72F64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5">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Q1</c:v>
                </c:pt>
                <c:pt idx="1">
                  <c:v>Q2</c:v>
                </c:pt>
                <c:pt idx="2">
                  <c:v>Q3</c:v>
                </c:pt>
                <c:pt idx="3">
                  <c:v>Q4</c:v>
                </c:pt>
              </c:strCache>
            </c:strRef>
          </c:cat>
          <c:val>
            <c:numRef>
              <c:f>Sheet1!$B$2:$B$5</c:f>
              <c:numCache>
                <c:formatCode>General</c:formatCode>
                <c:ptCount val="4"/>
                <c:pt idx="0">
                  <c:v>4.5</c:v>
                </c:pt>
                <c:pt idx="1">
                  <c:v>3.5</c:v>
                </c:pt>
                <c:pt idx="2">
                  <c:v>2.5</c:v>
                </c:pt>
                <c:pt idx="3">
                  <c:v>4.3</c:v>
                </c:pt>
              </c:numCache>
            </c:numRef>
          </c:val>
          <c:smooth val="0"/>
          <c:extLst>
            <c:ext xmlns:c16="http://schemas.microsoft.com/office/drawing/2014/chart" uri="{C3380CC4-5D6E-409C-BE32-E72D297353CC}">
              <c16:uniqueId val="{00000000-449A-4FCA-8B48-2851BB72F648}"/>
            </c:ext>
          </c:extLst>
        </c:ser>
        <c:ser>
          <c:idx val="1"/>
          <c:order val="1"/>
          <c:tx>
            <c:strRef>
              <c:f>Sheet1!$C$1</c:f>
              <c:strCache>
                <c:ptCount val="1"/>
                <c:pt idx="0">
                  <c:v>Series 2</c:v>
                </c:pt>
              </c:strCache>
            </c:strRef>
          </c:tx>
          <c:spPr>
            <a:ln w="19050" cap="rnd" cmpd="sng" algn="ctr">
              <a:solidFill>
                <a:schemeClr val="accent2">
                  <a:shade val="95000"/>
                  <a:satMod val="105000"/>
                </a:schemeClr>
              </a:solidFill>
              <a:round/>
            </a:ln>
            <a:effectLst/>
          </c:spPr>
          <c:marker>
            <c:symbol val="none"/>
          </c:marker>
          <c:dLbls>
            <c:dLbl>
              <c:idx val="0"/>
              <c:layout>
                <c:manualLayout>
                  <c:x val="-2.7267915040623713E-2"/>
                  <c:y val="-3.2505566898268057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2.6762321619859943E-2"/>
                      <c:h val="5.9060114625930034E-2"/>
                    </c:manualLayout>
                  </c15:layout>
                </c:ext>
                <c:ext xmlns:c16="http://schemas.microsoft.com/office/drawing/2014/chart" uri="{C3380CC4-5D6E-409C-BE32-E72D297353CC}">
                  <c16:uniqueId val="{00000006-449A-4FCA-8B48-2851BB72F648}"/>
                </c:ext>
              </c:extLst>
            </c:dLbl>
            <c:dLbl>
              <c:idx val="1"/>
              <c:layout>
                <c:manualLayout>
                  <c:x val="-1.0225484914323318E-2"/>
                  <c:y val="-6.00102773506486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9A-4FCA-8B48-2851BB72F648}"/>
                </c:ext>
              </c:extLst>
            </c:dLbl>
            <c:dLbl>
              <c:idx val="2"/>
              <c:layout>
                <c:manualLayout>
                  <c:x val="-1.0225484914323402E-2"/>
                  <c:y val="-5.250899268181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49A-4FCA-8B48-2851BB72F64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Q1</c:v>
                </c:pt>
                <c:pt idx="1">
                  <c:v>Q2</c:v>
                </c:pt>
                <c:pt idx="2">
                  <c:v>Q3</c:v>
                </c:pt>
                <c:pt idx="3">
                  <c:v>Q4</c:v>
                </c:pt>
              </c:strCache>
            </c:strRef>
          </c:cat>
          <c:val>
            <c:numRef>
              <c:f>Sheet1!$C$2:$C$5</c:f>
              <c:numCache>
                <c:formatCode>General</c:formatCode>
                <c:ptCount val="4"/>
                <c:pt idx="0">
                  <c:v>2.8</c:v>
                </c:pt>
                <c:pt idx="1">
                  <c:v>1.8</c:v>
                </c:pt>
                <c:pt idx="2">
                  <c:v>4.4000000000000004</c:v>
                </c:pt>
                <c:pt idx="3">
                  <c:v>2.4</c:v>
                </c:pt>
              </c:numCache>
            </c:numRef>
          </c:val>
          <c:smooth val="0"/>
          <c:extLst>
            <c:ext xmlns:c16="http://schemas.microsoft.com/office/drawing/2014/chart" uri="{C3380CC4-5D6E-409C-BE32-E72D297353CC}">
              <c16:uniqueId val="{00000001-449A-4FCA-8B48-2851BB72F648}"/>
            </c:ext>
          </c:extLst>
        </c:ser>
        <c:ser>
          <c:idx val="2"/>
          <c:order val="2"/>
          <c:tx>
            <c:strRef>
              <c:f>Sheet1!$D$1</c:f>
              <c:strCache>
                <c:ptCount val="1"/>
                <c:pt idx="0">
                  <c:v>Series 3</c:v>
                </c:pt>
              </c:strCache>
            </c:strRef>
          </c:tx>
          <c:spPr>
            <a:ln w="19050" cap="rnd" cmpd="sng" algn="ctr">
              <a:solidFill>
                <a:schemeClr val="accent3">
                  <a:shade val="95000"/>
                  <a:satMod val="105000"/>
                </a:schemeClr>
              </a:solidFill>
              <a:round/>
            </a:ln>
            <a:effectLst/>
          </c:spPr>
          <c:marker>
            <c:symbol val="none"/>
          </c:marker>
          <c:dLbls>
            <c:dLbl>
              <c:idx val="0"/>
              <c:layout>
                <c:manualLayout>
                  <c:x val="-1.7042474857205531E-2"/>
                  <c:y val="-3.2505566898268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9A-4FCA-8B48-2851BB72F648}"/>
                </c:ext>
              </c:extLst>
            </c:dLbl>
            <c:dLbl>
              <c:idx val="1"/>
              <c:layout>
                <c:manualLayout>
                  <c:x val="-4.5446599619214751E-3"/>
                  <c:y val="-5.5009420904761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9A-4FCA-8B48-2851BB72F648}"/>
                </c:ext>
              </c:extLst>
            </c:dLbl>
            <c:dLbl>
              <c:idx val="2"/>
              <c:layout>
                <c:manualLayout>
                  <c:x val="-4.5446599619215584E-3"/>
                  <c:y val="-5.5009420904761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49A-4FCA-8B48-2851BB72F648}"/>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Q1</c:v>
                </c:pt>
                <c:pt idx="1">
                  <c:v>Q2</c:v>
                </c:pt>
                <c:pt idx="2">
                  <c:v>Q3</c:v>
                </c:pt>
                <c:pt idx="3">
                  <c:v>Q4</c:v>
                </c:pt>
              </c:strCache>
            </c:strRef>
          </c:cat>
          <c:val>
            <c:numRef>
              <c:f>Sheet1!$D$2:$D$5</c:f>
              <c:numCache>
                <c:formatCode>General</c:formatCode>
                <c:ptCount val="4"/>
                <c:pt idx="0">
                  <c:v>5</c:v>
                </c:pt>
                <c:pt idx="1">
                  <c:v>3</c:v>
                </c:pt>
                <c:pt idx="2">
                  <c:v>2</c:v>
                </c:pt>
                <c:pt idx="3">
                  <c:v>2</c:v>
                </c:pt>
              </c:numCache>
            </c:numRef>
          </c:val>
          <c:smooth val="0"/>
          <c:extLst>
            <c:ext xmlns:c16="http://schemas.microsoft.com/office/drawing/2014/chart" uri="{C3380CC4-5D6E-409C-BE32-E72D297353CC}">
              <c16:uniqueId val="{00000002-449A-4FCA-8B48-2851BB72F648}"/>
            </c:ext>
          </c:extLst>
        </c:ser>
        <c:dLbls>
          <c:showLegendKey val="0"/>
          <c:showVal val="1"/>
          <c:showCatName val="0"/>
          <c:showSerName val="0"/>
          <c:showPercent val="0"/>
          <c:showBubbleSize val="0"/>
        </c:dLbls>
        <c:smooth val="0"/>
        <c:axId val="864192000"/>
        <c:axId val="864182432"/>
      </c:lineChart>
      <c:catAx>
        <c:axId val="864192000"/>
        <c:scaling>
          <c:orientation val="minMax"/>
        </c:scaling>
        <c:delete val="0"/>
        <c:axPos val="b"/>
        <c:numFmt formatCode="\Q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1" i="0" u="none" strike="noStrike" kern="1200" cap="all" spc="200" baseline="0">
                <a:solidFill>
                  <a:schemeClr val="dk1">
                    <a:lumMod val="65000"/>
                    <a:lumOff val="35000"/>
                  </a:schemeClr>
                </a:solidFill>
                <a:latin typeface="+mn-lt"/>
                <a:ea typeface="+mn-ea"/>
                <a:cs typeface="+mn-cs"/>
              </a:defRPr>
            </a:pPr>
            <a:endParaRPr lang="en-US"/>
          </a:p>
        </c:txPr>
        <c:crossAx val="864182432"/>
        <c:crosses val="autoZero"/>
        <c:auto val="1"/>
        <c:lblAlgn val="ctr"/>
        <c:lblOffset val="100"/>
        <c:noMultiLvlLbl val="0"/>
      </c:catAx>
      <c:valAx>
        <c:axId val="864182432"/>
        <c:scaling>
          <c:orientation val="minMax"/>
        </c:scaling>
        <c:delete val="1"/>
        <c:axPos val="l"/>
        <c:numFmt formatCode="General" sourceLinked="1"/>
        <c:majorTickMark val="none"/>
        <c:minorTickMark val="none"/>
        <c:tickLblPos val="nextTo"/>
        <c:crossAx val="864192000"/>
        <c:crosses val="autoZero"/>
        <c:crossBetween val="between"/>
      </c:valAx>
      <c:spPr>
        <a:noFill/>
        <a:ln>
          <a:noFill/>
        </a:ln>
        <a:effectLst/>
      </c:spPr>
    </c:plotArea>
    <c:legend>
      <c:legendPos val="b"/>
      <c:layout>
        <c:manualLayout>
          <c:xMode val="edge"/>
          <c:yMode val="edge"/>
          <c:x val="0.39553686339802774"/>
          <c:y val="0.9357229596126192"/>
          <c:w val="0.25319061073251869"/>
          <c:h val="5.725237016799376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273684479E-2"/>
          <c:y val="2.9516296476231343E-2"/>
          <c:w val="0.94546628937007871"/>
          <c:h val="0.79350175371289378"/>
        </c:manualLayout>
      </c:layout>
      <c:barChart>
        <c:barDir val="col"/>
        <c:grouping val="clustered"/>
        <c:varyColors val="0"/>
        <c:ser>
          <c:idx val="0"/>
          <c:order val="0"/>
          <c:tx>
            <c:strRef>
              <c:f>Sheet1!$B$1</c:f>
              <c:strCache>
                <c:ptCount val="1"/>
                <c:pt idx="0">
                  <c:v>Q1</c:v>
                </c:pt>
              </c:strCache>
            </c:strRef>
          </c:tx>
          <c:spPr>
            <a:solidFill>
              <a:schemeClr val="accent2">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Sheet1!$B$2:$B$5</c:f>
              <c:numCache>
                <c:formatCode>General</c:formatCode>
                <c:ptCount val="4"/>
                <c:pt idx="0">
                  <c:v>4.5</c:v>
                </c:pt>
                <c:pt idx="1">
                  <c:v>2.2999999999999998</c:v>
                </c:pt>
                <c:pt idx="2">
                  <c:v>1.7</c:v>
                </c:pt>
                <c:pt idx="3">
                  <c:v>5</c:v>
                </c:pt>
              </c:numCache>
            </c:numRef>
          </c:val>
          <c:extLst>
            <c:ext xmlns:c16="http://schemas.microsoft.com/office/drawing/2014/chart" uri="{C3380CC4-5D6E-409C-BE32-E72D297353CC}">
              <c16:uniqueId val="{00000000-75A0-4CAC-A38D-AC6C91E53E35}"/>
            </c:ext>
          </c:extLst>
        </c:ser>
        <c:ser>
          <c:idx val="1"/>
          <c:order val="1"/>
          <c:tx>
            <c:strRef>
              <c:f>Sheet1!$C$1</c:f>
              <c:strCache>
                <c:ptCount val="1"/>
                <c:pt idx="0">
                  <c:v>Q2</c:v>
                </c:pt>
              </c:strCache>
            </c:strRef>
          </c:tx>
          <c:spPr>
            <a:solidFill>
              <a:schemeClr val="accent4">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Sheet1!$C$2:$C$5</c:f>
              <c:numCache>
                <c:formatCode>General</c:formatCode>
                <c:ptCount val="4"/>
                <c:pt idx="0">
                  <c:v>2.2999999999999998</c:v>
                </c:pt>
                <c:pt idx="1">
                  <c:v>5.0999999999999996</c:v>
                </c:pt>
                <c:pt idx="2">
                  <c:v>4.4000000000000004</c:v>
                </c:pt>
                <c:pt idx="3">
                  <c:v>3</c:v>
                </c:pt>
              </c:numCache>
            </c:numRef>
          </c:val>
          <c:extLst>
            <c:ext xmlns:c16="http://schemas.microsoft.com/office/drawing/2014/chart" uri="{C3380CC4-5D6E-409C-BE32-E72D297353CC}">
              <c16:uniqueId val="{00000001-75A0-4CAC-A38D-AC6C91E53E35}"/>
            </c:ext>
          </c:extLst>
        </c:ser>
        <c:ser>
          <c:idx val="2"/>
          <c:order val="2"/>
          <c:tx>
            <c:strRef>
              <c:f>Sheet1!$D$1</c:f>
              <c:strCache>
                <c:ptCount val="1"/>
                <c:pt idx="0">
                  <c:v>Q3</c:v>
                </c:pt>
              </c:strCache>
            </c:strRef>
          </c:tx>
          <c:spPr>
            <a:solidFill>
              <a:schemeClr val="accent6">
                <a:lumMod val="5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Sheet1!$D$2:$D$5</c:f>
              <c:numCache>
                <c:formatCode>General</c:formatCode>
                <c:ptCount val="4"/>
                <c:pt idx="0">
                  <c:v>1.7</c:v>
                </c:pt>
                <c:pt idx="1">
                  <c:v>1.7</c:v>
                </c:pt>
                <c:pt idx="2">
                  <c:v>2.5</c:v>
                </c:pt>
                <c:pt idx="3">
                  <c:v>2.8</c:v>
                </c:pt>
              </c:numCache>
            </c:numRef>
          </c:val>
          <c:extLst>
            <c:ext xmlns:c16="http://schemas.microsoft.com/office/drawing/2014/chart" uri="{C3380CC4-5D6E-409C-BE32-E72D297353CC}">
              <c16:uniqueId val="{00000002-75A0-4CAC-A38D-AC6C91E53E35}"/>
            </c:ext>
          </c:extLst>
        </c:ser>
        <c:ser>
          <c:idx val="3"/>
          <c:order val="3"/>
          <c:tx>
            <c:strRef>
              <c:f>Sheet1!$E$1</c:f>
              <c:strCache>
                <c:ptCount val="1"/>
                <c:pt idx="0">
                  <c:v>Q4</c:v>
                </c:pt>
              </c:strCache>
            </c:strRef>
          </c:tx>
          <c:spPr>
            <a:solidFill>
              <a:schemeClr val="accent2">
                <a:lumMod val="60000"/>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Sheet1!$E$2:$E$5</c:f>
              <c:numCache>
                <c:formatCode>General</c:formatCode>
                <c:ptCount val="4"/>
                <c:pt idx="0">
                  <c:v>5</c:v>
                </c:pt>
                <c:pt idx="1">
                  <c:v>2.2000000000000002</c:v>
                </c:pt>
                <c:pt idx="2">
                  <c:v>1.7</c:v>
                </c:pt>
                <c:pt idx="3">
                  <c:v>7</c:v>
                </c:pt>
              </c:numCache>
            </c:numRef>
          </c:val>
          <c:extLst>
            <c:ext xmlns:c16="http://schemas.microsoft.com/office/drawing/2014/chart" uri="{C3380CC4-5D6E-409C-BE32-E72D297353CC}">
              <c16:uniqueId val="{00000001-670A-4CAC-8BCB-5FE9BF858C18}"/>
            </c:ext>
          </c:extLst>
        </c:ser>
        <c:dLbls>
          <c:dLblPos val="inEnd"/>
          <c:showLegendKey val="0"/>
          <c:showVal val="1"/>
          <c:showCatName val="0"/>
          <c:showSerName val="0"/>
          <c:showPercent val="0"/>
          <c:showBubbleSize val="0"/>
        </c:dLbls>
        <c:gapWidth val="80"/>
        <c:overlap val="25"/>
        <c:axId val="40942159"/>
        <c:axId val="40955887"/>
      </c:barChart>
      <c:catAx>
        <c:axId val="409421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7934233757088914"/>
          <c:y val="0.9355122638051081"/>
          <c:w val="0.17920789347710683"/>
          <c:h val="6.448773619489174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11/23/2022</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9.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817486" y="1069584"/>
            <a:ext cx="5278514" cy="2862225"/>
          </a:xfrm>
        </p:spPr>
        <p:txBody>
          <a:bodyPr/>
          <a:lstStyle/>
          <a:p>
            <a:r>
              <a:rPr lang="en-US" sz="6000" b="1" dirty="0"/>
              <a:t>Kubernetes</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4095751" y="6239858"/>
            <a:ext cx="5278514" cy="618142"/>
          </a:xfrm>
        </p:spPr>
        <p:txBody>
          <a:bodyPr/>
          <a:lstStyle/>
          <a:p>
            <a:r>
              <a:rPr lang="en-US" sz="2400" b="1" dirty="0"/>
              <a:t>Nayan Dhoble</a:t>
            </a:r>
          </a:p>
        </p:txBody>
      </p:sp>
      <p:pic>
        <p:nvPicPr>
          <p:cNvPr id="7" name="Picture Placeholder 6" descr="A picture containing sandy, distance">
            <a:extLst>
              <a:ext uri="{FF2B5EF4-FFF2-40B4-BE49-F238E27FC236}">
                <a16:creationId xmlns:a16="http://schemas.microsoft.com/office/drawing/2014/main" id="{5A492D51-4DBA-40BC-82AA-A33BD0D3F740}"/>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val="0"/>
              </a:ext>
            </a:extLst>
          </a:blip>
          <a:srcRect/>
          <a:stretch/>
        </p:blipFill>
        <p:spPr>
          <a:xfrm>
            <a:off x="8143875" y="947737"/>
            <a:ext cx="4048124" cy="4962525"/>
          </a:xfrm>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F0E201-62E7-9A83-599F-401662D34453}"/>
              </a:ext>
            </a:extLst>
          </p:cNvPr>
          <p:cNvSpPr>
            <a:spLocks noGrp="1"/>
          </p:cNvSpPr>
          <p:nvPr>
            <p:ph type="body" sz="quarter" idx="16"/>
          </p:nvPr>
        </p:nvSpPr>
        <p:spPr>
          <a:xfrm>
            <a:off x="838200" y="508001"/>
            <a:ext cx="10608733" cy="5723466"/>
          </a:xfrm>
        </p:spPr>
        <p:txBody>
          <a:bodyPr/>
          <a:lstStyle/>
          <a:p>
            <a:r>
              <a:rPr lang="en-IN" dirty="0"/>
              <a:t>► List all current pods</a:t>
            </a:r>
          </a:p>
          <a:p>
            <a:r>
              <a:rPr lang="en-IN" dirty="0" err="1"/>
              <a:t>kubectl</a:t>
            </a:r>
            <a:r>
              <a:rPr lang="en-IN" dirty="0"/>
              <a:t> get pods</a:t>
            </a:r>
          </a:p>
          <a:p>
            <a:r>
              <a:rPr lang="en-IN" dirty="0"/>
              <a:t>► Describe pod names</a:t>
            </a:r>
          </a:p>
          <a:p>
            <a:r>
              <a:rPr lang="en-IN" dirty="0" err="1"/>
              <a:t>kubectl</a:t>
            </a:r>
            <a:r>
              <a:rPr lang="en-IN" dirty="0"/>
              <a:t> describe pod&lt;name&gt;</a:t>
            </a:r>
          </a:p>
          <a:p>
            <a:r>
              <a:rPr lang="en-IN" dirty="0"/>
              <a:t>► To scale the replication counter, counting the number of instances</a:t>
            </a:r>
          </a:p>
          <a:p>
            <a:r>
              <a:rPr lang="en-IN" dirty="0" err="1"/>
              <a:t>kubectl</a:t>
            </a:r>
            <a:r>
              <a:rPr lang="en-IN" dirty="0"/>
              <a:t> scale -replicas=&lt;count&gt;</a:t>
            </a:r>
            <a:r>
              <a:rPr lang="en-IN" dirty="0" err="1"/>
              <a:t>rc</a:t>
            </a:r>
            <a:r>
              <a:rPr lang="en-IN" dirty="0"/>
              <a:t>&lt;name&gt;</a:t>
            </a:r>
          </a:p>
          <a:p>
            <a:r>
              <a:rPr lang="en-IN" dirty="0"/>
              <a:t>► Stopping all pods in &lt;n&gt;</a:t>
            </a:r>
          </a:p>
          <a:p>
            <a:r>
              <a:rPr lang="en-IN" dirty="0" err="1"/>
              <a:t>kubectl</a:t>
            </a:r>
            <a:r>
              <a:rPr lang="en-IN" dirty="0"/>
              <a:t> drain&lt;n&gt;– delete-local-data–force–ignore-</a:t>
            </a:r>
            <a:r>
              <a:rPr lang="en-IN" dirty="0" err="1"/>
              <a:t>daemonset</a:t>
            </a:r>
            <a:endParaRPr lang="en-IN" dirty="0"/>
          </a:p>
        </p:txBody>
      </p:sp>
      <p:sp>
        <p:nvSpPr>
          <p:cNvPr id="4" name="Date Placeholder 3">
            <a:extLst>
              <a:ext uri="{FF2B5EF4-FFF2-40B4-BE49-F238E27FC236}">
                <a16:creationId xmlns:a16="http://schemas.microsoft.com/office/drawing/2014/main" id="{D66C6FFD-4A97-AC45-6F38-B530D25A30A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938E2BE-11F9-1846-AF39-0D8060C91F3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F10BF5DF-B58F-BF87-47EF-C66E1DA81733}"/>
              </a:ext>
            </a:extLst>
          </p:cNvPr>
          <p:cNvSpPr>
            <a:spLocks noGrp="1"/>
          </p:cNvSpPr>
          <p:nvPr>
            <p:ph type="sldNum" sz="quarter" idx="12"/>
          </p:nvPr>
        </p:nvSpPr>
        <p:spPr/>
        <p:txBody>
          <a:bodyPr/>
          <a:lstStyle/>
          <a:p>
            <a:fld id="{F91729D4-A164-47A3-830D-E792BCE699E4}" type="slidenum">
              <a:rPr lang="en-US" smtClean="0"/>
              <a:t>10</a:t>
            </a:fld>
            <a:endParaRPr lang="en-US" dirty="0"/>
          </a:p>
        </p:txBody>
      </p:sp>
    </p:spTree>
    <p:extLst>
      <p:ext uri="{BB962C8B-B14F-4D97-AF65-F5344CB8AC3E}">
        <p14:creationId xmlns:p14="http://schemas.microsoft.com/office/powerpoint/2010/main" val="25139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741BED-24B9-75A8-DEF2-FF26F6D4F823}"/>
              </a:ext>
            </a:extLst>
          </p:cNvPr>
          <p:cNvSpPr>
            <a:spLocks noGrp="1"/>
          </p:cNvSpPr>
          <p:nvPr>
            <p:ph type="body" sz="quarter" idx="16"/>
          </p:nvPr>
        </p:nvSpPr>
        <p:spPr>
          <a:xfrm>
            <a:off x="1410586" y="383823"/>
            <a:ext cx="9943213" cy="5102578"/>
          </a:xfrm>
        </p:spPr>
        <p:txBody>
          <a:bodyPr/>
          <a:lstStyle/>
          <a:p>
            <a:r>
              <a:rPr lang="en-US" dirty="0"/>
              <a:t>► Lists Services</a:t>
            </a:r>
          </a:p>
          <a:p>
            <a:r>
              <a:rPr lang="en-US" dirty="0" err="1"/>
              <a:t>kubectl</a:t>
            </a:r>
            <a:r>
              <a:rPr lang="en-US" dirty="0"/>
              <a:t> get svc</a:t>
            </a:r>
          </a:p>
          <a:p>
            <a:r>
              <a:rPr lang="en-IN" dirty="0"/>
              <a:t>► Deletes </a:t>
            </a:r>
            <a:r>
              <a:rPr lang="en-IN"/>
              <a:t>a pod</a:t>
            </a:r>
            <a:endParaRPr lang="en-IN" dirty="0"/>
          </a:p>
          <a:p>
            <a:r>
              <a:rPr lang="en-IN" dirty="0" err="1"/>
              <a:t>kubectl</a:t>
            </a:r>
            <a:r>
              <a:rPr lang="en-IN" dirty="0"/>
              <a:t> delete pod&lt;name&gt;</a:t>
            </a:r>
          </a:p>
        </p:txBody>
      </p:sp>
      <p:sp>
        <p:nvSpPr>
          <p:cNvPr id="4" name="Date Placeholder 3">
            <a:extLst>
              <a:ext uri="{FF2B5EF4-FFF2-40B4-BE49-F238E27FC236}">
                <a16:creationId xmlns:a16="http://schemas.microsoft.com/office/drawing/2014/main" id="{929E5DC1-B918-A9FA-2ECA-EBBAFB8438B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DC8FB2-85DC-47B4-18EF-CBE19195F3B3}"/>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3DE6502B-C08A-0947-D9D3-68E313351D03}"/>
              </a:ext>
            </a:extLst>
          </p:cNvPr>
          <p:cNvSpPr>
            <a:spLocks noGrp="1"/>
          </p:cNvSpPr>
          <p:nvPr>
            <p:ph type="sldNum" sz="quarter" idx="12"/>
          </p:nvPr>
        </p:nvSpPr>
        <p:spPr/>
        <p:txBody>
          <a:bodyPr/>
          <a:lstStyle/>
          <a:p>
            <a:fld id="{F91729D4-A164-47A3-830D-E792BCE699E4}" type="slidenum">
              <a:rPr lang="en-US" smtClean="0"/>
              <a:t>11</a:t>
            </a:fld>
            <a:endParaRPr lang="en-US" dirty="0"/>
          </a:p>
        </p:txBody>
      </p:sp>
    </p:spTree>
    <p:extLst>
      <p:ext uri="{BB962C8B-B14F-4D97-AF65-F5344CB8AC3E}">
        <p14:creationId xmlns:p14="http://schemas.microsoft.com/office/powerpoint/2010/main" val="107847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01580" y="942423"/>
            <a:ext cx="4694420" cy="1124392"/>
          </a:xfrm>
        </p:spPr>
        <p:txBody>
          <a:bodyPr/>
          <a:lstStyle/>
          <a:p>
            <a:r>
              <a:rPr lang="en-US" dirty="0"/>
              <a:t>Agenda</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410587" y="2329867"/>
            <a:ext cx="4058872" cy="315653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2" name="Date Placeholder 1">
            <a:extLst>
              <a:ext uri="{FF2B5EF4-FFF2-40B4-BE49-F238E27FC236}">
                <a16:creationId xmlns:a16="http://schemas.microsoft.com/office/drawing/2014/main" id="{C15C08D0-D6EE-4AF3-849A-12E064512A9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a:xfrm>
            <a:off x="4038600" y="6356350"/>
            <a:ext cx="4114800" cy="365125"/>
          </a:xfrm>
        </p:spPr>
        <p:txBody>
          <a:bodyPr/>
          <a:lstStyle/>
          <a:p>
            <a:r>
              <a:rPr lang="en-US" dirty="0"/>
              <a:t>PRESENTATION TITLE</a:t>
            </a:r>
          </a:p>
        </p:txBody>
      </p:sp>
      <p:pic>
        <p:nvPicPr>
          <p:cNvPr id="37" name="Picture Placeholder 36" descr="A picture containing outdoor, tall, plant, grass, beach">
            <a:extLst>
              <a:ext uri="{FF2B5EF4-FFF2-40B4-BE49-F238E27FC236}">
                <a16:creationId xmlns:a16="http://schemas.microsoft.com/office/drawing/2014/main" id="{1573DF6C-A3E4-4821-B550-4A14F71D3AA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7183361" y="0"/>
            <a:ext cx="3598052" cy="3258105"/>
          </a:xfrm>
        </p:spPr>
      </p:pic>
      <p:pic>
        <p:nvPicPr>
          <p:cNvPr id="31" name="Picture Placeholder 30" descr="A close-up of an anemone">
            <a:extLst>
              <a:ext uri="{FF2B5EF4-FFF2-40B4-BE49-F238E27FC236}">
                <a16:creationId xmlns:a16="http://schemas.microsoft.com/office/drawing/2014/main" id="{8B396EA2-87A9-49C1-BCCC-F8C1867D92A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83361" y="3599895"/>
            <a:ext cx="3598052" cy="3258105"/>
          </a:xfrm>
        </p:spPr>
      </p:pic>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12</a:t>
            </a:fld>
            <a:endParaRPr lang="en-US" dirty="0"/>
          </a:p>
        </p:txBody>
      </p:sp>
    </p:spTree>
    <p:extLst>
      <p:ext uri="{BB962C8B-B14F-4D97-AF65-F5344CB8AC3E}">
        <p14:creationId xmlns:p14="http://schemas.microsoft.com/office/powerpoint/2010/main" val="206004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2921000"/>
            <a:ext cx="4749800" cy="527050"/>
          </a:xfrm>
        </p:spPr>
        <p:txBody>
          <a:bodyPr/>
          <a:lstStyle/>
          <a:p>
            <a:r>
              <a:rPr lang="en-US" dirty="0"/>
              <a:t>Introduction</a:t>
            </a:r>
          </a:p>
        </p:txBody>
      </p:sp>
      <p:pic>
        <p:nvPicPr>
          <p:cNvPr id="9" name="Picture Placeholder 8" descr="Beach Branch Coral ">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38200" y="492125"/>
            <a:ext cx="4114800" cy="5372100"/>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3429000"/>
            <a:ext cx="4749800" cy="2129971"/>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an eye of a bird">
            <a:extLst>
              <a:ext uri="{FF2B5EF4-FFF2-40B4-BE49-F238E27FC236}">
                <a16:creationId xmlns:a16="http://schemas.microsoft.com/office/drawing/2014/main" id="{47DBE8E2-71E9-40A8-B25F-2D4F23E7668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98402" y="598401"/>
            <a:ext cx="9645056" cy="5661198"/>
          </a:xfrm>
        </p:spPr>
      </p:pic>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Primary Goals</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39931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109663" y="498928"/>
            <a:ext cx="9972675" cy="567873"/>
          </a:xfrm>
        </p:spPr>
        <p:txBody>
          <a:bodyPr/>
          <a:lstStyle/>
          <a:p>
            <a:r>
              <a:rPr lang="en-US" dirty="0"/>
              <a:t>Quality Performance</a:t>
            </a:r>
          </a:p>
        </p:txBody>
      </p:sp>
      <p:sp>
        <p:nvSpPr>
          <p:cNvPr id="2" name="Date Placeholder 1">
            <a:extLst>
              <a:ext uri="{FF2B5EF4-FFF2-40B4-BE49-F238E27FC236}">
                <a16:creationId xmlns:a16="http://schemas.microsoft.com/office/drawing/2014/main" id="{25694033-4A29-4F32-985A-A0D4EA13BBD8}"/>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979112AA-EDD8-48C5-9416-7C550BEBD45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CF6FA9E2-D06E-4941-A890-559D63E75D69}"/>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15</a:t>
            </a:fld>
            <a:endParaRPr lang="en-US" dirty="0"/>
          </a:p>
        </p:txBody>
      </p:sp>
      <p:graphicFrame>
        <p:nvGraphicFramePr>
          <p:cNvPr id="7" name="Content Placeholder 5" descr="Chart Placeholder">
            <a:extLst>
              <a:ext uri="{FF2B5EF4-FFF2-40B4-BE49-F238E27FC236}">
                <a16:creationId xmlns:a16="http://schemas.microsoft.com/office/drawing/2014/main" id="{5E252EBF-FBEE-408C-B1A3-5F3456FC5F1C}"/>
              </a:ext>
            </a:extLst>
          </p:cNvPr>
          <p:cNvGraphicFramePr>
            <a:graphicFrameLocks/>
          </p:cNvGraphicFramePr>
          <p:nvPr>
            <p:extLst>
              <p:ext uri="{D42A27DB-BD31-4B8C-83A1-F6EECF244321}">
                <p14:modId xmlns:p14="http://schemas.microsoft.com/office/powerpoint/2010/main" val="936421196"/>
              </p:ext>
            </p:extLst>
          </p:nvPr>
        </p:nvGraphicFramePr>
        <p:xfrm>
          <a:off x="507023" y="1203602"/>
          <a:ext cx="11177954" cy="48270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86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C176543-7DEE-469A-86A8-549E0CFCF66A}"/>
              </a:ext>
            </a:extLst>
          </p:cNvPr>
          <p:cNvSpPr>
            <a:spLocks noGrp="1"/>
          </p:cNvSpPr>
          <p:nvPr>
            <p:ph type="title"/>
          </p:nvPr>
        </p:nvSpPr>
        <p:spPr>
          <a:xfrm>
            <a:off x="838200" y="494166"/>
            <a:ext cx="10515600" cy="567873"/>
          </a:xfrm>
        </p:spPr>
        <p:txBody>
          <a:bodyPr/>
          <a:lstStyle/>
          <a:p>
            <a:r>
              <a:rPr lang="en-US" dirty="0"/>
              <a:t>Areas of growth</a:t>
            </a:r>
          </a:p>
        </p:txBody>
      </p:sp>
      <p:sp>
        <p:nvSpPr>
          <p:cNvPr id="4" name="Date Placeholder 3">
            <a:extLst>
              <a:ext uri="{FF2B5EF4-FFF2-40B4-BE49-F238E27FC236}">
                <a16:creationId xmlns:a16="http://schemas.microsoft.com/office/drawing/2014/main" id="{E51FFF33-E8B3-4EE3-904F-9D364CBF15E4}"/>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06B0052-2D8D-4986-ACEC-FCF60EFB4D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7B130F3-0984-44C2-B703-32E2E77F32DF}"/>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16</a:t>
            </a:fld>
            <a:endParaRPr lang="en-US" dirty="0"/>
          </a:p>
        </p:txBody>
      </p:sp>
      <p:graphicFrame>
        <p:nvGraphicFramePr>
          <p:cNvPr id="12" name="Chart 11">
            <a:extLst>
              <a:ext uri="{FF2B5EF4-FFF2-40B4-BE49-F238E27FC236}">
                <a16:creationId xmlns:a16="http://schemas.microsoft.com/office/drawing/2014/main" id="{447AAC8C-E4EB-481E-AB05-154D91634B3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001657838"/>
              </p:ext>
            </p:extLst>
          </p:nvPr>
        </p:nvGraphicFramePr>
        <p:xfrm>
          <a:off x="1148218" y="1507635"/>
          <a:ext cx="9895563" cy="42854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424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lose up of sand">
            <a:extLst>
              <a:ext uri="{FF2B5EF4-FFF2-40B4-BE49-F238E27FC236}">
                <a16:creationId xmlns:a16="http://schemas.microsoft.com/office/drawing/2014/main" id="{B2BE730E-3A48-4CBD-8E48-B35F154D835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1" y="1181910"/>
            <a:ext cx="12192000" cy="3352227"/>
          </a:xfrm>
        </p:spPr>
        <p:txBody>
          <a:bodyPr/>
          <a:lstStyle/>
          <a:p>
            <a:r>
              <a:rPr lang="en-US" dirty="0"/>
              <a:t>Business opportunities are like buses. There's always another one coming.</a:t>
            </a:r>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1" y="4534137"/>
            <a:ext cx="12192000" cy="1141953"/>
          </a:xfrm>
        </p:spPr>
        <p:txBody>
          <a:bodyPr/>
          <a:lstStyle/>
          <a:p>
            <a:r>
              <a:rPr lang="en-US" dirty="0"/>
              <a:t>Richard Branson</a:t>
            </a:r>
          </a:p>
        </p:txBody>
      </p:sp>
      <p:sp>
        <p:nvSpPr>
          <p:cNvPr id="2" name="Date Placeholder 1">
            <a:extLst>
              <a:ext uri="{FF2B5EF4-FFF2-40B4-BE49-F238E27FC236}">
                <a16:creationId xmlns:a16="http://schemas.microsoft.com/office/drawing/2014/main" id="{4AA8F9F4-A920-42CD-8FC8-D0EE17712B4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6EA67BE-8C4A-498B-BE79-A779F07A5E7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17</a:t>
            </a:fld>
            <a:endParaRPr lang="en-US" dirty="0"/>
          </a:p>
        </p:txBody>
      </p:sp>
    </p:spTree>
    <p:extLst>
      <p:ext uri="{BB962C8B-B14F-4D97-AF65-F5344CB8AC3E}">
        <p14:creationId xmlns:p14="http://schemas.microsoft.com/office/powerpoint/2010/main" val="138880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80">
            <a:extLst>
              <a:ext uri="{FF2B5EF4-FFF2-40B4-BE49-F238E27FC236}">
                <a16:creationId xmlns:a16="http://schemas.microsoft.com/office/drawing/2014/main" id="{05C9BC75-0FE2-430C-A627-D6478EDBAACA}"/>
              </a:ext>
            </a:extLst>
          </p:cNvPr>
          <p:cNvSpPr>
            <a:spLocks noGrp="1"/>
          </p:cNvSpPr>
          <p:nvPr>
            <p:ph type="title"/>
          </p:nvPr>
        </p:nvSpPr>
        <p:spPr>
          <a:xfrm>
            <a:off x="999846" y="1487527"/>
            <a:ext cx="2581554" cy="1325563"/>
          </a:xfrm>
        </p:spPr>
        <p:txBody>
          <a:bodyPr/>
          <a:lstStyle/>
          <a:p>
            <a:r>
              <a:rPr lang="en-US" dirty="0"/>
              <a:t>Our Team</a:t>
            </a:r>
          </a:p>
        </p:txBody>
      </p:sp>
      <p:pic>
        <p:nvPicPr>
          <p:cNvPr id="37" name="Picture Placeholder 36" descr="A person in a suit">
            <a:extLst>
              <a:ext uri="{FF2B5EF4-FFF2-40B4-BE49-F238E27FC236}">
                <a16:creationId xmlns:a16="http://schemas.microsoft.com/office/drawing/2014/main" id="{98F474B4-9A01-431B-89C4-795F0E8E300B}"/>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Lst>
          </a:blip>
          <a:srcRect t="94" b="94"/>
          <a:stretch/>
        </p:blipFill>
        <p:spPr>
          <a:xfrm>
            <a:off x="4793630" y="677419"/>
            <a:ext cx="2357652" cy="1622425"/>
          </a:xfrm>
        </p:spPr>
      </p:pic>
      <p:sp>
        <p:nvSpPr>
          <p:cNvPr id="24" name="Text Placeholder 23">
            <a:extLst>
              <a:ext uri="{FF2B5EF4-FFF2-40B4-BE49-F238E27FC236}">
                <a16:creationId xmlns:a16="http://schemas.microsoft.com/office/drawing/2014/main" id="{1A2623C5-D11D-478D-89FB-08576F6F146C}"/>
              </a:ext>
            </a:extLst>
          </p:cNvPr>
          <p:cNvSpPr>
            <a:spLocks noGrp="1"/>
          </p:cNvSpPr>
          <p:nvPr>
            <p:ph type="body" sz="quarter" idx="24"/>
          </p:nvPr>
        </p:nvSpPr>
        <p:spPr>
          <a:xfrm>
            <a:off x="4793628" y="2299842"/>
            <a:ext cx="2357652" cy="475149"/>
          </a:xfrm>
        </p:spPr>
        <p:txBody>
          <a:bodyPr/>
          <a:lstStyle/>
          <a:p>
            <a:r>
              <a:rPr lang="en-US" dirty="0"/>
              <a:t>Takuma Hayashi​​</a:t>
            </a:r>
          </a:p>
        </p:txBody>
      </p:sp>
      <p:sp>
        <p:nvSpPr>
          <p:cNvPr id="25" name="Text Placeholder 24">
            <a:extLst>
              <a:ext uri="{FF2B5EF4-FFF2-40B4-BE49-F238E27FC236}">
                <a16:creationId xmlns:a16="http://schemas.microsoft.com/office/drawing/2014/main" id="{786ED0BB-76F0-475B-B4E0-105C68BFC78E}"/>
              </a:ext>
            </a:extLst>
          </p:cNvPr>
          <p:cNvSpPr>
            <a:spLocks noGrp="1"/>
          </p:cNvSpPr>
          <p:nvPr>
            <p:ph type="body" sz="quarter" idx="25"/>
          </p:nvPr>
        </p:nvSpPr>
        <p:spPr>
          <a:xfrm>
            <a:off x="4793628" y="2774990"/>
            <a:ext cx="2357652" cy="475147"/>
          </a:xfrm>
        </p:spPr>
        <p:txBody>
          <a:bodyPr/>
          <a:lstStyle/>
          <a:p>
            <a:r>
              <a:rPr lang="en-US" dirty="0"/>
              <a:t>President​</a:t>
            </a:r>
          </a:p>
        </p:txBody>
      </p:sp>
      <p:pic>
        <p:nvPicPr>
          <p:cNvPr id="41" name="Picture Placeholder 40" descr="A person with blonde hair">
            <a:extLst>
              <a:ext uri="{FF2B5EF4-FFF2-40B4-BE49-F238E27FC236}">
                <a16:creationId xmlns:a16="http://schemas.microsoft.com/office/drawing/2014/main" id="{7F1F5F87-7338-4240-8180-E6BC090EB76C}"/>
              </a:ext>
            </a:extLst>
          </p:cNvPr>
          <p:cNvPicPr>
            <a:picLocks noGrp="1" noChangeAspect="1"/>
          </p:cNvPicPr>
          <p:nvPr>
            <p:ph type="pic" sz="quarter" idx="26"/>
          </p:nvPr>
        </p:nvPicPr>
        <p:blipFill rotWithShape="1">
          <a:blip r:embed="rId3" cstate="screen">
            <a:extLst>
              <a:ext uri="{28A0092B-C50C-407E-A947-70E740481C1C}">
                <a14:useLocalDpi xmlns:a14="http://schemas.microsoft.com/office/drawing/2010/main" val="0"/>
              </a:ext>
            </a:extLst>
          </a:blip>
          <a:srcRect l="30" r="30"/>
          <a:stretch/>
        </p:blipFill>
        <p:spPr>
          <a:xfrm>
            <a:off x="7431774" y="677419"/>
            <a:ext cx="2357652" cy="1622425"/>
          </a:xfrm>
        </p:spPr>
      </p:pic>
      <p:sp>
        <p:nvSpPr>
          <p:cNvPr id="14" name="Text Placeholder 13">
            <a:extLst>
              <a:ext uri="{FF2B5EF4-FFF2-40B4-BE49-F238E27FC236}">
                <a16:creationId xmlns:a16="http://schemas.microsoft.com/office/drawing/2014/main" id="{D9036395-3643-4D4E-95D7-0B29D19C01DB}"/>
              </a:ext>
            </a:extLst>
          </p:cNvPr>
          <p:cNvSpPr>
            <a:spLocks noGrp="1"/>
          </p:cNvSpPr>
          <p:nvPr>
            <p:ph type="body" sz="quarter" idx="27"/>
          </p:nvPr>
        </p:nvSpPr>
        <p:spPr>
          <a:xfrm>
            <a:off x="7431772" y="2299842"/>
            <a:ext cx="2357652" cy="475149"/>
          </a:xfrm>
        </p:spPr>
        <p:txBody>
          <a:bodyPr/>
          <a:lstStyle/>
          <a:p>
            <a:r>
              <a:rPr lang="en-US" dirty="0"/>
              <a:t>Mirjam Nilsson​​</a:t>
            </a:r>
          </a:p>
        </p:txBody>
      </p:sp>
      <p:sp>
        <p:nvSpPr>
          <p:cNvPr id="15" name="Text Placeholder 14">
            <a:extLst>
              <a:ext uri="{FF2B5EF4-FFF2-40B4-BE49-F238E27FC236}">
                <a16:creationId xmlns:a16="http://schemas.microsoft.com/office/drawing/2014/main" id="{99BE8D49-F053-400B-ADDC-743712E28E1D}"/>
              </a:ext>
            </a:extLst>
          </p:cNvPr>
          <p:cNvSpPr>
            <a:spLocks noGrp="1"/>
          </p:cNvSpPr>
          <p:nvPr>
            <p:ph type="body" sz="quarter" idx="28"/>
          </p:nvPr>
        </p:nvSpPr>
        <p:spPr>
          <a:xfrm>
            <a:off x="7431772" y="2774990"/>
            <a:ext cx="2357652" cy="475147"/>
          </a:xfrm>
        </p:spPr>
        <p:txBody>
          <a:bodyPr/>
          <a:lstStyle/>
          <a:p>
            <a:r>
              <a:rPr lang="en-US" dirty="0"/>
              <a:t>Chief Executive Officer​</a:t>
            </a:r>
          </a:p>
        </p:txBody>
      </p:sp>
      <p:pic>
        <p:nvPicPr>
          <p:cNvPr id="45" name="Picture Placeholder 44" descr="A person smiling for the camera&#10;">
            <a:extLst>
              <a:ext uri="{FF2B5EF4-FFF2-40B4-BE49-F238E27FC236}">
                <a16:creationId xmlns:a16="http://schemas.microsoft.com/office/drawing/2014/main" id="{8B9B6C09-FCDF-4E23-A547-770F467C172C}"/>
              </a:ext>
            </a:extLst>
          </p:cNvPr>
          <p:cNvPicPr>
            <a:picLocks noGrp="1" noChangeAspect="1"/>
          </p:cNvPicPr>
          <p:nvPr>
            <p:ph type="pic" sz="quarter" idx="32"/>
          </p:nvPr>
        </p:nvPicPr>
        <p:blipFill rotWithShape="1">
          <a:blip r:embed="rId4" cstate="screen">
            <a:extLst>
              <a:ext uri="{28A0092B-C50C-407E-A947-70E740481C1C}">
                <a14:useLocalDpi xmlns:a14="http://schemas.microsoft.com/office/drawing/2010/main" val="0"/>
              </a:ext>
            </a:extLst>
          </a:blip>
          <a:srcRect l="64" r="64"/>
          <a:stretch/>
        </p:blipFill>
        <p:spPr>
          <a:xfrm>
            <a:off x="4793630" y="3250138"/>
            <a:ext cx="2357652" cy="1622425"/>
          </a:xfrm>
        </p:spPr>
      </p:pic>
      <p:sp>
        <p:nvSpPr>
          <p:cNvPr id="17" name="Text Placeholder 16">
            <a:extLst>
              <a:ext uri="{FF2B5EF4-FFF2-40B4-BE49-F238E27FC236}">
                <a16:creationId xmlns:a16="http://schemas.microsoft.com/office/drawing/2014/main" id="{AE59AABC-71C8-470C-A122-9A1E2B97CB7A}"/>
              </a:ext>
            </a:extLst>
          </p:cNvPr>
          <p:cNvSpPr>
            <a:spLocks noGrp="1"/>
          </p:cNvSpPr>
          <p:nvPr>
            <p:ph type="body" sz="quarter" idx="33"/>
          </p:nvPr>
        </p:nvSpPr>
        <p:spPr>
          <a:xfrm>
            <a:off x="4793628" y="4872561"/>
            <a:ext cx="2357652" cy="475149"/>
          </a:xfrm>
        </p:spPr>
        <p:txBody>
          <a:bodyPr/>
          <a:lstStyle/>
          <a:p>
            <a:r>
              <a:rPr lang="en-US" dirty="0"/>
              <a:t>Flora Berggren​​</a:t>
            </a:r>
          </a:p>
        </p:txBody>
      </p:sp>
      <p:sp>
        <p:nvSpPr>
          <p:cNvPr id="18" name="Text Placeholder 17">
            <a:extLst>
              <a:ext uri="{FF2B5EF4-FFF2-40B4-BE49-F238E27FC236}">
                <a16:creationId xmlns:a16="http://schemas.microsoft.com/office/drawing/2014/main" id="{E96617D7-0697-4087-A9EF-D77EB2564E83}"/>
              </a:ext>
            </a:extLst>
          </p:cNvPr>
          <p:cNvSpPr>
            <a:spLocks noGrp="1"/>
          </p:cNvSpPr>
          <p:nvPr>
            <p:ph type="body" sz="quarter" idx="34"/>
          </p:nvPr>
        </p:nvSpPr>
        <p:spPr>
          <a:xfrm>
            <a:off x="4793628" y="5347709"/>
            <a:ext cx="2357652" cy="475147"/>
          </a:xfrm>
        </p:spPr>
        <p:txBody>
          <a:bodyPr/>
          <a:lstStyle/>
          <a:p>
            <a:r>
              <a:rPr lang="en-US" dirty="0"/>
              <a:t>Chief Operations Officer​</a:t>
            </a:r>
          </a:p>
        </p:txBody>
      </p:sp>
      <p:pic>
        <p:nvPicPr>
          <p:cNvPr id="49" name="Picture Placeholder 48" descr="A person with a beard">
            <a:extLst>
              <a:ext uri="{FF2B5EF4-FFF2-40B4-BE49-F238E27FC236}">
                <a16:creationId xmlns:a16="http://schemas.microsoft.com/office/drawing/2014/main" id="{B12E7790-F92D-4BF7-A243-ECD017E4E0FE}"/>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val="0"/>
              </a:ext>
            </a:extLst>
          </a:blip>
          <a:srcRect t="30" b="30"/>
          <a:stretch/>
        </p:blipFill>
        <p:spPr>
          <a:xfrm>
            <a:off x="7431774" y="3250138"/>
            <a:ext cx="2357652" cy="1622425"/>
          </a:xfrm>
        </p:spPr>
      </p:pic>
      <p:sp>
        <p:nvSpPr>
          <p:cNvPr id="20" name="Text Placeholder 19">
            <a:extLst>
              <a:ext uri="{FF2B5EF4-FFF2-40B4-BE49-F238E27FC236}">
                <a16:creationId xmlns:a16="http://schemas.microsoft.com/office/drawing/2014/main" id="{FEAF3F61-C6CA-4894-9AFA-02FDB66099C9}"/>
              </a:ext>
            </a:extLst>
          </p:cNvPr>
          <p:cNvSpPr>
            <a:spLocks noGrp="1"/>
          </p:cNvSpPr>
          <p:nvPr>
            <p:ph type="body" sz="quarter" idx="36"/>
          </p:nvPr>
        </p:nvSpPr>
        <p:spPr>
          <a:xfrm>
            <a:off x="7431772" y="4872561"/>
            <a:ext cx="2357652" cy="475149"/>
          </a:xfrm>
        </p:spPr>
        <p:txBody>
          <a:bodyPr/>
          <a:lstStyle/>
          <a:p>
            <a:r>
              <a:rPr lang="en-US" dirty="0"/>
              <a:t>Rajesh Santoshi​</a:t>
            </a:r>
          </a:p>
        </p:txBody>
      </p:sp>
      <p:sp>
        <p:nvSpPr>
          <p:cNvPr id="21" name="Text Placeholder 20">
            <a:extLst>
              <a:ext uri="{FF2B5EF4-FFF2-40B4-BE49-F238E27FC236}">
                <a16:creationId xmlns:a16="http://schemas.microsoft.com/office/drawing/2014/main" id="{CB4E3F3B-E173-4213-A472-5B258F0311F0}"/>
              </a:ext>
            </a:extLst>
          </p:cNvPr>
          <p:cNvSpPr>
            <a:spLocks noGrp="1"/>
          </p:cNvSpPr>
          <p:nvPr>
            <p:ph type="body" sz="quarter" idx="37"/>
          </p:nvPr>
        </p:nvSpPr>
        <p:spPr>
          <a:xfrm>
            <a:off x="7431772" y="5347709"/>
            <a:ext cx="2357652" cy="475147"/>
          </a:xfrm>
        </p:spPr>
        <p:txBody>
          <a:bodyPr/>
          <a:lstStyle/>
          <a:p>
            <a:r>
              <a:rPr lang="en-US" dirty="0"/>
              <a:t>VP Marketing​</a:t>
            </a:r>
          </a:p>
        </p:txBody>
      </p:sp>
      <p:sp>
        <p:nvSpPr>
          <p:cNvPr id="2" name="Date Placeholder 1">
            <a:extLst>
              <a:ext uri="{FF2B5EF4-FFF2-40B4-BE49-F238E27FC236}">
                <a16:creationId xmlns:a16="http://schemas.microsoft.com/office/drawing/2014/main" id="{30815B40-F4C8-4775-A47D-043A57A15E9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18</a:t>
            </a:fld>
            <a:endParaRPr lang="en-US" dirty="0"/>
          </a:p>
        </p:txBody>
      </p:sp>
    </p:spTree>
    <p:extLst>
      <p:ext uri="{BB962C8B-B14F-4D97-AF65-F5344CB8AC3E}">
        <p14:creationId xmlns:p14="http://schemas.microsoft.com/office/powerpoint/2010/main" val="194156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itle 528">
            <a:extLst>
              <a:ext uri="{FF2B5EF4-FFF2-40B4-BE49-F238E27FC236}">
                <a16:creationId xmlns:a16="http://schemas.microsoft.com/office/drawing/2014/main" id="{F243647E-1730-42D2-A06F-C333D0FFA239}"/>
              </a:ext>
            </a:extLst>
          </p:cNvPr>
          <p:cNvSpPr>
            <a:spLocks noGrp="1"/>
          </p:cNvSpPr>
          <p:nvPr>
            <p:ph type="title"/>
          </p:nvPr>
        </p:nvSpPr>
        <p:spPr>
          <a:xfrm>
            <a:off x="336217" y="1207697"/>
            <a:ext cx="2970156" cy="1622912"/>
          </a:xfrm>
        </p:spPr>
        <p:txBody>
          <a:bodyPr/>
          <a:lstStyle/>
          <a:p>
            <a:r>
              <a:rPr lang="en-US" dirty="0"/>
              <a:t>Our Team </a:t>
            </a:r>
          </a:p>
        </p:txBody>
      </p:sp>
      <p:pic>
        <p:nvPicPr>
          <p:cNvPr id="49" name="Picture Placeholder 48" descr="A picture containing suit, person, clothing, person">
            <a:extLst>
              <a:ext uri="{FF2B5EF4-FFF2-40B4-BE49-F238E27FC236}">
                <a16:creationId xmlns:a16="http://schemas.microsoft.com/office/drawing/2014/main" id="{E1A7576B-F8AC-4FEC-B887-512E3321626C}"/>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t="387" b="387"/>
          <a:stretch/>
        </p:blipFill>
        <p:spPr>
          <a:xfrm>
            <a:off x="3780553" y="1153717"/>
            <a:ext cx="1412050" cy="1147276"/>
          </a:xfrm>
        </p:spPr>
      </p:pic>
      <p:sp>
        <p:nvSpPr>
          <p:cNvPr id="24" name="Text Placeholder 23">
            <a:extLst>
              <a:ext uri="{FF2B5EF4-FFF2-40B4-BE49-F238E27FC236}">
                <a16:creationId xmlns:a16="http://schemas.microsoft.com/office/drawing/2014/main" id="{1A2623C5-D11D-478D-89FB-08576F6F146C}"/>
              </a:ext>
            </a:extLst>
          </p:cNvPr>
          <p:cNvSpPr>
            <a:spLocks noGrp="1"/>
          </p:cNvSpPr>
          <p:nvPr>
            <p:ph type="body" sz="quarter" idx="21"/>
          </p:nvPr>
        </p:nvSpPr>
        <p:spPr>
          <a:xfrm>
            <a:off x="3451733" y="2299842"/>
            <a:ext cx="2069690" cy="475149"/>
          </a:xfrm>
        </p:spPr>
        <p:txBody>
          <a:bodyPr/>
          <a:lstStyle/>
          <a:p>
            <a:r>
              <a:rPr lang="en-US" dirty="0"/>
              <a:t>Takuma Hayashi​</a:t>
            </a:r>
          </a:p>
        </p:txBody>
      </p:sp>
      <p:sp>
        <p:nvSpPr>
          <p:cNvPr id="25" name="Text Placeholder 24">
            <a:extLst>
              <a:ext uri="{FF2B5EF4-FFF2-40B4-BE49-F238E27FC236}">
                <a16:creationId xmlns:a16="http://schemas.microsoft.com/office/drawing/2014/main" id="{786ED0BB-76F0-475B-B4E0-105C68BFC78E}"/>
              </a:ext>
            </a:extLst>
          </p:cNvPr>
          <p:cNvSpPr>
            <a:spLocks noGrp="1"/>
          </p:cNvSpPr>
          <p:nvPr>
            <p:ph type="body" sz="quarter" idx="22"/>
          </p:nvPr>
        </p:nvSpPr>
        <p:spPr>
          <a:xfrm>
            <a:off x="3451733" y="2774991"/>
            <a:ext cx="2069690" cy="672127"/>
          </a:xfrm>
        </p:spPr>
        <p:txBody>
          <a:bodyPr/>
          <a:lstStyle/>
          <a:p>
            <a:r>
              <a:rPr lang="en-US" dirty="0"/>
              <a:t>President​</a:t>
            </a:r>
          </a:p>
        </p:txBody>
      </p:sp>
      <p:pic>
        <p:nvPicPr>
          <p:cNvPr id="53" name="Picture Placeholder 52" descr="A person with blonde hair">
            <a:extLst>
              <a:ext uri="{FF2B5EF4-FFF2-40B4-BE49-F238E27FC236}">
                <a16:creationId xmlns:a16="http://schemas.microsoft.com/office/drawing/2014/main" id="{BA9684B1-E256-4255-9052-896BA041D24B}"/>
              </a:ext>
            </a:extLst>
          </p:cNvPr>
          <p:cNvPicPr>
            <a:picLocks noGrp="1" noChangeAspect="1"/>
          </p:cNvPicPr>
          <p:nvPr>
            <p:ph type="pic" sz="quarter" idx="38"/>
          </p:nvPr>
        </p:nvPicPr>
        <p:blipFill rotWithShape="1">
          <a:blip r:embed="rId3" cstate="screen">
            <a:extLst>
              <a:ext uri="{28A0092B-C50C-407E-A947-70E740481C1C}">
                <a14:useLocalDpi xmlns:a14="http://schemas.microsoft.com/office/drawing/2010/main" val="0"/>
              </a:ext>
            </a:extLst>
          </a:blip>
          <a:srcRect t="161" b="161"/>
          <a:stretch/>
        </p:blipFill>
        <p:spPr>
          <a:xfrm>
            <a:off x="5891925" y="1153717"/>
            <a:ext cx="1412050" cy="1147276"/>
          </a:xfrm>
        </p:spPr>
      </p:pic>
      <p:sp>
        <p:nvSpPr>
          <p:cNvPr id="14" name="Text Placeholder 13">
            <a:extLst>
              <a:ext uri="{FF2B5EF4-FFF2-40B4-BE49-F238E27FC236}">
                <a16:creationId xmlns:a16="http://schemas.microsoft.com/office/drawing/2014/main" id="{D9036395-3643-4D4E-95D7-0B29D19C01DB}"/>
              </a:ext>
            </a:extLst>
          </p:cNvPr>
          <p:cNvSpPr>
            <a:spLocks noGrp="1"/>
          </p:cNvSpPr>
          <p:nvPr>
            <p:ph type="body" sz="quarter" idx="24"/>
          </p:nvPr>
        </p:nvSpPr>
        <p:spPr>
          <a:xfrm>
            <a:off x="5563105" y="2299842"/>
            <a:ext cx="2069690" cy="475149"/>
          </a:xfrm>
        </p:spPr>
        <p:txBody>
          <a:bodyPr/>
          <a:lstStyle/>
          <a:p>
            <a:r>
              <a:rPr lang="en-US" dirty="0"/>
              <a:t>Mirjam Nilsson​</a:t>
            </a:r>
          </a:p>
        </p:txBody>
      </p:sp>
      <p:sp>
        <p:nvSpPr>
          <p:cNvPr id="15" name="Text Placeholder 14">
            <a:extLst>
              <a:ext uri="{FF2B5EF4-FFF2-40B4-BE49-F238E27FC236}">
                <a16:creationId xmlns:a16="http://schemas.microsoft.com/office/drawing/2014/main" id="{99BE8D49-F053-400B-ADDC-743712E28E1D}"/>
              </a:ext>
            </a:extLst>
          </p:cNvPr>
          <p:cNvSpPr>
            <a:spLocks noGrp="1"/>
          </p:cNvSpPr>
          <p:nvPr>
            <p:ph type="body" sz="quarter" idx="25"/>
          </p:nvPr>
        </p:nvSpPr>
        <p:spPr>
          <a:xfrm>
            <a:off x="5563105" y="2774991"/>
            <a:ext cx="2069690" cy="672127"/>
          </a:xfrm>
        </p:spPr>
        <p:txBody>
          <a:bodyPr/>
          <a:lstStyle/>
          <a:p>
            <a:r>
              <a:rPr lang="en-US" dirty="0"/>
              <a:t>Chief Executive Officer​</a:t>
            </a:r>
          </a:p>
        </p:txBody>
      </p:sp>
      <p:pic>
        <p:nvPicPr>
          <p:cNvPr id="57" name="Picture Placeholder 56" descr="A person with curly hair">
            <a:extLst>
              <a:ext uri="{FF2B5EF4-FFF2-40B4-BE49-F238E27FC236}">
                <a16:creationId xmlns:a16="http://schemas.microsoft.com/office/drawing/2014/main" id="{5D5EBD50-62BC-408B-B2B2-010BDE3CF7BA}"/>
              </a:ext>
            </a:extLst>
          </p:cNvPr>
          <p:cNvPicPr>
            <a:picLocks noGrp="1" noChangeAspect="1"/>
          </p:cNvPicPr>
          <p:nvPr>
            <p:ph type="pic" sz="quarter" idx="39"/>
          </p:nvPr>
        </p:nvPicPr>
        <p:blipFill rotWithShape="1">
          <a:blip r:embed="rId4" cstate="screen">
            <a:extLst>
              <a:ext uri="{28A0092B-C50C-407E-A947-70E740481C1C}">
                <a14:useLocalDpi xmlns:a14="http://schemas.microsoft.com/office/drawing/2010/main" val="0"/>
              </a:ext>
            </a:extLst>
          </a:blip>
          <a:srcRect l="55" r="55"/>
          <a:stretch/>
        </p:blipFill>
        <p:spPr>
          <a:xfrm>
            <a:off x="8003297" y="1153717"/>
            <a:ext cx="1412049" cy="1147276"/>
          </a:xfrm>
        </p:spPr>
      </p:pic>
      <p:sp>
        <p:nvSpPr>
          <p:cNvPr id="17" name="Text Placeholder 16">
            <a:extLst>
              <a:ext uri="{FF2B5EF4-FFF2-40B4-BE49-F238E27FC236}">
                <a16:creationId xmlns:a16="http://schemas.microsoft.com/office/drawing/2014/main" id="{AE59AABC-71C8-470C-A122-9A1E2B97CB7A}"/>
              </a:ext>
            </a:extLst>
          </p:cNvPr>
          <p:cNvSpPr>
            <a:spLocks noGrp="1"/>
          </p:cNvSpPr>
          <p:nvPr>
            <p:ph type="body" sz="quarter" idx="27"/>
          </p:nvPr>
        </p:nvSpPr>
        <p:spPr>
          <a:xfrm>
            <a:off x="7674476" y="2299842"/>
            <a:ext cx="2069690" cy="475149"/>
          </a:xfrm>
        </p:spPr>
        <p:txBody>
          <a:bodyPr/>
          <a:lstStyle/>
          <a:p>
            <a:r>
              <a:rPr lang="en-US" dirty="0"/>
              <a:t>Flora Berggren​​</a:t>
            </a:r>
          </a:p>
        </p:txBody>
      </p:sp>
      <p:sp>
        <p:nvSpPr>
          <p:cNvPr id="18" name="Text Placeholder 17">
            <a:extLst>
              <a:ext uri="{FF2B5EF4-FFF2-40B4-BE49-F238E27FC236}">
                <a16:creationId xmlns:a16="http://schemas.microsoft.com/office/drawing/2014/main" id="{E96617D7-0697-4087-A9EF-D77EB2564E83}"/>
              </a:ext>
            </a:extLst>
          </p:cNvPr>
          <p:cNvSpPr>
            <a:spLocks noGrp="1"/>
          </p:cNvSpPr>
          <p:nvPr>
            <p:ph type="body" sz="quarter" idx="28"/>
          </p:nvPr>
        </p:nvSpPr>
        <p:spPr>
          <a:xfrm>
            <a:off x="7674476" y="2774991"/>
            <a:ext cx="2069690" cy="672127"/>
          </a:xfrm>
        </p:spPr>
        <p:txBody>
          <a:bodyPr/>
          <a:lstStyle/>
          <a:p>
            <a:r>
              <a:rPr lang="en-US" dirty="0"/>
              <a:t>Chief Operations Officer​</a:t>
            </a:r>
          </a:p>
        </p:txBody>
      </p:sp>
      <p:pic>
        <p:nvPicPr>
          <p:cNvPr id="61" name="Picture Placeholder 60" descr="A person with a beard">
            <a:extLst>
              <a:ext uri="{FF2B5EF4-FFF2-40B4-BE49-F238E27FC236}">
                <a16:creationId xmlns:a16="http://schemas.microsoft.com/office/drawing/2014/main" id="{EC3690D8-3E9D-48BA-B4EF-FDB50CDF630F}"/>
              </a:ext>
            </a:extLst>
          </p:cNvPr>
          <p:cNvPicPr>
            <a:picLocks noGrp="1" noChangeAspect="1"/>
          </p:cNvPicPr>
          <p:nvPr>
            <p:ph type="pic" sz="quarter" idx="47"/>
          </p:nvPr>
        </p:nvPicPr>
        <p:blipFill rotWithShape="1">
          <a:blip r:embed="rId5" cstate="screen">
            <a:extLst>
              <a:ext uri="{28A0092B-C50C-407E-A947-70E740481C1C}">
                <a14:useLocalDpi xmlns:a14="http://schemas.microsoft.com/office/drawing/2010/main" val="0"/>
              </a:ext>
            </a:extLst>
          </a:blip>
          <a:srcRect t="424" b="424"/>
          <a:stretch/>
        </p:blipFill>
        <p:spPr>
          <a:xfrm>
            <a:off x="10114667" y="1153717"/>
            <a:ext cx="1412049" cy="1147276"/>
          </a:xfrm>
        </p:spPr>
      </p:pic>
      <p:sp>
        <p:nvSpPr>
          <p:cNvPr id="452" name="Text Placeholder 451">
            <a:extLst>
              <a:ext uri="{FF2B5EF4-FFF2-40B4-BE49-F238E27FC236}">
                <a16:creationId xmlns:a16="http://schemas.microsoft.com/office/drawing/2014/main" id="{F19E982D-B925-47A0-88B5-D505D511F1C4}"/>
              </a:ext>
            </a:extLst>
          </p:cNvPr>
          <p:cNvSpPr>
            <a:spLocks noGrp="1"/>
          </p:cNvSpPr>
          <p:nvPr>
            <p:ph type="body" sz="quarter" idx="43"/>
          </p:nvPr>
        </p:nvSpPr>
        <p:spPr>
          <a:xfrm>
            <a:off x="9785846" y="2299842"/>
            <a:ext cx="2069690" cy="475149"/>
          </a:xfrm>
        </p:spPr>
        <p:txBody>
          <a:bodyPr/>
          <a:lstStyle/>
          <a:p>
            <a:r>
              <a:rPr lang="en-US" dirty="0"/>
              <a:t>Rajesh Santoshi​</a:t>
            </a:r>
          </a:p>
        </p:txBody>
      </p:sp>
      <p:sp>
        <p:nvSpPr>
          <p:cNvPr id="453" name="Text Placeholder 452">
            <a:extLst>
              <a:ext uri="{FF2B5EF4-FFF2-40B4-BE49-F238E27FC236}">
                <a16:creationId xmlns:a16="http://schemas.microsoft.com/office/drawing/2014/main" id="{BB4D6FAB-7EF5-4645-A4C7-8D5C849CACAD}"/>
              </a:ext>
            </a:extLst>
          </p:cNvPr>
          <p:cNvSpPr>
            <a:spLocks noGrp="1"/>
          </p:cNvSpPr>
          <p:nvPr>
            <p:ph type="body" sz="quarter" idx="44"/>
          </p:nvPr>
        </p:nvSpPr>
        <p:spPr>
          <a:xfrm>
            <a:off x="9785846" y="2774991"/>
            <a:ext cx="2069690" cy="672127"/>
          </a:xfrm>
        </p:spPr>
        <p:txBody>
          <a:bodyPr/>
          <a:lstStyle/>
          <a:p>
            <a:r>
              <a:rPr lang="en-US" dirty="0"/>
              <a:t>VP Marketing​</a:t>
            </a:r>
          </a:p>
        </p:txBody>
      </p:sp>
      <p:pic>
        <p:nvPicPr>
          <p:cNvPr id="449" name="Picture Placeholder 448" descr="A person wearing glasses">
            <a:extLst>
              <a:ext uri="{FF2B5EF4-FFF2-40B4-BE49-F238E27FC236}">
                <a16:creationId xmlns:a16="http://schemas.microsoft.com/office/drawing/2014/main" id="{3E95BD49-E6DC-44C0-B804-B453B83D5F9B}"/>
              </a:ext>
            </a:extLst>
          </p:cNvPr>
          <p:cNvPicPr>
            <a:picLocks noGrp="1" noChangeAspect="1"/>
          </p:cNvPicPr>
          <p:nvPr>
            <p:ph type="pic" sz="quarter" idx="40"/>
          </p:nvPr>
        </p:nvPicPr>
        <p:blipFill rotWithShape="1">
          <a:blip r:embed="rId6" cstate="screen">
            <a:extLst>
              <a:ext uri="{28A0092B-C50C-407E-A947-70E740481C1C}">
                <a14:useLocalDpi xmlns:a14="http://schemas.microsoft.com/office/drawing/2010/main" val="0"/>
              </a:ext>
            </a:extLst>
          </a:blip>
          <a:srcRect l="124" r="124"/>
          <a:stretch/>
        </p:blipFill>
        <p:spPr>
          <a:xfrm>
            <a:off x="3780553" y="3614936"/>
            <a:ext cx="1412050" cy="1147276"/>
          </a:xfrm>
        </p:spPr>
      </p:pic>
      <p:sp>
        <p:nvSpPr>
          <p:cNvPr id="20" name="Text Placeholder 19">
            <a:extLst>
              <a:ext uri="{FF2B5EF4-FFF2-40B4-BE49-F238E27FC236}">
                <a16:creationId xmlns:a16="http://schemas.microsoft.com/office/drawing/2014/main" id="{FEAF3F61-C6CA-4894-9AFA-02FDB66099C9}"/>
              </a:ext>
            </a:extLst>
          </p:cNvPr>
          <p:cNvSpPr>
            <a:spLocks noGrp="1"/>
          </p:cNvSpPr>
          <p:nvPr>
            <p:ph type="body" sz="quarter" idx="30"/>
          </p:nvPr>
        </p:nvSpPr>
        <p:spPr>
          <a:xfrm>
            <a:off x="3451733" y="4767397"/>
            <a:ext cx="2069691" cy="476403"/>
          </a:xfrm>
        </p:spPr>
        <p:txBody>
          <a:bodyPr/>
          <a:lstStyle/>
          <a:p>
            <a:r>
              <a:rPr lang="en-US" dirty="0"/>
              <a:t>Graham Barnes</a:t>
            </a:r>
          </a:p>
        </p:txBody>
      </p:sp>
      <p:sp>
        <p:nvSpPr>
          <p:cNvPr id="21" name="Text Placeholder 20">
            <a:extLst>
              <a:ext uri="{FF2B5EF4-FFF2-40B4-BE49-F238E27FC236}">
                <a16:creationId xmlns:a16="http://schemas.microsoft.com/office/drawing/2014/main" id="{CB4E3F3B-E173-4213-A472-5B258F0311F0}"/>
              </a:ext>
            </a:extLst>
          </p:cNvPr>
          <p:cNvSpPr>
            <a:spLocks noGrp="1"/>
          </p:cNvSpPr>
          <p:nvPr>
            <p:ph type="body" sz="quarter" idx="31"/>
          </p:nvPr>
        </p:nvSpPr>
        <p:spPr>
          <a:xfrm>
            <a:off x="3451733" y="5242840"/>
            <a:ext cx="2069691" cy="697196"/>
          </a:xfrm>
        </p:spPr>
        <p:txBody>
          <a:bodyPr/>
          <a:lstStyle/>
          <a:p>
            <a:r>
              <a:rPr lang="en-US" dirty="0"/>
              <a:t>VP Product​</a:t>
            </a:r>
          </a:p>
        </p:txBody>
      </p:sp>
      <p:pic>
        <p:nvPicPr>
          <p:cNvPr id="457" name="Picture Placeholder 456" descr="A person smiling for the camera">
            <a:extLst>
              <a:ext uri="{FF2B5EF4-FFF2-40B4-BE49-F238E27FC236}">
                <a16:creationId xmlns:a16="http://schemas.microsoft.com/office/drawing/2014/main" id="{ACEBAD55-AB34-4F26-816B-DB6A12FD9857}"/>
              </a:ext>
            </a:extLst>
          </p:cNvPr>
          <p:cNvPicPr>
            <a:picLocks noGrp="1" noChangeAspect="1"/>
          </p:cNvPicPr>
          <p:nvPr>
            <p:ph type="pic" sz="quarter" idx="41"/>
          </p:nvPr>
        </p:nvPicPr>
        <p:blipFill rotWithShape="1">
          <a:blip r:embed="rId7" cstate="screen">
            <a:extLst>
              <a:ext uri="{28A0092B-C50C-407E-A947-70E740481C1C}">
                <a14:useLocalDpi xmlns:a14="http://schemas.microsoft.com/office/drawing/2010/main" val="0"/>
              </a:ext>
            </a:extLst>
          </a:blip>
          <a:srcRect l="124" r="124"/>
          <a:stretch/>
        </p:blipFill>
        <p:spPr>
          <a:xfrm>
            <a:off x="5891925" y="3614936"/>
            <a:ext cx="1412050" cy="1147276"/>
          </a:xfrm>
        </p:spPr>
      </p:pic>
      <p:sp>
        <p:nvSpPr>
          <p:cNvPr id="23" name="Text Placeholder 22">
            <a:extLst>
              <a:ext uri="{FF2B5EF4-FFF2-40B4-BE49-F238E27FC236}">
                <a16:creationId xmlns:a16="http://schemas.microsoft.com/office/drawing/2014/main" id="{3D96A08A-8CF6-4196-9CDF-68E261D8E1AC}"/>
              </a:ext>
            </a:extLst>
          </p:cNvPr>
          <p:cNvSpPr>
            <a:spLocks noGrp="1"/>
          </p:cNvSpPr>
          <p:nvPr>
            <p:ph type="body" sz="quarter" idx="33"/>
          </p:nvPr>
        </p:nvSpPr>
        <p:spPr>
          <a:xfrm>
            <a:off x="5563105" y="4768651"/>
            <a:ext cx="2069691" cy="475149"/>
          </a:xfrm>
        </p:spPr>
        <p:txBody>
          <a:bodyPr/>
          <a:lstStyle/>
          <a:p>
            <a:r>
              <a:rPr lang="en-US" dirty="0"/>
              <a:t>Rowan Murphy​</a:t>
            </a:r>
          </a:p>
        </p:txBody>
      </p:sp>
      <p:sp>
        <p:nvSpPr>
          <p:cNvPr id="26" name="Text Placeholder 25">
            <a:extLst>
              <a:ext uri="{FF2B5EF4-FFF2-40B4-BE49-F238E27FC236}">
                <a16:creationId xmlns:a16="http://schemas.microsoft.com/office/drawing/2014/main" id="{F1864A54-091B-45AA-9FB4-24BD5F0880E0}"/>
              </a:ext>
            </a:extLst>
          </p:cNvPr>
          <p:cNvSpPr>
            <a:spLocks noGrp="1"/>
          </p:cNvSpPr>
          <p:nvPr>
            <p:ph type="body" sz="quarter" idx="34"/>
          </p:nvPr>
        </p:nvSpPr>
        <p:spPr>
          <a:xfrm>
            <a:off x="5563105" y="5243800"/>
            <a:ext cx="2069691" cy="695361"/>
          </a:xfrm>
        </p:spPr>
        <p:txBody>
          <a:bodyPr/>
          <a:lstStyle/>
          <a:p>
            <a:r>
              <a:rPr lang="en-US" dirty="0"/>
              <a:t>SEO Strategist​</a:t>
            </a:r>
          </a:p>
        </p:txBody>
      </p:sp>
      <p:pic>
        <p:nvPicPr>
          <p:cNvPr id="461" name="Picture Placeholder 460" descr="A picture containing person">
            <a:extLst>
              <a:ext uri="{FF2B5EF4-FFF2-40B4-BE49-F238E27FC236}">
                <a16:creationId xmlns:a16="http://schemas.microsoft.com/office/drawing/2014/main" id="{DC37A514-6823-475C-987A-025BD780EBA1}"/>
              </a:ext>
            </a:extLst>
          </p:cNvPr>
          <p:cNvPicPr>
            <a:picLocks noGrp="1" noChangeAspect="1"/>
          </p:cNvPicPr>
          <p:nvPr>
            <p:ph type="pic" sz="quarter" idx="42"/>
          </p:nvPr>
        </p:nvPicPr>
        <p:blipFill rotWithShape="1">
          <a:blip r:embed="rId8" cstate="screen">
            <a:extLst>
              <a:ext uri="{28A0092B-C50C-407E-A947-70E740481C1C}">
                <a14:useLocalDpi xmlns:a14="http://schemas.microsoft.com/office/drawing/2010/main" val="0"/>
              </a:ext>
            </a:extLst>
          </a:blip>
          <a:srcRect l="124" r="124"/>
          <a:stretch/>
        </p:blipFill>
        <p:spPr>
          <a:xfrm>
            <a:off x="8003297" y="3614936"/>
            <a:ext cx="1412049" cy="1147276"/>
          </a:xfrm>
        </p:spPr>
      </p:pic>
      <p:sp>
        <p:nvSpPr>
          <p:cNvPr id="28" name="Text Placeholder 27">
            <a:extLst>
              <a:ext uri="{FF2B5EF4-FFF2-40B4-BE49-F238E27FC236}">
                <a16:creationId xmlns:a16="http://schemas.microsoft.com/office/drawing/2014/main" id="{49788C92-3416-4FC2-A12A-39614EB61ED9}"/>
              </a:ext>
            </a:extLst>
          </p:cNvPr>
          <p:cNvSpPr>
            <a:spLocks noGrp="1"/>
          </p:cNvSpPr>
          <p:nvPr>
            <p:ph type="body" sz="quarter" idx="36"/>
          </p:nvPr>
        </p:nvSpPr>
        <p:spPr>
          <a:xfrm>
            <a:off x="7674476" y="4768651"/>
            <a:ext cx="2069690" cy="475149"/>
          </a:xfrm>
        </p:spPr>
        <p:txBody>
          <a:bodyPr/>
          <a:lstStyle/>
          <a:p>
            <a:r>
              <a:rPr lang="en-US" dirty="0"/>
              <a:t>Elizabeth Moore​</a:t>
            </a:r>
          </a:p>
        </p:txBody>
      </p:sp>
      <p:sp>
        <p:nvSpPr>
          <p:cNvPr id="29" name="Text Placeholder 28">
            <a:extLst>
              <a:ext uri="{FF2B5EF4-FFF2-40B4-BE49-F238E27FC236}">
                <a16:creationId xmlns:a16="http://schemas.microsoft.com/office/drawing/2014/main" id="{9439D61D-5218-4B2F-B313-7E0A036E13BA}"/>
              </a:ext>
            </a:extLst>
          </p:cNvPr>
          <p:cNvSpPr>
            <a:spLocks noGrp="1"/>
          </p:cNvSpPr>
          <p:nvPr>
            <p:ph type="body" sz="quarter" idx="37"/>
          </p:nvPr>
        </p:nvSpPr>
        <p:spPr>
          <a:xfrm>
            <a:off x="7674476" y="5243800"/>
            <a:ext cx="2069690" cy="695361"/>
          </a:xfrm>
        </p:spPr>
        <p:txBody>
          <a:bodyPr/>
          <a:lstStyle/>
          <a:p>
            <a:r>
              <a:rPr lang="en-US" dirty="0"/>
              <a:t>Product Designer​</a:t>
            </a:r>
          </a:p>
        </p:txBody>
      </p:sp>
      <p:pic>
        <p:nvPicPr>
          <p:cNvPr id="465" name="Picture Placeholder 464" descr="A person smiling for the camera">
            <a:extLst>
              <a:ext uri="{FF2B5EF4-FFF2-40B4-BE49-F238E27FC236}">
                <a16:creationId xmlns:a16="http://schemas.microsoft.com/office/drawing/2014/main" id="{ACB918DD-7895-4BE8-BFA5-2270EEC615F0}"/>
              </a:ext>
            </a:extLst>
          </p:cNvPr>
          <p:cNvPicPr>
            <a:picLocks noGrp="1" noChangeAspect="1"/>
          </p:cNvPicPr>
          <p:nvPr>
            <p:ph type="pic" sz="quarter" idx="48"/>
          </p:nvPr>
        </p:nvPicPr>
        <p:blipFill rotWithShape="1">
          <a:blip r:embed="rId9" cstate="screen">
            <a:extLst>
              <a:ext uri="{28A0092B-C50C-407E-A947-70E740481C1C}">
                <a14:useLocalDpi xmlns:a14="http://schemas.microsoft.com/office/drawing/2010/main" val="0"/>
              </a:ext>
            </a:extLst>
          </a:blip>
          <a:srcRect l="124" r="124"/>
          <a:stretch/>
        </p:blipFill>
        <p:spPr>
          <a:xfrm>
            <a:off x="10114667" y="3614936"/>
            <a:ext cx="1412049" cy="1147276"/>
          </a:xfrm>
        </p:spPr>
      </p:pic>
      <p:sp>
        <p:nvSpPr>
          <p:cNvPr id="454" name="Text Placeholder 453">
            <a:extLst>
              <a:ext uri="{FF2B5EF4-FFF2-40B4-BE49-F238E27FC236}">
                <a16:creationId xmlns:a16="http://schemas.microsoft.com/office/drawing/2014/main" id="{41124E90-9F24-4DFB-97DA-4729ACB48AAF}"/>
              </a:ext>
            </a:extLst>
          </p:cNvPr>
          <p:cNvSpPr>
            <a:spLocks noGrp="1"/>
          </p:cNvSpPr>
          <p:nvPr>
            <p:ph type="body" sz="quarter" idx="45"/>
          </p:nvPr>
        </p:nvSpPr>
        <p:spPr>
          <a:xfrm>
            <a:off x="9785846" y="4768651"/>
            <a:ext cx="2069690" cy="475149"/>
          </a:xfrm>
        </p:spPr>
        <p:txBody>
          <a:bodyPr/>
          <a:lstStyle/>
          <a:p>
            <a:r>
              <a:rPr lang="en-US" dirty="0"/>
              <a:t>Robin Kline​</a:t>
            </a:r>
          </a:p>
        </p:txBody>
      </p:sp>
      <p:sp>
        <p:nvSpPr>
          <p:cNvPr id="455" name="Text Placeholder 454">
            <a:extLst>
              <a:ext uri="{FF2B5EF4-FFF2-40B4-BE49-F238E27FC236}">
                <a16:creationId xmlns:a16="http://schemas.microsoft.com/office/drawing/2014/main" id="{2618EACE-50AC-4B11-8030-5BA0AD7433CA}"/>
              </a:ext>
            </a:extLst>
          </p:cNvPr>
          <p:cNvSpPr>
            <a:spLocks noGrp="1"/>
          </p:cNvSpPr>
          <p:nvPr>
            <p:ph type="body" sz="quarter" idx="46"/>
          </p:nvPr>
        </p:nvSpPr>
        <p:spPr>
          <a:xfrm>
            <a:off x="9785846" y="5243800"/>
            <a:ext cx="2069690" cy="695361"/>
          </a:xfrm>
        </p:spPr>
        <p:txBody>
          <a:bodyPr/>
          <a:lstStyle/>
          <a:p>
            <a:r>
              <a:rPr lang="en-US" dirty="0"/>
              <a:t>Content Developer​</a:t>
            </a:r>
          </a:p>
        </p:txBody>
      </p:sp>
      <p:sp>
        <p:nvSpPr>
          <p:cNvPr id="2" name="Date Placeholder 1">
            <a:extLst>
              <a:ext uri="{FF2B5EF4-FFF2-40B4-BE49-F238E27FC236}">
                <a16:creationId xmlns:a16="http://schemas.microsoft.com/office/drawing/2014/main" id="{30815B40-F4C8-4775-A47D-043A57A15E9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19</a:t>
            </a:fld>
            <a:endParaRPr lang="en-US" dirty="0"/>
          </a:p>
        </p:txBody>
      </p:sp>
    </p:spTree>
    <p:extLst>
      <p:ext uri="{BB962C8B-B14F-4D97-AF65-F5344CB8AC3E}">
        <p14:creationId xmlns:p14="http://schemas.microsoft.com/office/powerpoint/2010/main" val="12038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1AD4-0D87-D8F2-0E62-EA7943152F12}"/>
              </a:ext>
            </a:extLst>
          </p:cNvPr>
          <p:cNvSpPr>
            <a:spLocks noGrp="1"/>
          </p:cNvSpPr>
          <p:nvPr>
            <p:ph type="title"/>
          </p:nvPr>
        </p:nvSpPr>
        <p:spPr>
          <a:xfrm>
            <a:off x="909634" y="-337609"/>
            <a:ext cx="5721709" cy="1124392"/>
          </a:xfrm>
        </p:spPr>
        <p:txBody>
          <a:bodyPr/>
          <a:lstStyle/>
          <a:p>
            <a:r>
              <a:rPr lang="en-IN" b="1" dirty="0"/>
              <a:t>What is Kubernetes ?</a:t>
            </a:r>
          </a:p>
        </p:txBody>
      </p:sp>
      <p:sp>
        <p:nvSpPr>
          <p:cNvPr id="3" name="Text Placeholder 2">
            <a:extLst>
              <a:ext uri="{FF2B5EF4-FFF2-40B4-BE49-F238E27FC236}">
                <a16:creationId xmlns:a16="http://schemas.microsoft.com/office/drawing/2014/main" id="{F6ED73B2-4FFA-EE4C-576D-4BA58C3394EA}"/>
              </a:ext>
            </a:extLst>
          </p:cNvPr>
          <p:cNvSpPr>
            <a:spLocks noGrp="1"/>
          </p:cNvSpPr>
          <p:nvPr>
            <p:ph type="body" sz="quarter" idx="16"/>
          </p:nvPr>
        </p:nvSpPr>
        <p:spPr>
          <a:xfrm>
            <a:off x="839078" y="899451"/>
            <a:ext cx="10372732" cy="5822024"/>
          </a:xfrm>
        </p:spPr>
        <p:txBody>
          <a:bodyPr/>
          <a:lstStyle/>
          <a:p>
            <a:pPr marL="342900" indent="-342900">
              <a:buFont typeface="Wingdings" panose="05000000000000000000" pitchFamily="2" charset="2"/>
              <a:buChar char="Ø"/>
            </a:pPr>
            <a:r>
              <a:rPr lang="en-US" sz="2400" b="0" i="0" dirty="0">
                <a:solidFill>
                  <a:srgbClr val="000000"/>
                </a:solidFill>
                <a:effectLst/>
                <a:latin typeface="+mj-lt"/>
              </a:rPr>
              <a:t>Kubernetes is a container management technology developed in Google lab to manage containerized applications in different kind of environments such as physical, virtual, and cloud infrastructure. It is an open source system which helps in creating and managing containerization of application.</a:t>
            </a:r>
          </a:p>
          <a:p>
            <a:pPr marL="342900" indent="-342900">
              <a:buFont typeface="Wingdings" panose="05000000000000000000" pitchFamily="2" charset="2"/>
              <a:buChar char="Ø"/>
            </a:pPr>
            <a:r>
              <a:rPr lang="en-US" sz="2400" b="0" i="0" dirty="0">
                <a:solidFill>
                  <a:srgbClr val="000000"/>
                </a:solidFill>
                <a:effectLst/>
                <a:latin typeface="+mj-lt"/>
              </a:rPr>
              <a:t>It is written in Golang. </a:t>
            </a:r>
          </a:p>
          <a:p>
            <a:pPr marL="342900" indent="-342900">
              <a:buFont typeface="Wingdings" panose="05000000000000000000" pitchFamily="2" charset="2"/>
              <a:buChar char="Ø"/>
            </a:pPr>
            <a:r>
              <a:rPr lang="en-US" sz="2400" dirty="0">
                <a:latin typeface="+mj-lt"/>
              </a:rPr>
              <a:t>It is also known as “</a:t>
            </a:r>
            <a:r>
              <a:rPr lang="en-US" sz="2400" dirty="0" err="1">
                <a:latin typeface="+mj-lt"/>
              </a:rPr>
              <a:t>kube</a:t>
            </a:r>
            <a:r>
              <a:rPr lang="en-US" sz="2400" dirty="0">
                <a:latin typeface="+mj-lt"/>
              </a:rPr>
              <a:t>” or k8s as there are 8 characters in between K and S in Kubernetes.</a:t>
            </a:r>
            <a:endParaRPr lang="en-IN" sz="2400" dirty="0">
              <a:latin typeface="+mj-lt"/>
            </a:endParaRPr>
          </a:p>
        </p:txBody>
      </p:sp>
      <p:sp>
        <p:nvSpPr>
          <p:cNvPr id="8" name="Slide Number Placeholder 7">
            <a:extLst>
              <a:ext uri="{FF2B5EF4-FFF2-40B4-BE49-F238E27FC236}">
                <a16:creationId xmlns:a16="http://schemas.microsoft.com/office/drawing/2014/main" id="{3DB0848E-3CAF-318B-A93B-69EDF57E1E81}"/>
              </a:ext>
            </a:extLst>
          </p:cNvPr>
          <p:cNvSpPr>
            <a:spLocks noGrp="1"/>
          </p:cNvSpPr>
          <p:nvPr>
            <p:ph type="sldNum" sz="quarter" idx="12"/>
          </p:nvPr>
        </p:nvSpPr>
        <p:spPr/>
        <p:txBody>
          <a:bodyPr/>
          <a:lstStyle/>
          <a:p>
            <a:fld id="{F91729D4-A164-47A3-830D-E792BCE699E4}" type="slidenum">
              <a:rPr lang="en-US" smtClean="0"/>
              <a:t>2</a:t>
            </a:fld>
            <a:endParaRPr lang="en-US" dirty="0"/>
          </a:p>
        </p:txBody>
      </p:sp>
    </p:spTree>
    <p:extLst>
      <p:ext uri="{BB962C8B-B14F-4D97-AF65-F5344CB8AC3E}">
        <p14:creationId xmlns:p14="http://schemas.microsoft.com/office/powerpoint/2010/main" val="305236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3C4CC1D7-A91E-4CD5-B051-0B202E09ACE0}"/>
              </a:ext>
            </a:extLst>
          </p:cNvPr>
          <p:cNvSpPr>
            <a:spLocks noGrp="1"/>
          </p:cNvSpPr>
          <p:nvPr>
            <p:ph type="title"/>
          </p:nvPr>
        </p:nvSpPr>
        <p:spPr>
          <a:xfrm>
            <a:off x="838200" y="498928"/>
            <a:ext cx="10515600" cy="567872"/>
          </a:xfrm>
        </p:spPr>
        <p:txBody>
          <a:bodyPr/>
          <a:lstStyle/>
          <a:p>
            <a:r>
              <a:rPr lang="en-US" dirty="0"/>
              <a:t>Plan For Product Launch</a:t>
            </a:r>
          </a:p>
        </p:txBody>
      </p:sp>
      <p:sp>
        <p:nvSpPr>
          <p:cNvPr id="14" name="Text Placeholder 13">
            <a:extLst>
              <a:ext uri="{FF2B5EF4-FFF2-40B4-BE49-F238E27FC236}">
                <a16:creationId xmlns:a16="http://schemas.microsoft.com/office/drawing/2014/main" id="{5C73BB6C-294B-4A13-AFEB-58CFBE6EDC0E}"/>
              </a:ext>
            </a:extLst>
          </p:cNvPr>
          <p:cNvSpPr>
            <a:spLocks noGrp="1"/>
          </p:cNvSpPr>
          <p:nvPr>
            <p:ph type="body" sz="quarter" idx="15"/>
          </p:nvPr>
        </p:nvSpPr>
        <p:spPr>
          <a:xfrm>
            <a:off x="727843" y="2434147"/>
            <a:ext cx="1826631" cy="776287"/>
          </a:xfrm>
        </p:spPr>
        <p:txBody>
          <a:bodyPr/>
          <a:lstStyle/>
          <a:p>
            <a:r>
              <a:rPr lang="en-US" dirty="0"/>
              <a:t>Planning</a:t>
            </a:r>
          </a:p>
        </p:txBody>
      </p:sp>
      <p:sp>
        <p:nvSpPr>
          <p:cNvPr id="19" name="Text Placeholder 18">
            <a:extLst>
              <a:ext uri="{FF2B5EF4-FFF2-40B4-BE49-F238E27FC236}">
                <a16:creationId xmlns:a16="http://schemas.microsoft.com/office/drawing/2014/main" id="{E6F35BA7-9C1A-47BD-9F51-FF505471E934}"/>
              </a:ext>
            </a:extLst>
          </p:cNvPr>
          <p:cNvSpPr>
            <a:spLocks noGrp="1"/>
          </p:cNvSpPr>
          <p:nvPr>
            <p:ph type="body" sz="quarter" idx="20"/>
          </p:nvPr>
        </p:nvSpPr>
        <p:spPr>
          <a:xfrm>
            <a:off x="727843" y="3267049"/>
            <a:ext cx="1826631" cy="1527689"/>
          </a:xfrm>
        </p:spPr>
        <p:txBody>
          <a:bodyPr/>
          <a:lstStyle/>
          <a:p>
            <a:r>
              <a:rPr lang="en-US" dirty="0"/>
              <a:t>Synergize scalable </a:t>
            </a:r>
          </a:p>
          <a:p>
            <a:r>
              <a:rPr lang="en-US" dirty="0"/>
              <a:t>e-commerce</a:t>
            </a:r>
          </a:p>
        </p:txBody>
      </p:sp>
      <p:sp>
        <p:nvSpPr>
          <p:cNvPr id="65" name="Text Placeholder 64">
            <a:extLst>
              <a:ext uri="{FF2B5EF4-FFF2-40B4-BE49-F238E27FC236}">
                <a16:creationId xmlns:a16="http://schemas.microsoft.com/office/drawing/2014/main" id="{56983C54-58DE-4EC6-A4F8-CC5E0956C55F}"/>
              </a:ext>
            </a:extLst>
          </p:cNvPr>
          <p:cNvSpPr>
            <a:spLocks noGrp="1"/>
          </p:cNvSpPr>
          <p:nvPr>
            <p:ph type="body" sz="quarter" idx="21"/>
          </p:nvPr>
        </p:nvSpPr>
        <p:spPr>
          <a:xfrm>
            <a:off x="2952111" y="2443870"/>
            <a:ext cx="1826631" cy="776287"/>
          </a:xfrm>
        </p:spPr>
        <p:txBody>
          <a:bodyPr/>
          <a:lstStyle/>
          <a:p>
            <a:r>
              <a:rPr lang="en-US" dirty="0"/>
              <a:t>Marketing</a:t>
            </a:r>
          </a:p>
        </p:txBody>
      </p:sp>
      <p:sp>
        <p:nvSpPr>
          <p:cNvPr id="66" name="Text Placeholder 65">
            <a:extLst>
              <a:ext uri="{FF2B5EF4-FFF2-40B4-BE49-F238E27FC236}">
                <a16:creationId xmlns:a16="http://schemas.microsoft.com/office/drawing/2014/main" id="{69FD5778-FBC3-4719-B73E-FDA8CD3E6F78}"/>
              </a:ext>
            </a:extLst>
          </p:cNvPr>
          <p:cNvSpPr>
            <a:spLocks noGrp="1"/>
          </p:cNvSpPr>
          <p:nvPr>
            <p:ph type="body" sz="quarter" idx="22"/>
          </p:nvPr>
        </p:nvSpPr>
        <p:spPr>
          <a:xfrm>
            <a:off x="2952111" y="3276772"/>
            <a:ext cx="1826631" cy="1527689"/>
          </a:xfrm>
        </p:spPr>
        <p:txBody>
          <a:bodyPr/>
          <a:lstStyle/>
          <a:p>
            <a:r>
              <a:rPr lang="en-US" dirty="0"/>
              <a:t>Disseminate standardized metrics</a:t>
            </a:r>
          </a:p>
        </p:txBody>
      </p:sp>
      <p:sp>
        <p:nvSpPr>
          <p:cNvPr id="67" name="Text Placeholder 66">
            <a:extLst>
              <a:ext uri="{FF2B5EF4-FFF2-40B4-BE49-F238E27FC236}">
                <a16:creationId xmlns:a16="http://schemas.microsoft.com/office/drawing/2014/main" id="{D1B4E94F-ED75-4961-8559-62760ECE77C3}"/>
              </a:ext>
            </a:extLst>
          </p:cNvPr>
          <p:cNvSpPr>
            <a:spLocks noGrp="1"/>
          </p:cNvSpPr>
          <p:nvPr>
            <p:ph type="body" sz="quarter" idx="23"/>
          </p:nvPr>
        </p:nvSpPr>
        <p:spPr>
          <a:xfrm>
            <a:off x="5182684" y="2434147"/>
            <a:ext cx="1826631" cy="776287"/>
          </a:xfrm>
        </p:spPr>
        <p:txBody>
          <a:bodyPr/>
          <a:lstStyle/>
          <a:p>
            <a:r>
              <a:rPr lang="en-US" dirty="0"/>
              <a:t>Design</a:t>
            </a:r>
          </a:p>
        </p:txBody>
      </p:sp>
      <p:sp>
        <p:nvSpPr>
          <p:cNvPr id="68" name="Text Placeholder 67">
            <a:extLst>
              <a:ext uri="{FF2B5EF4-FFF2-40B4-BE49-F238E27FC236}">
                <a16:creationId xmlns:a16="http://schemas.microsoft.com/office/drawing/2014/main" id="{E5506267-2D48-49F5-A83E-BDD4CEDE678B}"/>
              </a:ext>
            </a:extLst>
          </p:cNvPr>
          <p:cNvSpPr>
            <a:spLocks noGrp="1"/>
          </p:cNvSpPr>
          <p:nvPr>
            <p:ph type="body" sz="quarter" idx="24"/>
          </p:nvPr>
        </p:nvSpPr>
        <p:spPr>
          <a:xfrm>
            <a:off x="5182684" y="3267049"/>
            <a:ext cx="1826631" cy="1527689"/>
          </a:xfrm>
        </p:spPr>
        <p:txBody>
          <a:bodyPr/>
          <a:lstStyle/>
          <a:p>
            <a:r>
              <a:rPr lang="en-US" dirty="0"/>
              <a:t>Coordinate </a:t>
            </a:r>
          </a:p>
          <a:p>
            <a:r>
              <a:rPr lang="en-US" dirty="0"/>
              <a:t>e-business applications</a:t>
            </a:r>
          </a:p>
        </p:txBody>
      </p:sp>
      <p:sp>
        <p:nvSpPr>
          <p:cNvPr id="69" name="Text Placeholder 68">
            <a:extLst>
              <a:ext uri="{FF2B5EF4-FFF2-40B4-BE49-F238E27FC236}">
                <a16:creationId xmlns:a16="http://schemas.microsoft.com/office/drawing/2014/main" id="{C3FBF82F-DBD2-47F5-B554-7A0405FCE74C}"/>
              </a:ext>
            </a:extLst>
          </p:cNvPr>
          <p:cNvSpPr>
            <a:spLocks noGrp="1"/>
          </p:cNvSpPr>
          <p:nvPr>
            <p:ph type="body" sz="quarter" idx="25"/>
          </p:nvPr>
        </p:nvSpPr>
        <p:spPr>
          <a:xfrm>
            <a:off x="7413259" y="2443870"/>
            <a:ext cx="1826631" cy="776287"/>
          </a:xfrm>
        </p:spPr>
        <p:txBody>
          <a:bodyPr/>
          <a:lstStyle/>
          <a:p>
            <a:r>
              <a:rPr lang="en-US" dirty="0"/>
              <a:t>Strategy</a:t>
            </a:r>
          </a:p>
        </p:txBody>
      </p:sp>
      <p:sp>
        <p:nvSpPr>
          <p:cNvPr id="70" name="Text Placeholder 69">
            <a:extLst>
              <a:ext uri="{FF2B5EF4-FFF2-40B4-BE49-F238E27FC236}">
                <a16:creationId xmlns:a16="http://schemas.microsoft.com/office/drawing/2014/main" id="{1B675A47-B6F8-4C4D-94F4-A52389C3C52D}"/>
              </a:ext>
            </a:extLst>
          </p:cNvPr>
          <p:cNvSpPr>
            <a:spLocks noGrp="1"/>
          </p:cNvSpPr>
          <p:nvPr>
            <p:ph type="body" sz="quarter" idx="26"/>
          </p:nvPr>
        </p:nvSpPr>
        <p:spPr>
          <a:xfrm>
            <a:off x="7413259" y="3276772"/>
            <a:ext cx="1826631" cy="1527689"/>
          </a:xfrm>
        </p:spPr>
        <p:txBody>
          <a:bodyPr/>
          <a:lstStyle/>
          <a:p>
            <a:r>
              <a:rPr lang="en-US" dirty="0"/>
              <a:t>Foster holistically superior methodologies</a:t>
            </a:r>
          </a:p>
        </p:txBody>
      </p:sp>
      <p:sp>
        <p:nvSpPr>
          <p:cNvPr id="71" name="Text Placeholder 70">
            <a:extLst>
              <a:ext uri="{FF2B5EF4-FFF2-40B4-BE49-F238E27FC236}">
                <a16:creationId xmlns:a16="http://schemas.microsoft.com/office/drawing/2014/main" id="{563DF0AC-EC94-4ECF-849C-EC09FF7F46B5}"/>
              </a:ext>
            </a:extLst>
          </p:cNvPr>
          <p:cNvSpPr>
            <a:spLocks noGrp="1"/>
          </p:cNvSpPr>
          <p:nvPr>
            <p:ph type="body" sz="quarter" idx="27"/>
          </p:nvPr>
        </p:nvSpPr>
        <p:spPr>
          <a:xfrm>
            <a:off x="9630331" y="2434147"/>
            <a:ext cx="1826631" cy="776287"/>
          </a:xfrm>
        </p:spPr>
        <p:txBody>
          <a:bodyPr/>
          <a:lstStyle/>
          <a:p>
            <a:r>
              <a:rPr lang="en-US" dirty="0"/>
              <a:t>Launch</a:t>
            </a:r>
          </a:p>
        </p:txBody>
      </p:sp>
      <p:sp>
        <p:nvSpPr>
          <p:cNvPr id="72" name="Text Placeholder 71">
            <a:extLst>
              <a:ext uri="{FF2B5EF4-FFF2-40B4-BE49-F238E27FC236}">
                <a16:creationId xmlns:a16="http://schemas.microsoft.com/office/drawing/2014/main" id="{8A6E6F45-E685-4E7B-B715-B80B70922716}"/>
              </a:ext>
            </a:extLst>
          </p:cNvPr>
          <p:cNvSpPr>
            <a:spLocks noGrp="1"/>
          </p:cNvSpPr>
          <p:nvPr>
            <p:ph type="body" sz="quarter" idx="28"/>
          </p:nvPr>
        </p:nvSpPr>
        <p:spPr>
          <a:xfrm>
            <a:off x="9630331" y="3267049"/>
            <a:ext cx="1826631" cy="1527689"/>
          </a:xfrm>
        </p:spPr>
        <p:txBody>
          <a:bodyPr/>
          <a:lstStyle/>
          <a:p>
            <a:r>
              <a:rPr lang="en-US" dirty="0"/>
              <a:t>Deploy strategic networks with compelling </a:t>
            </a:r>
          </a:p>
          <a:p>
            <a:r>
              <a:rPr lang="en-US" dirty="0"/>
              <a:t>e-business needs</a:t>
            </a:r>
          </a:p>
        </p:txBody>
      </p:sp>
      <p:sp>
        <p:nvSpPr>
          <p:cNvPr id="2" name="Date Placeholder 1">
            <a:extLst>
              <a:ext uri="{FF2B5EF4-FFF2-40B4-BE49-F238E27FC236}">
                <a16:creationId xmlns:a16="http://schemas.microsoft.com/office/drawing/2014/main" id="{F35F8F81-4111-45BC-A8DD-09578AD09EFE}"/>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FCEF50C5-235C-4A73-924A-E2EC97F7189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B3D139B0-AFDC-487D-BA64-66803D0D692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20</a:t>
            </a:fld>
            <a:endParaRPr lang="en-US" dirty="0"/>
          </a:p>
        </p:txBody>
      </p:sp>
    </p:spTree>
    <p:extLst>
      <p:ext uri="{BB962C8B-B14F-4D97-AF65-F5344CB8AC3E}">
        <p14:creationId xmlns:p14="http://schemas.microsoft.com/office/powerpoint/2010/main" val="1080013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00326D99-DAD3-4FED-A95F-BFF05E5EF0AC}"/>
              </a:ext>
            </a:extLst>
          </p:cNvPr>
          <p:cNvSpPr>
            <a:spLocks noGrp="1"/>
          </p:cNvSpPr>
          <p:nvPr>
            <p:ph type="title"/>
          </p:nvPr>
        </p:nvSpPr>
        <p:spPr>
          <a:xfrm>
            <a:off x="838200" y="498928"/>
            <a:ext cx="10515600" cy="565435"/>
          </a:xfrm>
        </p:spPr>
        <p:txBody>
          <a:bodyPr/>
          <a:lstStyle/>
          <a:p>
            <a:r>
              <a:rPr lang="en-US" dirty="0"/>
              <a:t>Timeline</a:t>
            </a:r>
          </a:p>
        </p:txBody>
      </p:sp>
      <p:sp>
        <p:nvSpPr>
          <p:cNvPr id="11" name="Text Placeholder 10">
            <a:extLst>
              <a:ext uri="{FF2B5EF4-FFF2-40B4-BE49-F238E27FC236}">
                <a16:creationId xmlns:a16="http://schemas.microsoft.com/office/drawing/2014/main" id="{BE2DDC6E-D6E2-48CA-B1EF-8C51295473D4}"/>
              </a:ext>
            </a:extLst>
          </p:cNvPr>
          <p:cNvSpPr>
            <a:spLocks noGrp="1"/>
          </p:cNvSpPr>
          <p:nvPr>
            <p:ph type="body" sz="quarter" idx="15"/>
          </p:nvPr>
        </p:nvSpPr>
        <p:spPr>
          <a:xfrm>
            <a:off x="465172" y="1627860"/>
            <a:ext cx="2251564" cy="498496"/>
          </a:xfrm>
        </p:spPr>
        <p:txBody>
          <a:bodyPr/>
          <a:lstStyle/>
          <a:p>
            <a:r>
              <a:rPr lang="en-US" dirty="0"/>
              <a:t>Sep 20xx</a:t>
            </a:r>
          </a:p>
        </p:txBody>
      </p:sp>
      <p:sp>
        <p:nvSpPr>
          <p:cNvPr id="12" name="Text Placeholder 11">
            <a:extLst>
              <a:ext uri="{FF2B5EF4-FFF2-40B4-BE49-F238E27FC236}">
                <a16:creationId xmlns:a16="http://schemas.microsoft.com/office/drawing/2014/main" id="{302ECB06-815A-4232-9EEF-1CE3EAD4C0F2}"/>
              </a:ext>
            </a:extLst>
          </p:cNvPr>
          <p:cNvSpPr>
            <a:spLocks noGrp="1"/>
          </p:cNvSpPr>
          <p:nvPr>
            <p:ph type="body" sz="quarter" idx="20"/>
          </p:nvPr>
        </p:nvSpPr>
        <p:spPr>
          <a:xfrm>
            <a:off x="465172" y="2135346"/>
            <a:ext cx="2251564" cy="812407"/>
          </a:xfrm>
        </p:spPr>
        <p:txBody>
          <a:bodyPr/>
          <a:lstStyle/>
          <a:p>
            <a:r>
              <a:rPr lang="en-US" dirty="0"/>
              <a:t>Synergize scalable</a:t>
            </a:r>
          </a:p>
          <a:p>
            <a:r>
              <a:rPr lang="en-US" dirty="0"/>
              <a:t>e-commerce</a:t>
            </a:r>
          </a:p>
        </p:txBody>
      </p:sp>
      <p:sp>
        <p:nvSpPr>
          <p:cNvPr id="31" name="Text Placeholder 30">
            <a:extLst>
              <a:ext uri="{FF2B5EF4-FFF2-40B4-BE49-F238E27FC236}">
                <a16:creationId xmlns:a16="http://schemas.microsoft.com/office/drawing/2014/main" id="{D6A052F4-BE1D-4BBE-A5E4-53A6742C7093}"/>
              </a:ext>
            </a:extLst>
          </p:cNvPr>
          <p:cNvSpPr>
            <a:spLocks noGrp="1"/>
          </p:cNvSpPr>
          <p:nvPr>
            <p:ph type="body" sz="quarter" idx="21"/>
          </p:nvPr>
        </p:nvSpPr>
        <p:spPr>
          <a:xfrm>
            <a:off x="4970216" y="1637385"/>
            <a:ext cx="2251564" cy="498496"/>
          </a:xfrm>
        </p:spPr>
        <p:txBody>
          <a:bodyPr/>
          <a:lstStyle/>
          <a:p>
            <a:r>
              <a:rPr lang="en-US" dirty="0"/>
              <a:t>Jan 20xx</a:t>
            </a:r>
          </a:p>
        </p:txBody>
      </p:sp>
      <p:sp>
        <p:nvSpPr>
          <p:cNvPr id="49" name="Text Placeholder 48">
            <a:extLst>
              <a:ext uri="{FF2B5EF4-FFF2-40B4-BE49-F238E27FC236}">
                <a16:creationId xmlns:a16="http://schemas.microsoft.com/office/drawing/2014/main" id="{743F630F-37B8-4375-B8FE-CBB4D55AB118}"/>
              </a:ext>
            </a:extLst>
          </p:cNvPr>
          <p:cNvSpPr>
            <a:spLocks noGrp="1"/>
          </p:cNvSpPr>
          <p:nvPr>
            <p:ph type="body" sz="quarter" idx="22"/>
          </p:nvPr>
        </p:nvSpPr>
        <p:spPr>
          <a:xfrm>
            <a:off x="4970216" y="2144871"/>
            <a:ext cx="2251564" cy="812407"/>
          </a:xfrm>
        </p:spPr>
        <p:txBody>
          <a:bodyPr/>
          <a:lstStyle/>
          <a:p>
            <a:r>
              <a:rPr lang="en-US" dirty="0"/>
              <a:t>Coordinate e-business applications</a:t>
            </a:r>
          </a:p>
        </p:txBody>
      </p:sp>
      <p:sp>
        <p:nvSpPr>
          <p:cNvPr id="33" name="Text Placeholder 32">
            <a:extLst>
              <a:ext uri="{FF2B5EF4-FFF2-40B4-BE49-F238E27FC236}">
                <a16:creationId xmlns:a16="http://schemas.microsoft.com/office/drawing/2014/main" id="{E4CB779B-590A-4742-8EDD-C90A8A6EAAB2}"/>
              </a:ext>
            </a:extLst>
          </p:cNvPr>
          <p:cNvSpPr>
            <a:spLocks noGrp="1"/>
          </p:cNvSpPr>
          <p:nvPr>
            <p:ph type="body" sz="quarter" idx="23"/>
          </p:nvPr>
        </p:nvSpPr>
        <p:spPr>
          <a:xfrm>
            <a:off x="9473340" y="1637385"/>
            <a:ext cx="2251564" cy="498496"/>
          </a:xfrm>
        </p:spPr>
        <p:txBody>
          <a:bodyPr/>
          <a:lstStyle/>
          <a:p>
            <a:r>
              <a:rPr lang="en-US" dirty="0"/>
              <a:t>May 20xx</a:t>
            </a:r>
          </a:p>
        </p:txBody>
      </p:sp>
      <p:sp>
        <p:nvSpPr>
          <p:cNvPr id="50" name="Text Placeholder 49">
            <a:extLst>
              <a:ext uri="{FF2B5EF4-FFF2-40B4-BE49-F238E27FC236}">
                <a16:creationId xmlns:a16="http://schemas.microsoft.com/office/drawing/2014/main" id="{35686093-13FE-4C01-A6E7-60867A827E7B}"/>
              </a:ext>
            </a:extLst>
          </p:cNvPr>
          <p:cNvSpPr>
            <a:spLocks noGrp="1"/>
          </p:cNvSpPr>
          <p:nvPr>
            <p:ph type="body" sz="quarter" idx="24"/>
          </p:nvPr>
        </p:nvSpPr>
        <p:spPr>
          <a:xfrm>
            <a:off x="9473340" y="2144871"/>
            <a:ext cx="2251564" cy="812407"/>
          </a:xfrm>
        </p:spPr>
        <p:txBody>
          <a:bodyPr/>
          <a:lstStyle/>
          <a:p>
            <a:r>
              <a:rPr lang="en-US" dirty="0"/>
              <a:t>Deploy strategic networks with compelling e-business needs</a:t>
            </a:r>
          </a:p>
        </p:txBody>
      </p:sp>
      <p:sp>
        <p:nvSpPr>
          <p:cNvPr id="35" name="Text Placeholder 34">
            <a:extLst>
              <a:ext uri="{FF2B5EF4-FFF2-40B4-BE49-F238E27FC236}">
                <a16:creationId xmlns:a16="http://schemas.microsoft.com/office/drawing/2014/main" id="{E06F30E7-03A1-4D44-9BA2-623641E2224B}"/>
              </a:ext>
            </a:extLst>
          </p:cNvPr>
          <p:cNvSpPr>
            <a:spLocks noGrp="1"/>
          </p:cNvSpPr>
          <p:nvPr>
            <p:ph type="body" sz="quarter" idx="25"/>
          </p:nvPr>
        </p:nvSpPr>
        <p:spPr>
          <a:xfrm>
            <a:off x="2716736" y="4400252"/>
            <a:ext cx="2251562" cy="498496"/>
          </a:xfrm>
        </p:spPr>
        <p:txBody>
          <a:bodyPr/>
          <a:lstStyle/>
          <a:p>
            <a:r>
              <a:rPr lang="en-US" dirty="0"/>
              <a:t>Nov 20xx</a:t>
            </a:r>
          </a:p>
        </p:txBody>
      </p:sp>
      <p:sp>
        <p:nvSpPr>
          <p:cNvPr id="51" name="Text Placeholder 50">
            <a:extLst>
              <a:ext uri="{FF2B5EF4-FFF2-40B4-BE49-F238E27FC236}">
                <a16:creationId xmlns:a16="http://schemas.microsoft.com/office/drawing/2014/main" id="{C48F1B39-48E7-4559-9D08-B8E2C5824A28}"/>
              </a:ext>
            </a:extLst>
          </p:cNvPr>
          <p:cNvSpPr>
            <a:spLocks noGrp="1"/>
          </p:cNvSpPr>
          <p:nvPr>
            <p:ph type="body" sz="quarter" idx="26"/>
          </p:nvPr>
        </p:nvSpPr>
        <p:spPr>
          <a:xfrm>
            <a:off x="2716736" y="4917263"/>
            <a:ext cx="2251562" cy="795563"/>
          </a:xfrm>
        </p:spPr>
        <p:txBody>
          <a:bodyPr/>
          <a:lstStyle/>
          <a:p>
            <a:r>
              <a:rPr lang="en-US" dirty="0"/>
              <a:t>Disseminate standardized metrics</a:t>
            </a:r>
          </a:p>
        </p:txBody>
      </p:sp>
      <p:sp>
        <p:nvSpPr>
          <p:cNvPr id="37" name="Text Placeholder 36">
            <a:extLst>
              <a:ext uri="{FF2B5EF4-FFF2-40B4-BE49-F238E27FC236}">
                <a16:creationId xmlns:a16="http://schemas.microsoft.com/office/drawing/2014/main" id="{66CE0DB3-8A0B-4B77-9619-D0B01BF4275A}"/>
              </a:ext>
            </a:extLst>
          </p:cNvPr>
          <p:cNvSpPr>
            <a:spLocks noGrp="1"/>
          </p:cNvSpPr>
          <p:nvPr>
            <p:ph type="body" sz="quarter" idx="27"/>
          </p:nvPr>
        </p:nvSpPr>
        <p:spPr>
          <a:xfrm>
            <a:off x="7221784" y="4400252"/>
            <a:ext cx="2251562" cy="498496"/>
          </a:xfrm>
        </p:spPr>
        <p:txBody>
          <a:bodyPr/>
          <a:lstStyle/>
          <a:p>
            <a:r>
              <a:rPr lang="en-US" dirty="0"/>
              <a:t>Mar 20xx</a:t>
            </a:r>
          </a:p>
        </p:txBody>
      </p:sp>
      <p:sp>
        <p:nvSpPr>
          <p:cNvPr id="52" name="Text Placeholder 51">
            <a:extLst>
              <a:ext uri="{FF2B5EF4-FFF2-40B4-BE49-F238E27FC236}">
                <a16:creationId xmlns:a16="http://schemas.microsoft.com/office/drawing/2014/main" id="{8321A23A-96BE-4EB4-ACB2-2C2A31CF5832}"/>
              </a:ext>
            </a:extLst>
          </p:cNvPr>
          <p:cNvSpPr>
            <a:spLocks noGrp="1"/>
          </p:cNvSpPr>
          <p:nvPr>
            <p:ph type="body" sz="quarter" idx="28"/>
          </p:nvPr>
        </p:nvSpPr>
        <p:spPr>
          <a:xfrm>
            <a:off x="7221784" y="4917263"/>
            <a:ext cx="2251562" cy="795563"/>
          </a:xfrm>
        </p:spPr>
        <p:txBody>
          <a:bodyPr/>
          <a:lstStyle/>
          <a:p>
            <a:r>
              <a:rPr lang="en-US" dirty="0"/>
              <a:t>Foster holistically superior methodologies</a:t>
            </a:r>
          </a:p>
        </p:txBody>
      </p:sp>
      <p:sp>
        <p:nvSpPr>
          <p:cNvPr id="2" name="Date Placeholder 1">
            <a:extLst>
              <a:ext uri="{FF2B5EF4-FFF2-40B4-BE49-F238E27FC236}">
                <a16:creationId xmlns:a16="http://schemas.microsoft.com/office/drawing/2014/main" id="{33900537-0455-4BF0-B20B-2D2769787EF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AC44DC35-1079-40D1-BB61-0F487F47275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8CC0C219-5E3C-4FAD-A11D-99A21AAAB90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21</a:t>
            </a:fld>
            <a:endParaRPr lang="en-US" dirty="0"/>
          </a:p>
        </p:txBody>
      </p:sp>
    </p:spTree>
    <p:extLst>
      <p:ext uri="{BB962C8B-B14F-4D97-AF65-F5344CB8AC3E}">
        <p14:creationId xmlns:p14="http://schemas.microsoft.com/office/powerpoint/2010/main" val="168335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a:t>Areas of Focus</a:t>
            </a:r>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1277759" y="2063838"/>
            <a:ext cx="4626764" cy="422365"/>
          </a:xfrm>
        </p:spPr>
        <p:txBody>
          <a:bodyPr>
            <a:normAutofit/>
          </a:bodyPr>
          <a:lstStyle/>
          <a:p>
            <a:r>
              <a:rPr lang="en-US" dirty="0"/>
              <a:t>B2B market scenarios​</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1277551" y="2486203"/>
            <a:ext cx="4626293" cy="3325723"/>
          </a:xfrm>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23" name="Text Placeholder 22">
            <a:extLst>
              <a:ext uri="{FF2B5EF4-FFF2-40B4-BE49-F238E27FC236}">
                <a16:creationId xmlns:a16="http://schemas.microsoft.com/office/drawing/2014/main" id="{0E769AD8-E32B-4302-A770-0424AC0A2A3A}"/>
              </a:ext>
            </a:extLst>
          </p:cNvPr>
          <p:cNvSpPr>
            <a:spLocks noGrp="1"/>
          </p:cNvSpPr>
          <p:nvPr>
            <p:ph type="body" sz="quarter" idx="15"/>
          </p:nvPr>
        </p:nvSpPr>
        <p:spPr>
          <a:xfrm>
            <a:off x="6351708" y="2063837"/>
            <a:ext cx="4626763" cy="422365"/>
          </a:xfrm>
        </p:spPr>
        <p:txBody>
          <a:bodyPr>
            <a:normAutofit/>
          </a:bodyPr>
          <a:lstStyle/>
          <a:p>
            <a:r>
              <a:rPr lang="en-US"/>
              <a:t>Cloud-based </a:t>
            </a:r>
            <a:r>
              <a:rPr lang="en-US" dirty="0"/>
              <a:t>opportunities​</a:t>
            </a:r>
          </a:p>
        </p:txBody>
      </p:sp>
      <p:sp>
        <p:nvSpPr>
          <p:cNvPr id="25" name="Text Placeholder 24">
            <a:extLst>
              <a:ext uri="{FF2B5EF4-FFF2-40B4-BE49-F238E27FC236}">
                <a16:creationId xmlns:a16="http://schemas.microsoft.com/office/drawing/2014/main" id="{1F231637-753A-4454-98CA-FD968C0D940C}"/>
              </a:ext>
            </a:extLst>
          </p:cNvPr>
          <p:cNvSpPr>
            <a:spLocks noGrp="1"/>
          </p:cNvSpPr>
          <p:nvPr>
            <p:ph type="body" sz="quarter" idx="17"/>
          </p:nvPr>
        </p:nvSpPr>
        <p:spPr>
          <a:xfrm>
            <a:off x="6352188" y="2486202"/>
            <a:ext cx="4626293" cy="3325723"/>
          </a:xfrm>
        </p:spPr>
        <p:txBody>
          <a:bodyPr/>
          <a:lstStyle/>
          <a:p>
            <a:r>
              <a:rPr lang="en-US" dirty="0"/>
              <a:t>Iterative approaches to corporate strategy​</a:t>
            </a:r>
          </a:p>
          <a:p>
            <a:r>
              <a:rPr lang="en-US" dirty="0"/>
              <a:t>Establish a management framework from the inside​</a:t>
            </a:r>
          </a:p>
        </p:txBody>
      </p:sp>
      <p:sp>
        <p:nvSpPr>
          <p:cNvPr id="2" name="Date Placeholder 1">
            <a:extLst>
              <a:ext uri="{FF2B5EF4-FFF2-40B4-BE49-F238E27FC236}">
                <a16:creationId xmlns:a16="http://schemas.microsoft.com/office/drawing/2014/main" id="{37FF388F-9D72-4A3F-AB51-11B7B65E7682}"/>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22</a:t>
            </a:fld>
            <a:endParaRPr lang="en-US" dirty="0"/>
          </a:p>
        </p:txBody>
      </p:sp>
    </p:spTree>
    <p:extLst>
      <p:ext uri="{BB962C8B-B14F-4D97-AF65-F5344CB8AC3E}">
        <p14:creationId xmlns:p14="http://schemas.microsoft.com/office/powerpoint/2010/main" val="376439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40D3CB1-60FB-44E7-A807-4460AFADD914}"/>
              </a:ext>
            </a:extLst>
          </p:cNvPr>
          <p:cNvSpPr>
            <a:spLocks noGrp="1"/>
          </p:cNvSpPr>
          <p:nvPr>
            <p:ph type="title"/>
          </p:nvPr>
        </p:nvSpPr>
        <p:spPr>
          <a:xfrm>
            <a:off x="838200" y="640431"/>
            <a:ext cx="10515600" cy="726137"/>
          </a:xfrm>
        </p:spPr>
        <p:txBody>
          <a:bodyPr/>
          <a:lstStyle/>
          <a:p>
            <a:r>
              <a:rPr lang="en-US" dirty="0"/>
              <a:t>How we get there</a:t>
            </a:r>
          </a:p>
        </p:txBody>
      </p:sp>
      <p:sp>
        <p:nvSpPr>
          <p:cNvPr id="5" name="Text Placeholder 4">
            <a:extLst>
              <a:ext uri="{FF2B5EF4-FFF2-40B4-BE49-F238E27FC236}">
                <a16:creationId xmlns:a16="http://schemas.microsoft.com/office/drawing/2014/main" id="{E1F6EAAA-7889-4E5F-90FD-F5C5492D37A2}"/>
              </a:ext>
            </a:extLst>
          </p:cNvPr>
          <p:cNvSpPr>
            <a:spLocks noGrp="1"/>
          </p:cNvSpPr>
          <p:nvPr>
            <p:ph type="body" sz="quarter" idx="13"/>
          </p:nvPr>
        </p:nvSpPr>
        <p:spPr>
          <a:xfrm>
            <a:off x="483140" y="2063838"/>
            <a:ext cx="3515704" cy="422365"/>
          </a:xfrm>
        </p:spPr>
        <p:txBody>
          <a:bodyPr>
            <a:normAutofit/>
          </a:bodyPr>
          <a:lstStyle/>
          <a:p>
            <a:r>
              <a:rPr lang="en-US" dirty="0"/>
              <a:t>ROI​</a:t>
            </a:r>
          </a:p>
        </p:txBody>
      </p:sp>
      <p:sp>
        <p:nvSpPr>
          <p:cNvPr id="23" name="Text Placeholder 22">
            <a:extLst>
              <a:ext uri="{FF2B5EF4-FFF2-40B4-BE49-F238E27FC236}">
                <a16:creationId xmlns:a16="http://schemas.microsoft.com/office/drawing/2014/main" id="{C553A94B-692D-4746-9FFA-FAD2FF823856}"/>
              </a:ext>
            </a:extLst>
          </p:cNvPr>
          <p:cNvSpPr>
            <a:spLocks noGrp="1"/>
          </p:cNvSpPr>
          <p:nvPr>
            <p:ph type="body" sz="quarter" idx="16"/>
          </p:nvPr>
        </p:nvSpPr>
        <p:spPr>
          <a:xfrm>
            <a:off x="482932" y="2523933"/>
            <a:ext cx="3515346" cy="3325723"/>
          </a:xfrm>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24" name="Text Placeholder 23">
            <a:extLst>
              <a:ext uri="{FF2B5EF4-FFF2-40B4-BE49-F238E27FC236}">
                <a16:creationId xmlns:a16="http://schemas.microsoft.com/office/drawing/2014/main" id="{D766ABB5-79A8-4DFF-B3E4-6E4F29D7941F}"/>
              </a:ext>
            </a:extLst>
          </p:cNvPr>
          <p:cNvSpPr>
            <a:spLocks noGrp="1"/>
          </p:cNvSpPr>
          <p:nvPr>
            <p:ph type="body" sz="quarter" idx="17"/>
          </p:nvPr>
        </p:nvSpPr>
        <p:spPr>
          <a:xfrm>
            <a:off x="4329790" y="2063838"/>
            <a:ext cx="3515704" cy="422365"/>
          </a:xfrm>
        </p:spPr>
        <p:txBody>
          <a:bodyPr/>
          <a:lstStyle/>
          <a:p>
            <a:r>
              <a:rPr lang="en-US" dirty="0"/>
              <a:t>Niche markets​</a:t>
            </a:r>
          </a:p>
        </p:txBody>
      </p:sp>
      <p:sp>
        <p:nvSpPr>
          <p:cNvPr id="25" name="Text Placeholder 24">
            <a:extLst>
              <a:ext uri="{FF2B5EF4-FFF2-40B4-BE49-F238E27FC236}">
                <a16:creationId xmlns:a16="http://schemas.microsoft.com/office/drawing/2014/main" id="{94333FF0-B429-4B2E-9910-AAF06DC5C728}"/>
              </a:ext>
            </a:extLst>
          </p:cNvPr>
          <p:cNvSpPr>
            <a:spLocks noGrp="1"/>
          </p:cNvSpPr>
          <p:nvPr>
            <p:ph type="body" sz="quarter" idx="18"/>
          </p:nvPr>
        </p:nvSpPr>
        <p:spPr>
          <a:xfrm>
            <a:off x="4329582" y="2523933"/>
            <a:ext cx="3515346" cy="3325723"/>
          </a:xfrm>
        </p:spPr>
        <p:txBody>
          <a:bodyPr/>
          <a:lstStyle/>
          <a:p>
            <a:r>
              <a:rPr lang="en-US" dirty="0"/>
              <a:t>Pursue scalable customer service through sustainable strategies​</a:t>
            </a:r>
          </a:p>
          <a:p>
            <a:r>
              <a:rPr lang="en-US" dirty="0"/>
              <a:t>Engage top-line web services with cutting-edge deliverables​</a:t>
            </a:r>
          </a:p>
        </p:txBody>
      </p:sp>
      <p:sp>
        <p:nvSpPr>
          <p:cNvPr id="26" name="Text Placeholder 25">
            <a:extLst>
              <a:ext uri="{FF2B5EF4-FFF2-40B4-BE49-F238E27FC236}">
                <a16:creationId xmlns:a16="http://schemas.microsoft.com/office/drawing/2014/main" id="{299EAE95-5B3F-4A21-B580-4AF9E642AA7A}"/>
              </a:ext>
            </a:extLst>
          </p:cNvPr>
          <p:cNvSpPr>
            <a:spLocks noGrp="1"/>
          </p:cNvSpPr>
          <p:nvPr>
            <p:ph type="body" sz="quarter" idx="19"/>
          </p:nvPr>
        </p:nvSpPr>
        <p:spPr>
          <a:xfrm>
            <a:off x="8175874" y="2063838"/>
            <a:ext cx="3515704" cy="422365"/>
          </a:xfrm>
        </p:spPr>
        <p:txBody>
          <a:bodyPr/>
          <a:lstStyle/>
          <a:p>
            <a:r>
              <a:rPr lang="en-US" dirty="0"/>
              <a:t>Supply chains​</a:t>
            </a:r>
          </a:p>
        </p:txBody>
      </p:sp>
      <p:sp>
        <p:nvSpPr>
          <p:cNvPr id="27" name="Text Placeholder 26">
            <a:extLst>
              <a:ext uri="{FF2B5EF4-FFF2-40B4-BE49-F238E27FC236}">
                <a16:creationId xmlns:a16="http://schemas.microsoft.com/office/drawing/2014/main" id="{9533EAD8-15C8-4D9C-8F69-670982F52391}"/>
              </a:ext>
            </a:extLst>
          </p:cNvPr>
          <p:cNvSpPr>
            <a:spLocks noGrp="1"/>
          </p:cNvSpPr>
          <p:nvPr>
            <p:ph type="body" sz="quarter" idx="20"/>
          </p:nvPr>
        </p:nvSpPr>
        <p:spPr>
          <a:xfrm>
            <a:off x="8175666" y="2523933"/>
            <a:ext cx="3515346" cy="3325723"/>
          </a:xfrm>
        </p:spPr>
        <p:txBody>
          <a:bodyPr/>
          <a:lstStyle/>
          <a:p>
            <a:r>
              <a:rPr lang="en-US" dirty="0"/>
              <a:t>Cultivate one-to-one customer service with robust ideas​</a:t>
            </a:r>
          </a:p>
          <a:p>
            <a:r>
              <a:rPr lang="en-US" dirty="0"/>
              <a:t>Maximize timely deliverables for real-time schemas​</a:t>
            </a:r>
          </a:p>
        </p:txBody>
      </p:sp>
      <p:sp>
        <p:nvSpPr>
          <p:cNvPr id="2" name="Date Placeholder 1">
            <a:extLst>
              <a:ext uri="{FF2B5EF4-FFF2-40B4-BE49-F238E27FC236}">
                <a16:creationId xmlns:a16="http://schemas.microsoft.com/office/drawing/2014/main" id="{B22D5940-3155-4A42-AFCA-EDE4AE5319F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22AE5A9-C9EE-4D23-9586-528203CA76D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17F15162-EA7B-4AF6-9C08-B145E8FA8B98}"/>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23</a:t>
            </a:fld>
            <a:endParaRPr lang="en-US" dirty="0"/>
          </a:p>
        </p:txBody>
      </p:sp>
    </p:spTree>
    <p:extLst>
      <p:ext uri="{BB962C8B-B14F-4D97-AF65-F5344CB8AC3E}">
        <p14:creationId xmlns:p14="http://schemas.microsoft.com/office/powerpoint/2010/main" val="388407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t>Summary</a:t>
            </a:r>
          </a:p>
        </p:txBody>
      </p:sp>
      <p:pic>
        <p:nvPicPr>
          <p:cNvPr id="17" name="Picture Placeholder 16" descr="A picture containing plant, grass, outdoor, sea, beach">
            <a:extLst>
              <a:ext uri="{FF2B5EF4-FFF2-40B4-BE49-F238E27FC236}">
                <a16:creationId xmlns:a16="http://schemas.microsoft.com/office/drawing/2014/main" id="{C22AFC99-B8B0-4D49-8242-D5D9E488CA0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2051050"/>
          </a:xfrm>
        </p:spPr>
      </p:pic>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854660"/>
            <a:ext cx="4749800" cy="212997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pic>
        <p:nvPicPr>
          <p:cNvPr id="21" name="Picture Placeholder 20" descr="Close up of grass">
            <a:extLst>
              <a:ext uri="{FF2B5EF4-FFF2-40B4-BE49-F238E27FC236}">
                <a16:creationId xmlns:a16="http://schemas.microsoft.com/office/drawing/2014/main" id="{B6A72E84-A1D7-4314-81A0-543131AE3C0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5788025"/>
            <a:ext cx="12192000" cy="1069975"/>
          </a:xfrm>
        </p:spPr>
      </p:pic>
      <p:sp>
        <p:nvSpPr>
          <p:cNvPr id="2" name="Date Placeholder 1">
            <a:extLst>
              <a:ext uri="{FF2B5EF4-FFF2-40B4-BE49-F238E27FC236}">
                <a16:creationId xmlns:a16="http://schemas.microsoft.com/office/drawing/2014/main" id="{1F833371-4220-48C3-A3E1-5EA18D50C48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24</a:t>
            </a:fld>
            <a:endParaRPr lang="en-US" dirty="0"/>
          </a:p>
        </p:txBody>
      </p:sp>
    </p:spTree>
    <p:extLst>
      <p:ext uri="{BB962C8B-B14F-4D97-AF65-F5344CB8AC3E}">
        <p14:creationId xmlns:p14="http://schemas.microsoft.com/office/powerpoint/2010/main" val="132179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a:xfrm>
            <a:off x="4073237" y="1096375"/>
            <a:ext cx="4045527" cy="1590790"/>
          </a:xfrm>
        </p:spPr>
        <p:txBody>
          <a:bodyPr/>
          <a:lstStyle/>
          <a:p>
            <a:r>
              <a:rPr lang="en-US" dirty="0"/>
              <a:t>Thank you</a:t>
            </a:r>
          </a:p>
        </p:txBody>
      </p:sp>
      <p:pic>
        <p:nvPicPr>
          <p:cNvPr id="13" name="Picture Placeholder 12" descr="Sand, sea, beach, grass">
            <a:extLst>
              <a:ext uri="{FF2B5EF4-FFF2-40B4-BE49-F238E27FC236}">
                <a16:creationId xmlns:a16="http://schemas.microsoft.com/office/drawing/2014/main" id="{681D276C-2EB5-4A5D-AD46-BA67480003A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951274"/>
            <a:ext cx="2743201" cy="4747564"/>
          </a:xfrm>
        </p:spPr>
      </p:pic>
      <p:sp>
        <p:nvSpPr>
          <p:cNvPr id="10" name="Text Placeholder 9">
            <a:extLst>
              <a:ext uri="{FF2B5EF4-FFF2-40B4-BE49-F238E27FC236}">
                <a16:creationId xmlns:a16="http://schemas.microsoft.com/office/drawing/2014/main" id="{96493815-2B96-4CA9-8D15-F0EB9A1557C5}"/>
              </a:ext>
            </a:extLst>
          </p:cNvPr>
          <p:cNvSpPr>
            <a:spLocks noGrp="1"/>
          </p:cNvSpPr>
          <p:nvPr>
            <p:ph type="body" sz="quarter" idx="16"/>
          </p:nvPr>
        </p:nvSpPr>
        <p:spPr>
          <a:xfrm>
            <a:off x="4107354" y="2910720"/>
            <a:ext cx="4011410" cy="2061261"/>
          </a:xfrm>
        </p:spPr>
        <p:txBody>
          <a:bodyPr/>
          <a:lstStyle/>
          <a:p>
            <a:r>
              <a:rPr lang="en-US" dirty="0"/>
              <a:t>Mirjam Nilsson​​</a:t>
            </a:r>
          </a:p>
          <a:p>
            <a:r>
              <a:rPr lang="en-US" dirty="0"/>
              <a:t>mirjam@contoso.com​</a:t>
            </a:r>
          </a:p>
          <a:p>
            <a:r>
              <a:rPr lang="en-US" dirty="0"/>
              <a:t>www.contoso.com​</a:t>
            </a:r>
          </a:p>
        </p:txBody>
      </p:sp>
      <p:pic>
        <p:nvPicPr>
          <p:cNvPr id="15" name="Picture Placeholder 14" descr="Close up of bird eye">
            <a:extLst>
              <a:ext uri="{FF2B5EF4-FFF2-40B4-BE49-F238E27FC236}">
                <a16:creationId xmlns:a16="http://schemas.microsoft.com/office/drawing/2014/main" id="{EDC61EE9-9548-4422-9A3B-8519063F0199}"/>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val="0"/>
              </a:ext>
            </a:extLst>
          </a:blip>
          <a:srcRect/>
          <a:stretch/>
        </p:blipFill>
        <p:spPr>
          <a:xfrm>
            <a:off x="9448800" y="951274"/>
            <a:ext cx="2743200" cy="4747564"/>
          </a:xfrm>
        </p:spPr>
      </p:pic>
      <p:sp>
        <p:nvSpPr>
          <p:cNvPr id="2" name="Date Placeholder 1">
            <a:extLst>
              <a:ext uri="{FF2B5EF4-FFF2-40B4-BE49-F238E27FC236}">
                <a16:creationId xmlns:a16="http://schemas.microsoft.com/office/drawing/2014/main" id="{2C8D6180-8574-4A09-9CF3-5DBA4B97A63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B36962E-1AC0-4AE8-9E04-6FECBB97FBF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25</a:t>
            </a:fld>
            <a:endParaRPr lang="en-US" dirty="0"/>
          </a:p>
        </p:txBody>
      </p:sp>
    </p:spTree>
    <p:extLst>
      <p:ext uri="{BB962C8B-B14F-4D97-AF65-F5344CB8AC3E}">
        <p14:creationId xmlns:p14="http://schemas.microsoft.com/office/powerpoint/2010/main" val="213400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5FAF7D-5471-368E-EAF8-41B9843A247C}"/>
              </a:ext>
            </a:extLst>
          </p:cNvPr>
          <p:cNvSpPr>
            <a:spLocks noGrp="1"/>
          </p:cNvSpPr>
          <p:nvPr>
            <p:ph type="body" sz="quarter" idx="16"/>
          </p:nvPr>
        </p:nvSpPr>
        <p:spPr>
          <a:xfrm>
            <a:off x="507999" y="417689"/>
            <a:ext cx="11446933" cy="6303786"/>
          </a:xfrm>
        </p:spPr>
        <p:txBody>
          <a:bodyPr/>
          <a:lstStyle/>
          <a:p>
            <a:r>
              <a:rPr lang="en-US" dirty="0"/>
              <a:t>                                   </a:t>
            </a:r>
            <a:r>
              <a:rPr lang="en-US" sz="3200" b="1" dirty="0"/>
              <a:t>What is container orchestration tool?</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Container orchestration tool manages containerized applications.</a:t>
            </a:r>
          </a:p>
          <a:p>
            <a:pPr marL="342900" indent="-342900">
              <a:buFont typeface="Wingdings" panose="05000000000000000000" pitchFamily="2" charset="2"/>
              <a:buChar char="Ø"/>
            </a:pPr>
            <a:r>
              <a:rPr lang="en-US" sz="2400" b="1" dirty="0"/>
              <a:t>The container orchestration tool automates deploying, scaling and managing</a:t>
            </a:r>
          </a:p>
          <a:p>
            <a:r>
              <a:rPr lang="en-US" sz="2400" b="1" dirty="0"/>
              <a:t>    containerized application on a group of server.</a:t>
            </a:r>
          </a:p>
          <a:p>
            <a:pPr marL="342900" indent="-342900">
              <a:buFont typeface="Wingdings" panose="05000000000000000000" pitchFamily="2" charset="2"/>
              <a:buChar char="Ø"/>
            </a:pPr>
            <a:r>
              <a:rPr lang="en-US" sz="2400" b="1" dirty="0"/>
              <a:t>The mostly used container orchestration tool is Kubernetes, Docker swarm and</a:t>
            </a:r>
          </a:p>
          <a:p>
            <a:r>
              <a:rPr lang="en-US" sz="2400" b="1" dirty="0"/>
              <a:t>    Apache -</a:t>
            </a:r>
            <a:r>
              <a:rPr lang="en-US" sz="2400" b="1" dirty="0" err="1"/>
              <a:t>mesos</a:t>
            </a:r>
            <a:r>
              <a:rPr lang="en-US" sz="2400" b="1" dirty="0"/>
              <a:t>.</a:t>
            </a:r>
            <a:endParaRPr lang="en-IN" sz="2400" b="1" dirty="0"/>
          </a:p>
        </p:txBody>
      </p:sp>
      <p:sp>
        <p:nvSpPr>
          <p:cNvPr id="4" name="Date Placeholder 3">
            <a:extLst>
              <a:ext uri="{FF2B5EF4-FFF2-40B4-BE49-F238E27FC236}">
                <a16:creationId xmlns:a16="http://schemas.microsoft.com/office/drawing/2014/main" id="{77002E0C-C34D-72BB-7577-52C9DF40ED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4304DAA-03D8-4F5C-1147-4B0FC2CAA157}"/>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5D782C0A-5986-CA14-A8E4-0A2C29115F83}"/>
              </a:ext>
            </a:extLst>
          </p:cNvPr>
          <p:cNvSpPr>
            <a:spLocks noGrp="1"/>
          </p:cNvSpPr>
          <p:nvPr>
            <p:ph type="sldNum" sz="quarter" idx="12"/>
          </p:nvPr>
        </p:nvSpPr>
        <p:spPr/>
        <p:txBody>
          <a:bodyPr/>
          <a:lstStyle/>
          <a:p>
            <a:fld id="{F91729D4-A164-47A3-830D-E792BCE699E4}" type="slidenum">
              <a:rPr lang="en-US" smtClean="0"/>
              <a:t>3</a:t>
            </a:fld>
            <a:endParaRPr lang="en-US" dirty="0"/>
          </a:p>
        </p:txBody>
      </p:sp>
    </p:spTree>
    <p:extLst>
      <p:ext uri="{BB962C8B-B14F-4D97-AF65-F5344CB8AC3E}">
        <p14:creationId xmlns:p14="http://schemas.microsoft.com/office/powerpoint/2010/main" val="345473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9B80-D7B8-DDB9-38F9-9F4D544B5C39}"/>
              </a:ext>
            </a:extLst>
          </p:cNvPr>
          <p:cNvSpPr>
            <a:spLocks noGrp="1"/>
          </p:cNvSpPr>
          <p:nvPr>
            <p:ph type="title"/>
          </p:nvPr>
        </p:nvSpPr>
        <p:spPr>
          <a:xfrm>
            <a:off x="2022468" y="-1"/>
            <a:ext cx="7268287" cy="1049867"/>
          </a:xfrm>
        </p:spPr>
        <p:txBody>
          <a:bodyPr>
            <a:normAutofit/>
          </a:bodyPr>
          <a:lstStyle/>
          <a:p>
            <a:r>
              <a:rPr lang="en-US" b="0" i="0" dirty="0">
                <a:solidFill>
                  <a:srgbClr val="000000"/>
                </a:solidFill>
                <a:effectLst/>
                <a:latin typeface="Heebo" panose="020B0604020202020204" pitchFamily="2" charset="-79"/>
                <a:cs typeface="Heebo" panose="020B0604020202020204" pitchFamily="2" charset="-79"/>
              </a:rPr>
              <a:t>       Features of Kubernetes</a:t>
            </a:r>
            <a:br>
              <a:rPr lang="en-US"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Text Placeholder 2">
            <a:extLst>
              <a:ext uri="{FF2B5EF4-FFF2-40B4-BE49-F238E27FC236}">
                <a16:creationId xmlns:a16="http://schemas.microsoft.com/office/drawing/2014/main" id="{7338402A-EDDD-FDC6-48A6-204CA6D85011}"/>
              </a:ext>
            </a:extLst>
          </p:cNvPr>
          <p:cNvSpPr>
            <a:spLocks noGrp="1"/>
          </p:cNvSpPr>
          <p:nvPr>
            <p:ph type="body" sz="quarter" idx="16"/>
          </p:nvPr>
        </p:nvSpPr>
        <p:spPr>
          <a:xfrm>
            <a:off x="496711" y="643466"/>
            <a:ext cx="11379200" cy="5362223"/>
          </a:xfrm>
        </p:spPr>
        <p:txBody>
          <a:bodyPr/>
          <a:lstStyle/>
          <a:p>
            <a:pPr algn="just">
              <a:buFont typeface="Arial" panose="020B0604020202020204" pitchFamily="34" charset="0"/>
              <a:buChar char="•"/>
            </a:pPr>
            <a:r>
              <a:rPr lang="en-US" b="0" i="0" dirty="0">
                <a:solidFill>
                  <a:srgbClr val="000000"/>
                </a:solidFill>
                <a:effectLst/>
                <a:latin typeface="Nunito" pitchFamily="2" charset="0"/>
              </a:rPr>
              <a:t>Continues development, integration and deployment</a:t>
            </a:r>
          </a:p>
          <a:p>
            <a:pPr algn="just">
              <a:buFont typeface="Arial" panose="020B0604020202020204" pitchFamily="34" charset="0"/>
              <a:buChar char="•"/>
            </a:pPr>
            <a:r>
              <a:rPr lang="en-US" b="0" i="0" dirty="0">
                <a:solidFill>
                  <a:srgbClr val="000000"/>
                </a:solidFill>
                <a:effectLst/>
                <a:latin typeface="Nunito" pitchFamily="2" charset="0"/>
              </a:rPr>
              <a:t>Containerized infrastructure</a:t>
            </a:r>
          </a:p>
          <a:p>
            <a:pPr algn="just">
              <a:buFont typeface="Arial" panose="020B0604020202020204" pitchFamily="34" charset="0"/>
              <a:buChar char="•"/>
            </a:pPr>
            <a:r>
              <a:rPr lang="en-US" b="0" i="0" dirty="0">
                <a:solidFill>
                  <a:srgbClr val="000000"/>
                </a:solidFill>
                <a:effectLst/>
                <a:latin typeface="Nunito" pitchFamily="2" charset="0"/>
              </a:rPr>
              <a:t>Application-centric management</a:t>
            </a:r>
          </a:p>
          <a:p>
            <a:pPr algn="just">
              <a:buFont typeface="Arial" panose="020B0604020202020204" pitchFamily="34" charset="0"/>
              <a:buChar char="•"/>
            </a:pPr>
            <a:r>
              <a:rPr lang="en-US" b="0" i="0" dirty="0">
                <a:solidFill>
                  <a:srgbClr val="000000"/>
                </a:solidFill>
                <a:effectLst/>
                <a:latin typeface="Nunito" pitchFamily="2" charset="0"/>
              </a:rPr>
              <a:t>Auto-scalable infrastructure</a:t>
            </a:r>
          </a:p>
          <a:p>
            <a:pPr algn="just">
              <a:buFont typeface="Arial" panose="020B0604020202020204" pitchFamily="34" charset="0"/>
              <a:buChar char="•"/>
            </a:pPr>
            <a:r>
              <a:rPr lang="en-US" b="0" i="0" dirty="0">
                <a:solidFill>
                  <a:srgbClr val="000000"/>
                </a:solidFill>
                <a:effectLst/>
                <a:latin typeface="Nunito" pitchFamily="2" charset="0"/>
              </a:rPr>
              <a:t>Environment consistency across development testing and production</a:t>
            </a:r>
          </a:p>
          <a:p>
            <a:pPr algn="just">
              <a:buFont typeface="Arial" panose="020B0604020202020204" pitchFamily="34" charset="0"/>
              <a:buChar char="•"/>
            </a:pPr>
            <a:r>
              <a:rPr lang="en-US" b="0" i="0" dirty="0">
                <a:solidFill>
                  <a:srgbClr val="000000"/>
                </a:solidFill>
                <a:effectLst/>
                <a:latin typeface="Nunito" pitchFamily="2" charset="0"/>
              </a:rPr>
              <a:t>Loosely coupled infrastructure, where each component can act as a separate unit</a:t>
            </a:r>
          </a:p>
          <a:p>
            <a:pPr algn="just">
              <a:buFont typeface="Arial" panose="020B0604020202020204" pitchFamily="34" charset="0"/>
              <a:buChar char="•"/>
            </a:pPr>
            <a:r>
              <a:rPr lang="en-US" b="0" i="0" dirty="0">
                <a:solidFill>
                  <a:srgbClr val="000000"/>
                </a:solidFill>
                <a:effectLst/>
                <a:latin typeface="Nunito" pitchFamily="2" charset="0"/>
              </a:rPr>
              <a:t>Higher density of resource utilization</a:t>
            </a:r>
          </a:p>
          <a:p>
            <a:pPr algn="just">
              <a:buFont typeface="Arial" panose="020B0604020202020204" pitchFamily="34" charset="0"/>
              <a:buChar char="•"/>
            </a:pPr>
            <a:r>
              <a:rPr lang="en-US" b="0" i="0" dirty="0">
                <a:solidFill>
                  <a:srgbClr val="000000"/>
                </a:solidFill>
                <a:effectLst/>
                <a:latin typeface="Nunito" pitchFamily="2" charset="0"/>
              </a:rPr>
              <a:t>Predictable infrastructure which is going to be created</a:t>
            </a:r>
          </a:p>
          <a:p>
            <a:endParaRPr lang="en-IN" dirty="0"/>
          </a:p>
        </p:txBody>
      </p:sp>
      <p:sp>
        <p:nvSpPr>
          <p:cNvPr id="8" name="Slide Number Placeholder 7">
            <a:extLst>
              <a:ext uri="{FF2B5EF4-FFF2-40B4-BE49-F238E27FC236}">
                <a16:creationId xmlns:a16="http://schemas.microsoft.com/office/drawing/2014/main" id="{3404264D-8339-4D85-527F-3649E9F98FB4}"/>
              </a:ext>
            </a:extLst>
          </p:cNvPr>
          <p:cNvSpPr>
            <a:spLocks noGrp="1"/>
          </p:cNvSpPr>
          <p:nvPr>
            <p:ph type="sldNum" sz="quarter" idx="12"/>
          </p:nvPr>
        </p:nvSpPr>
        <p:spPr/>
        <p:txBody>
          <a:bodyPr/>
          <a:lstStyle/>
          <a:p>
            <a:fld id="{F91729D4-A164-47A3-830D-E792BCE699E4}" type="slidenum">
              <a:rPr lang="en-US" smtClean="0"/>
              <a:t>4</a:t>
            </a:fld>
            <a:endParaRPr lang="en-US" dirty="0"/>
          </a:p>
        </p:txBody>
      </p:sp>
    </p:spTree>
    <p:extLst>
      <p:ext uri="{BB962C8B-B14F-4D97-AF65-F5344CB8AC3E}">
        <p14:creationId xmlns:p14="http://schemas.microsoft.com/office/powerpoint/2010/main" val="5884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F13F-E50E-4DB5-E819-1EBACBB3738F}"/>
              </a:ext>
            </a:extLst>
          </p:cNvPr>
          <p:cNvSpPr>
            <a:spLocks noGrp="1"/>
          </p:cNvSpPr>
          <p:nvPr>
            <p:ph type="title"/>
          </p:nvPr>
        </p:nvSpPr>
        <p:spPr>
          <a:xfrm>
            <a:off x="1827752" y="136525"/>
            <a:ext cx="7923042" cy="615444"/>
          </a:xfrm>
        </p:spPr>
        <p:txBody>
          <a:bodyPr/>
          <a:lstStyle/>
          <a:p>
            <a:r>
              <a:rPr lang="en-IN" sz="4000" b="1" dirty="0"/>
              <a:t>Architecture of Kubernetes</a:t>
            </a:r>
          </a:p>
        </p:txBody>
      </p:sp>
      <p:sp>
        <p:nvSpPr>
          <p:cNvPr id="3" name="Text Placeholder 2">
            <a:extLst>
              <a:ext uri="{FF2B5EF4-FFF2-40B4-BE49-F238E27FC236}">
                <a16:creationId xmlns:a16="http://schemas.microsoft.com/office/drawing/2014/main" id="{675E083B-3386-3FFF-DFFB-6D4BF2D13573}"/>
              </a:ext>
            </a:extLst>
          </p:cNvPr>
          <p:cNvSpPr>
            <a:spLocks noGrp="1"/>
          </p:cNvSpPr>
          <p:nvPr>
            <p:ph type="body" sz="quarter" idx="16"/>
          </p:nvPr>
        </p:nvSpPr>
        <p:spPr>
          <a:xfrm>
            <a:off x="383298" y="857957"/>
            <a:ext cx="11052346" cy="5863518"/>
          </a:xfrm>
        </p:spPr>
        <p:txBody>
          <a:bodyPr/>
          <a:lstStyle/>
          <a:p>
            <a:r>
              <a:rPr lang="en-US" dirty="0">
                <a:latin typeface="+mj-lt"/>
              </a:rPr>
              <a:t>NODE:</a:t>
            </a:r>
          </a:p>
          <a:p>
            <a:r>
              <a:rPr lang="en-US" dirty="0">
                <a:latin typeface="+mj-lt"/>
              </a:rPr>
              <a:t>► A Node is a worker machine in Kubernetes and may be either a virtual or a</a:t>
            </a:r>
          </a:p>
          <a:p>
            <a:r>
              <a:rPr lang="en-US" dirty="0">
                <a:latin typeface="+mj-lt"/>
              </a:rPr>
              <a:t>physical machine, depending on the cluster.</a:t>
            </a:r>
          </a:p>
          <a:p>
            <a:r>
              <a:rPr lang="en-US" dirty="0">
                <a:latin typeface="+mj-lt"/>
              </a:rPr>
              <a:t>► Each Node is managed by the control plane.</a:t>
            </a:r>
          </a:p>
          <a:p>
            <a:r>
              <a:rPr lang="en-US" dirty="0">
                <a:latin typeface="+mj-lt"/>
              </a:rPr>
              <a:t>► A Node can have multiple pods, and the Kubernetes control plane</a:t>
            </a:r>
          </a:p>
          <a:p>
            <a:r>
              <a:rPr lang="en-US" dirty="0">
                <a:latin typeface="+mj-lt"/>
              </a:rPr>
              <a:t>automatically handles scheduling the pods across the Nodes in the cluster.</a:t>
            </a:r>
          </a:p>
          <a:p>
            <a:r>
              <a:rPr lang="en-US" dirty="0">
                <a:latin typeface="+mj-lt"/>
              </a:rPr>
              <a:t>► There are two types of nodes:</a:t>
            </a:r>
          </a:p>
          <a:p>
            <a:r>
              <a:rPr lang="en-US" dirty="0">
                <a:latin typeface="+mj-lt"/>
              </a:rPr>
              <a:t>- Master Node</a:t>
            </a:r>
          </a:p>
          <a:p>
            <a:r>
              <a:rPr lang="en-US" dirty="0">
                <a:latin typeface="+mj-lt"/>
              </a:rPr>
              <a:t>- Worker Node</a:t>
            </a:r>
            <a:endParaRPr lang="en-IN" dirty="0">
              <a:latin typeface="+mj-lt"/>
            </a:endParaRPr>
          </a:p>
        </p:txBody>
      </p:sp>
      <p:sp>
        <p:nvSpPr>
          <p:cNvPr id="8" name="Slide Number Placeholder 7">
            <a:extLst>
              <a:ext uri="{FF2B5EF4-FFF2-40B4-BE49-F238E27FC236}">
                <a16:creationId xmlns:a16="http://schemas.microsoft.com/office/drawing/2014/main" id="{2D42E0E2-0378-D796-A3E0-0700347087FC}"/>
              </a:ext>
            </a:extLst>
          </p:cNvPr>
          <p:cNvSpPr>
            <a:spLocks noGrp="1"/>
          </p:cNvSpPr>
          <p:nvPr>
            <p:ph type="sldNum" sz="quarter" idx="12"/>
          </p:nvPr>
        </p:nvSpPr>
        <p:spPr/>
        <p:txBody>
          <a:bodyPr/>
          <a:lstStyle/>
          <a:p>
            <a:fld id="{F91729D4-A164-47A3-830D-E792BCE699E4}" type="slidenum">
              <a:rPr lang="en-US" smtClean="0"/>
              <a:t>5</a:t>
            </a:fld>
            <a:endParaRPr lang="en-US" dirty="0"/>
          </a:p>
        </p:txBody>
      </p:sp>
    </p:spTree>
    <p:extLst>
      <p:ext uri="{BB962C8B-B14F-4D97-AF65-F5344CB8AC3E}">
        <p14:creationId xmlns:p14="http://schemas.microsoft.com/office/powerpoint/2010/main" val="266342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60A401-32A6-C973-B0DB-9AFFBD471FBF}"/>
              </a:ext>
            </a:extLst>
          </p:cNvPr>
          <p:cNvSpPr>
            <a:spLocks noGrp="1"/>
          </p:cNvSpPr>
          <p:nvPr>
            <p:ph type="body" sz="quarter" idx="16"/>
          </p:nvPr>
        </p:nvSpPr>
        <p:spPr>
          <a:xfrm>
            <a:off x="282223" y="376889"/>
            <a:ext cx="11582400" cy="6344586"/>
          </a:xfrm>
        </p:spPr>
        <p:txBody>
          <a:bodyPr/>
          <a:lstStyle/>
          <a:p>
            <a:r>
              <a:rPr lang="en-US" sz="2400" b="1" dirty="0"/>
              <a:t>                                              Master node</a:t>
            </a:r>
            <a:endParaRPr lang="en-US" dirty="0"/>
          </a:p>
          <a:p>
            <a:pPr marL="342900" indent="-342900">
              <a:buFont typeface="Wingdings" panose="05000000000000000000" pitchFamily="2" charset="2"/>
              <a:buChar char="Ø"/>
            </a:pPr>
            <a:r>
              <a:rPr lang="en-US" dirty="0"/>
              <a:t>The master node is responsible for running several Kubernetes processes that</a:t>
            </a:r>
          </a:p>
          <a:p>
            <a:r>
              <a:rPr lang="en-US" dirty="0"/>
              <a:t>are necessary to run and manage the cluster properly</a:t>
            </a:r>
          </a:p>
          <a:p>
            <a:r>
              <a:rPr lang="en-US" dirty="0"/>
              <a:t>1. API Server - Acts as the frontend to the cluster. All external communication to</a:t>
            </a:r>
          </a:p>
          <a:p>
            <a:r>
              <a:rPr lang="en-US" dirty="0"/>
              <a:t>the cluster is via the API Server.</a:t>
            </a:r>
          </a:p>
          <a:p>
            <a:r>
              <a:rPr lang="en-US" dirty="0"/>
              <a:t>2. Scheduler - Scheduler ensures proper pod placement on the worker nodes</a:t>
            </a:r>
          </a:p>
          <a:p>
            <a:r>
              <a:rPr lang="en-US" dirty="0"/>
              <a:t>based on several factors such as the available resources and the current load on</a:t>
            </a:r>
          </a:p>
          <a:p>
            <a:r>
              <a:rPr lang="en-US" dirty="0"/>
              <a:t>the cluster.</a:t>
            </a:r>
          </a:p>
          <a:p>
            <a:r>
              <a:rPr lang="en-US" dirty="0"/>
              <a:t>3. Controller Manager :- This keeps track of the state of the cluster. </a:t>
            </a:r>
          </a:p>
          <a:p>
            <a:r>
              <a:rPr lang="en-US" dirty="0"/>
              <a:t>4. </a:t>
            </a:r>
            <a:r>
              <a:rPr lang="en-US" dirty="0" err="1"/>
              <a:t>Etcd</a:t>
            </a:r>
            <a:r>
              <a:rPr lang="en-US" dirty="0"/>
              <a:t> - Kubernetes uses </a:t>
            </a:r>
            <a:r>
              <a:rPr lang="en-US" dirty="0" err="1"/>
              <a:t>etcd</a:t>
            </a:r>
            <a:r>
              <a:rPr lang="en-US" dirty="0"/>
              <a:t> to store all its data .its </a:t>
            </a:r>
            <a:r>
              <a:rPr lang="en-US" dirty="0" err="1"/>
              <a:t>configurationdata</a:t>
            </a:r>
            <a:r>
              <a:rPr lang="en-US" dirty="0"/>
              <a:t>, its state, and its metadata.</a:t>
            </a:r>
          </a:p>
          <a:p>
            <a:endParaRPr lang="en-US" dirty="0"/>
          </a:p>
        </p:txBody>
      </p:sp>
      <p:sp>
        <p:nvSpPr>
          <p:cNvPr id="8" name="Slide Number Placeholder 7">
            <a:extLst>
              <a:ext uri="{FF2B5EF4-FFF2-40B4-BE49-F238E27FC236}">
                <a16:creationId xmlns:a16="http://schemas.microsoft.com/office/drawing/2014/main" id="{A267B41F-C83B-43E3-B91D-D224C6425ED2}"/>
              </a:ext>
            </a:extLst>
          </p:cNvPr>
          <p:cNvSpPr>
            <a:spLocks noGrp="1"/>
          </p:cNvSpPr>
          <p:nvPr>
            <p:ph type="sldNum" sz="quarter" idx="12"/>
          </p:nvPr>
        </p:nvSpPr>
        <p:spPr/>
        <p:txBody>
          <a:bodyPr/>
          <a:lstStyle/>
          <a:p>
            <a:fld id="{F91729D4-A164-47A3-830D-E792BCE699E4}" type="slidenum">
              <a:rPr lang="en-US" smtClean="0"/>
              <a:t>6</a:t>
            </a:fld>
            <a:endParaRPr lang="en-US" dirty="0"/>
          </a:p>
        </p:txBody>
      </p:sp>
    </p:spTree>
    <p:extLst>
      <p:ext uri="{BB962C8B-B14F-4D97-AF65-F5344CB8AC3E}">
        <p14:creationId xmlns:p14="http://schemas.microsoft.com/office/powerpoint/2010/main" val="254225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9F55BC-2060-29EA-1300-AA4A830C2CA8}"/>
              </a:ext>
            </a:extLst>
          </p:cNvPr>
          <p:cNvSpPr>
            <a:spLocks noGrp="1"/>
          </p:cNvSpPr>
          <p:nvPr>
            <p:ph type="body" sz="quarter" idx="16"/>
          </p:nvPr>
        </p:nvSpPr>
        <p:spPr>
          <a:xfrm>
            <a:off x="282222" y="225778"/>
            <a:ext cx="11492089" cy="6495697"/>
          </a:xfrm>
        </p:spPr>
        <p:txBody>
          <a:bodyPr/>
          <a:lstStyle/>
          <a:p>
            <a:r>
              <a:rPr lang="en-US" dirty="0"/>
              <a:t>                                                      </a:t>
            </a:r>
            <a:r>
              <a:rPr lang="en-US" sz="2800" b="1" dirty="0"/>
              <a:t>worker nodes</a:t>
            </a:r>
          </a:p>
          <a:p>
            <a:pPr marL="342900" indent="-342900">
              <a:buFont typeface="Wingdings" panose="05000000000000000000" pitchFamily="2" charset="2"/>
              <a:buChar char="Ø"/>
            </a:pPr>
            <a:r>
              <a:rPr lang="en-US" dirty="0"/>
              <a:t>The worker nodes are part of the Kubernetes clusters which actually execute the</a:t>
            </a:r>
          </a:p>
          <a:p>
            <a:r>
              <a:rPr lang="en-US" dirty="0"/>
              <a:t>containers and applications on them.</a:t>
            </a:r>
          </a:p>
          <a:p>
            <a:r>
              <a:rPr lang="en-US" dirty="0"/>
              <a:t>They have two main components</a:t>
            </a:r>
          </a:p>
          <a:p>
            <a:pPr marL="342900" indent="-342900">
              <a:buFont typeface="Wingdings" panose="05000000000000000000" pitchFamily="2" charset="2"/>
              <a:buChar char="Ø"/>
            </a:pPr>
            <a:r>
              <a:rPr lang="en-US" dirty="0"/>
              <a:t>1. </a:t>
            </a:r>
            <a:r>
              <a:rPr lang="en-US" dirty="0" err="1"/>
              <a:t>Kubelet</a:t>
            </a:r>
            <a:r>
              <a:rPr lang="en-US" dirty="0"/>
              <a:t> Service - Each worker node has a </a:t>
            </a:r>
            <a:r>
              <a:rPr lang="en-US" dirty="0" err="1"/>
              <a:t>Kubelet</a:t>
            </a:r>
            <a:r>
              <a:rPr lang="en-US" dirty="0"/>
              <a:t> process running on it that</a:t>
            </a:r>
          </a:p>
          <a:p>
            <a:r>
              <a:rPr lang="en-US" dirty="0"/>
              <a:t>allows the cluster to talk to each other and execute some tasks on the worker</a:t>
            </a:r>
          </a:p>
          <a:p>
            <a:r>
              <a:rPr lang="en-US" dirty="0"/>
              <a:t>nodes, such as running application processes. It listens for instructions from</a:t>
            </a:r>
          </a:p>
          <a:p>
            <a:r>
              <a:rPr lang="en-US" dirty="0"/>
              <a:t>the API Server and manages containers running on the node.</a:t>
            </a:r>
          </a:p>
          <a:p>
            <a:pPr marL="342900" indent="-342900">
              <a:buFont typeface="Wingdings" panose="05000000000000000000" pitchFamily="2" charset="2"/>
              <a:buChar char="Ø"/>
            </a:pPr>
            <a:r>
              <a:rPr lang="en-US" dirty="0"/>
              <a:t>2. </a:t>
            </a:r>
            <a:r>
              <a:rPr lang="en-US" dirty="0" err="1"/>
              <a:t>Kube</a:t>
            </a:r>
            <a:r>
              <a:rPr lang="en-US" dirty="0"/>
              <a:t>-proxy Service - The </a:t>
            </a:r>
            <a:r>
              <a:rPr lang="en-US" dirty="0" err="1"/>
              <a:t>Kube</a:t>
            </a:r>
            <a:r>
              <a:rPr lang="en-US" dirty="0"/>
              <a:t>-Proxy Service is responsible for enabling</a:t>
            </a:r>
          </a:p>
          <a:p>
            <a:r>
              <a:rPr lang="en-US" dirty="0"/>
              <a:t>communication between services within the cluster.</a:t>
            </a:r>
            <a:endParaRPr lang="en-IN" dirty="0"/>
          </a:p>
        </p:txBody>
      </p:sp>
      <p:sp>
        <p:nvSpPr>
          <p:cNvPr id="8" name="Slide Number Placeholder 7">
            <a:extLst>
              <a:ext uri="{FF2B5EF4-FFF2-40B4-BE49-F238E27FC236}">
                <a16:creationId xmlns:a16="http://schemas.microsoft.com/office/drawing/2014/main" id="{781DC584-2D0B-2891-4225-3CFC2B5D93D4}"/>
              </a:ext>
            </a:extLst>
          </p:cNvPr>
          <p:cNvSpPr>
            <a:spLocks noGrp="1"/>
          </p:cNvSpPr>
          <p:nvPr>
            <p:ph type="sldNum" sz="quarter" idx="12"/>
          </p:nvPr>
        </p:nvSpPr>
        <p:spPr/>
        <p:txBody>
          <a:bodyPr/>
          <a:lstStyle/>
          <a:p>
            <a:fld id="{F91729D4-A164-47A3-830D-E792BCE699E4}" type="slidenum">
              <a:rPr lang="en-US" smtClean="0"/>
              <a:t>7</a:t>
            </a:fld>
            <a:endParaRPr lang="en-US" dirty="0"/>
          </a:p>
        </p:txBody>
      </p:sp>
    </p:spTree>
    <p:extLst>
      <p:ext uri="{BB962C8B-B14F-4D97-AF65-F5344CB8AC3E}">
        <p14:creationId xmlns:p14="http://schemas.microsoft.com/office/powerpoint/2010/main" val="42194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DB959F-375C-873D-6029-F1C71526BBB9}"/>
              </a:ext>
            </a:extLst>
          </p:cNvPr>
          <p:cNvSpPr>
            <a:spLocks noGrp="1"/>
          </p:cNvSpPr>
          <p:nvPr>
            <p:ph type="body" sz="quarter" idx="16"/>
          </p:nvPr>
        </p:nvSpPr>
        <p:spPr>
          <a:xfrm>
            <a:off x="1410587" y="282223"/>
            <a:ext cx="9776702" cy="5204178"/>
          </a:xfrm>
        </p:spPr>
        <p:txBody>
          <a:bodyPr/>
          <a:lstStyle/>
          <a:p>
            <a:r>
              <a:rPr lang="en-US" sz="3200" b="1" dirty="0"/>
              <a:t>                                      POD:</a:t>
            </a:r>
            <a:endParaRPr lang="en-US" dirty="0"/>
          </a:p>
          <a:p>
            <a:r>
              <a:rPr lang="en-US" dirty="0"/>
              <a:t>► A Pod is a collection of containers and its storage inside a node of a Kubernetes</a:t>
            </a:r>
          </a:p>
          <a:p>
            <a:r>
              <a:rPr lang="en-US" dirty="0"/>
              <a:t>cluster. It is possible to create a pod with multiple containers inside it.</a:t>
            </a:r>
          </a:p>
          <a:p>
            <a:endParaRPr lang="en-US" dirty="0"/>
          </a:p>
          <a:p>
            <a:r>
              <a:rPr lang="en-US" dirty="0"/>
              <a:t>► For example, keeping a database container and data container in the same</a:t>
            </a:r>
          </a:p>
          <a:p>
            <a:r>
              <a:rPr lang="en-US" dirty="0"/>
              <a:t>pod.</a:t>
            </a:r>
            <a:endParaRPr lang="en-IN" dirty="0"/>
          </a:p>
        </p:txBody>
      </p:sp>
      <p:sp>
        <p:nvSpPr>
          <p:cNvPr id="4" name="Date Placeholder 3">
            <a:extLst>
              <a:ext uri="{FF2B5EF4-FFF2-40B4-BE49-F238E27FC236}">
                <a16:creationId xmlns:a16="http://schemas.microsoft.com/office/drawing/2014/main" id="{EF42DB92-48CB-C81F-B94A-9FA3D2FD2A7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038C76A-FFD7-5AF6-9EC2-F98154473D3A}"/>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24AF4D8B-6227-683E-E0C7-FC9EC2362C61}"/>
              </a:ext>
            </a:extLst>
          </p:cNvPr>
          <p:cNvSpPr>
            <a:spLocks noGrp="1"/>
          </p:cNvSpPr>
          <p:nvPr>
            <p:ph type="sldNum" sz="quarter" idx="12"/>
          </p:nvPr>
        </p:nvSpPr>
        <p:spPr/>
        <p:txBody>
          <a:bodyPr/>
          <a:lstStyle/>
          <a:p>
            <a:fld id="{F91729D4-A164-47A3-830D-E792BCE699E4}" type="slidenum">
              <a:rPr lang="en-US" smtClean="0"/>
              <a:t>8</a:t>
            </a:fld>
            <a:endParaRPr lang="en-US" dirty="0"/>
          </a:p>
        </p:txBody>
      </p:sp>
    </p:spTree>
    <p:extLst>
      <p:ext uri="{BB962C8B-B14F-4D97-AF65-F5344CB8AC3E}">
        <p14:creationId xmlns:p14="http://schemas.microsoft.com/office/powerpoint/2010/main" val="725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F16C-64DA-7F34-4BCF-7047220BAC2F}"/>
              </a:ext>
            </a:extLst>
          </p:cNvPr>
          <p:cNvSpPr>
            <a:spLocks noGrp="1"/>
          </p:cNvSpPr>
          <p:nvPr>
            <p:ph type="title"/>
          </p:nvPr>
        </p:nvSpPr>
        <p:spPr>
          <a:xfrm>
            <a:off x="2338557" y="0"/>
            <a:ext cx="7290864" cy="1124392"/>
          </a:xfrm>
        </p:spPr>
        <p:txBody>
          <a:bodyPr/>
          <a:lstStyle/>
          <a:p>
            <a:r>
              <a:rPr lang="en-IN" sz="3600" b="1" dirty="0"/>
              <a:t>Commands for Kubernetes</a:t>
            </a:r>
            <a:br>
              <a:rPr lang="en-IN" dirty="0"/>
            </a:br>
            <a:endParaRPr lang="en-IN" dirty="0"/>
          </a:p>
        </p:txBody>
      </p:sp>
      <p:sp>
        <p:nvSpPr>
          <p:cNvPr id="3" name="Text Placeholder 2">
            <a:extLst>
              <a:ext uri="{FF2B5EF4-FFF2-40B4-BE49-F238E27FC236}">
                <a16:creationId xmlns:a16="http://schemas.microsoft.com/office/drawing/2014/main" id="{ADFF358C-30BA-277B-6386-ED73BCA9B28A}"/>
              </a:ext>
            </a:extLst>
          </p:cNvPr>
          <p:cNvSpPr>
            <a:spLocks noGrp="1"/>
          </p:cNvSpPr>
          <p:nvPr>
            <p:ph type="body" sz="quarter" idx="16"/>
          </p:nvPr>
        </p:nvSpPr>
        <p:spPr>
          <a:xfrm>
            <a:off x="213964" y="817156"/>
            <a:ext cx="11707103" cy="5786844"/>
          </a:xfrm>
        </p:spPr>
        <p:txBody>
          <a:bodyPr/>
          <a:lstStyle/>
          <a:p>
            <a:endParaRPr lang="en-IN" dirty="0"/>
          </a:p>
          <a:p>
            <a:r>
              <a:rPr lang="en-IN" dirty="0"/>
              <a:t>► Get version-related information</a:t>
            </a:r>
          </a:p>
          <a:p>
            <a:r>
              <a:rPr lang="en-IN" dirty="0" err="1"/>
              <a:t>kubectl</a:t>
            </a:r>
            <a:r>
              <a:rPr lang="en-IN" dirty="0"/>
              <a:t> version</a:t>
            </a:r>
          </a:p>
          <a:p>
            <a:r>
              <a:rPr lang="en-IN" dirty="0"/>
              <a:t>► Get configuration details</a:t>
            </a:r>
          </a:p>
          <a:p>
            <a:r>
              <a:rPr lang="en-IN" dirty="0" err="1"/>
              <a:t>kubectl</a:t>
            </a:r>
            <a:r>
              <a:rPr lang="en-IN" dirty="0"/>
              <a:t> config view</a:t>
            </a:r>
          </a:p>
          <a:p>
            <a:r>
              <a:rPr lang="en-IN" dirty="0"/>
              <a:t>► Create deployment</a:t>
            </a:r>
          </a:p>
          <a:p>
            <a:r>
              <a:rPr lang="en-IN" dirty="0" err="1"/>
              <a:t>kubectl</a:t>
            </a:r>
            <a:r>
              <a:rPr lang="en-IN" dirty="0"/>
              <a:t> create deployment &lt;deploy name&gt; –image=&lt;image name&gt;</a:t>
            </a:r>
          </a:p>
          <a:p>
            <a:r>
              <a:rPr lang="en-IN" dirty="0"/>
              <a:t>► Delete deployment</a:t>
            </a:r>
          </a:p>
          <a:p>
            <a:r>
              <a:rPr lang="en-IN" dirty="0" err="1"/>
              <a:t>kubectl</a:t>
            </a:r>
            <a:r>
              <a:rPr lang="en-IN" dirty="0"/>
              <a:t> delete deploy &lt;deploy name&gt;</a:t>
            </a:r>
          </a:p>
        </p:txBody>
      </p:sp>
      <p:sp>
        <p:nvSpPr>
          <p:cNvPr id="8" name="Slide Number Placeholder 7">
            <a:extLst>
              <a:ext uri="{FF2B5EF4-FFF2-40B4-BE49-F238E27FC236}">
                <a16:creationId xmlns:a16="http://schemas.microsoft.com/office/drawing/2014/main" id="{BDEA5650-26FD-6809-982C-58DE59D4C637}"/>
              </a:ext>
            </a:extLst>
          </p:cNvPr>
          <p:cNvSpPr>
            <a:spLocks noGrp="1"/>
          </p:cNvSpPr>
          <p:nvPr>
            <p:ph type="sldNum" sz="quarter" idx="12"/>
          </p:nvPr>
        </p:nvSpPr>
        <p:spPr/>
        <p:txBody>
          <a:bodyPr/>
          <a:lstStyle/>
          <a:p>
            <a:fld id="{F91729D4-A164-47A3-830D-E792BCE699E4}" type="slidenum">
              <a:rPr lang="en-US" smtClean="0"/>
              <a:t>9</a:t>
            </a:fld>
            <a:endParaRPr lang="en-US" dirty="0"/>
          </a:p>
        </p:txBody>
      </p:sp>
    </p:spTree>
    <p:extLst>
      <p:ext uri="{BB962C8B-B14F-4D97-AF65-F5344CB8AC3E}">
        <p14:creationId xmlns:p14="http://schemas.microsoft.com/office/powerpoint/2010/main" val="1380302118"/>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2.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55</TotalTime>
  <Words>1121</Words>
  <Application>Microsoft Office PowerPoint</Application>
  <PresentationFormat>Widescreen</PresentationFormat>
  <Paragraphs>228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Heebo</vt:lpstr>
      <vt:lpstr>Nunito</vt:lpstr>
      <vt:lpstr>Segoe UI</vt:lpstr>
      <vt:lpstr>Segoe UI Light</vt:lpstr>
      <vt:lpstr>Wingdings</vt:lpstr>
      <vt:lpstr>Office Theme</vt:lpstr>
      <vt:lpstr>Kubernetes</vt:lpstr>
      <vt:lpstr>What is Kubernetes ?</vt:lpstr>
      <vt:lpstr>PowerPoint Presentation</vt:lpstr>
      <vt:lpstr>       Features of Kubernetes </vt:lpstr>
      <vt:lpstr>Architecture of Kubernetes</vt:lpstr>
      <vt:lpstr>PowerPoint Presentation</vt:lpstr>
      <vt:lpstr>PowerPoint Presentation</vt:lpstr>
      <vt:lpstr>PowerPoint Presentation</vt:lpstr>
      <vt:lpstr>Commands for Kubernetes </vt:lpstr>
      <vt:lpstr>PowerPoint Presentation</vt:lpstr>
      <vt:lpstr>PowerPoint Presentation</vt:lpstr>
      <vt:lpstr>Agenda</vt:lpstr>
      <vt:lpstr>Introduction</vt:lpstr>
      <vt:lpstr>Primary Goals</vt:lpstr>
      <vt:lpstr>Quality Performance</vt:lpstr>
      <vt:lpstr>Areas of growth</vt:lpstr>
      <vt:lpstr>Business opportunities are like buses. There's always another one coming.</vt:lpstr>
      <vt:lpstr>Our Team</vt:lpstr>
      <vt:lpstr>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Nayan Dhoble</dc:creator>
  <cp:lastModifiedBy>Nayan Dhoble</cp:lastModifiedBy>
  <cp:revision>1</cp:revision>
  <dcterms:created xsi:type="dcterms:W3CDTF">2022-11-23T07:19:29Z</dcterms:created>
  <dcterms:modified xsi:type="dcterms:W3CDTF">2022-11-23T08:15:18Z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