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0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4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6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1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4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4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804E5-994A-4C00-8A75-9BC5DE9FA8A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22C3-A55E-4711-AA14-B49ACA15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4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48D1-1210-AB2F-5049-0F4648067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996"/>
            <a:ext cx="9144000" cy="930372"/>
          </a:xfrm>
        </p:spPr>
        <p:txBody>
          <a:bodyPr/>
          <a:lstStyle/>
          <a:p>
            <a:r>
              <a:rPr lang="en-IN" dirty="0"/>
              <a:t>OpenShift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FE677-FA0D-4D00-7ECF-9CE2C3492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6286"/>
            <a:ext cx="9144000" cy="5131836"/>
          </a:xfrm>
        </p:spPr>
        <p:txBody>
          <a:bodyPr/>
          <a:lstStyle/>
          <a:p>
            <a:pPr algn="l" fontAlgn="base"/>
            <a:r>
              <a:rPr lang="en-US" b="0" i="0" dirty="0">
                <a:effectLst/>
                <a:latin typeface="IBM Plex Sans" panose="020B0503050203000203" pitchFamily="34" charset="0"/>
              </a:rPr>
              <a:t>Red Hat OpenShift is an open source container application platform that runs on Red Hat Enterprise Linux CoreOS (RHCOS) and is built on top of Kubernetes. </a:t>
            </a:r>
          </a:p>
          <a:p>
            <a:pPr algn="l" fontAlgn="base"/>
            <a:endParaRPr lang="en-US" dirty="0">
              <a:latin typeface="IBM Plex Sans" panose="020B0503050203000203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IBM Plex Sans" panose="020B0503050203000203" pitchFamily="34" charset="0"/>
              </a:rPr>
              <a:t>It takes care of integrated scaling, monitoring, logging, and metering functions. With OpenShift, you can do anything that you can do on Kubernetes and much more with OpenShift-specific features.</a:t>
            </a:r>
          </a:p>
          <a:p>
            <a:pPr algn="l" fontAlgn="base"/>
            <a:endParaRPr lang="en-US" b="0" i="0" dirty="0">
              <a:effectLst/>
              <a:latin typeface="IBM Plex Sans" panose="020B0503050203000203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IBM Plex Sans" panose="020B0503050203000203" pitchFamily="34" charset="0"/>
              </a:rPr>
              <a:t>OpenShift includes everything you need for hybrid cloud, like a container runtime, networking, monitoring, container registry, authentication, and authorization.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4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B3A1-5A37-7DAC-AC78-C84BBA97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978483"/>
          </a:xfrm>
        </p:spPr>
        <p:txBody>
          <a:bodyPr/>
          <a:lstStyle/>
          <a:p>
            <a:r>
              <a:rPr lang="en-IN" b="0" i="0" dirty="0">
                <a:effectLst/>
                <a:latin typeface="IBM Plex Sans" panose="020B0503050203000203" pitchFamily="34" charset="0"/>
              </a:rPr>
              <a:t>OpenShift Architecture and Components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ECD73B-A745-0FB5-9EFA-9941EBD6F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86" y="1296955"/>
            <a:ext cx="4098753" cy="532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4A6A5-4785-FA87-3D89-BE58A20D50FE}"/>
              </a:ext>
            </a:extLst>
          </p:cNvPr>
          <p:cNvSpPr txBox="1"/>
          <p:nvPr/>
        </p:nvSpPr>
        <p:spPr>
          <a:xfrm>
            <a:off x="5791200" y="1296955"/>
            <a:ext cx="5925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800" b="0" i="0" dirty="0">
                <a:effectLst/>
                <a:latin typeface="IBM Plex Sans" panose="020B0503050203000203" pitchFamily="34" charset="0"/>
              </a:rPr>
              <a:t>OpenShift consists of the following layers and components, and each component has its own responsibilities:</a:t>
            </a:r>
          </a:p>
          <a:p>
            <a:pPr marL="914400" lvl="1" indent="-457200" fontAlgn="base">
              <a:buFont typeface="Wingdings" panose="05000000000000000000" pitchFamily="2" charset="2"/>
              <a:buChar char="q"/>
            </a:pPr>
            <a:endParaRPr lang="en-US" sz="2800" b="0" i="0" dirty="0">
              <a:effectLst/>
              <a:latin typeface="IBM Plex Sans" panose="020B0503050203000203" pitchFamily="34" charset="0"/>
            </a:endParaRPr>
          </a:p>
          <a:p>
            <a:pPr marL="914400" lvl="1" indent="-457200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herit"/>
              </a:rPr>
              <a:t>Infrastructure layer</a:t>
            </a:r>
          </a:p>
          <a:p>
            <a:pPr marL="914400" lvl="1" indent="-457200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herit"/>
              </a:rPr>
              <a:t>Service layer</a:t>
            </a:r>
          </a:p>
          <a:p>
            <a:pPr marL="914400" lvl="1" indent="-457200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herit"/>
              </a:rPr>
              <a:t>Main node</a:t>
            </a:r>
          </a:p>
          <a:p>
            <a:pPr marL="914400" lvl="1" indent="-457200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herit"/>
              </a:rPr>
              <a:t>Worker nodes</a:t>
            </a:r>
          </a:p>
          <a:p>
            <a:pPr marL="914400" lvl="1" indent="-457200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herit"/>
              </a:rPr>
              <a:t>Registry</a:t>
            </a:r>
          </a:p>
          <a:p>
            <a:pPr marL="914400" lvl="1" indent="-457200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herit"/>
              </a:rPr>
              <a:t>Persistent storage</a:t>
            </a:r>
          </a:p>
          <a:p>
            <a:pPr marL="914400" lvl="1" indent="-457200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herit"/>
              </a:rPr>
              <a:t>Routing layer</a:t>
            </a:r>
          </a:p>
        </p:txBody>
      </p:sp>
    </p:spTree>
    <p:extLst>
      <p:ext uri="{BB962C8B-B14F-4D97-AF65-F5344CB8AC3E}">
        <p14:creationId xmlns:p14="http://schemas.microsoft.com/office/powerpoint/2010/main" val="12097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65D7-485C-FF08-6A91-2F59D457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Infrastructure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D6A7-782D-AE9C-D700-78CC237EB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/>
          <a:lstStyle/>
          <a:p>
            <a:r>
              <a:rPr lang="en-US" b="0" i="0" dirty="0">
                <a:effectLst/>
                <a:latin typeface="IBM Plex Sans" panose="020B0503050203000203" pitchFamily="34" charset="0"/>
              </a:rPr>
              <a:t>Also addressed as Base Layer.</a:t>
            </a:r>
          </a:p>
          <a:p>
            <a:endParaRPr lang="en-US" dirty="0">
              <a:latin typeface="IBM Plex Sans" panose="020B0503050203000203" pitchFamily="34" charset="0"/>
            </a:endParaRPr>
          </a:p>
          <a:p>
            <a:r>
              <a:rPr lang="en-US" b="0" i="0" dirty="0">
                <a:effectLst/>
                <a:latin typeface="IBM Plex Sans" panose="020B0503050203000203" pitchFamily="34" charset="0"/>
              </a:rPr>
              <a:t>In the infrastructure layer, you can host your applications on physical servers, virtual servers, or even on the cloud (private/public).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27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2010-CF77-5B45-72D1-644D4680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Service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8065-0567-BFD8-862F-0822C2C3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270000"/>
            <a:ext cx="11724640" cy="5303520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effectLst/>
                <a:latin typeface="IBM Plex Sans" panose="020B0503050203000203" pitchFamily="34" charset="0"/>
              </a:rPr>
              <a:t>The service layer is responsible for defining pods and access policy. </a:t>
            </a:r>
          </a:p>
          <a:p>
            <a:pPr algn="l" fontAlgn="base"/>
            <a:endParaRPr lang="en-US" dirty="0">
              <a:latin typeface="IBM Plex Sans" panose="020B0503050203000203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IBM Plex Sans" panose="020B0503050203000203" pitchFamily="34" charset="0"/>
              </a:rPr>
              <a:t>The service layer provides a permanent IP address and host name to the pods; connects applications together; and allows simple internal load balancing, distributing tasks across application components.</a:t>
            </a:r>
          </a:p>
          <a:p>
            <a:pPr algn="l" fontAlgn="base"/>
            <a:endParaRPr lang="en-US" b="0" i="0" dirty="0">
              <a:effectLst/>
              <a:latin typeface="IBM Plex Sans" panose="020B0503050203000203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IBM Plex Sans" panose="020B0503050203000203" pitchFamily="34" charset="0"/>
              </a:rPr>
              <a:t>There are mainly two types of nodes in an OpenShift cluster: main nodes and worker nodes. Applications reside in the worker nodes. One can have multiple worker nodes in the cluster; the worker nodes are where all your coding adventures happen, and they can be virtual or physical.</a:t>
            </a:r>
          </a:p>
        </p:txBody>
      </p:sp>
    </p:spTree>
    <p:extLst>
      <p:ext uri="{BB962C8B-B14F-4D97-AF65-F5344CB8AC3E}">
        <p14:creationId xmlns:p14="http://schemas.microsoft.com/office/powerpoint/2010/main" val="216629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36AA-381A-0ED3-5CD9-D6F33F0B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9845"/>
            <a:ext cx="10515600" cy="81343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Main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3A59-3440-00C2-922A-66985FE7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26160"/>
            <a:ext cx="11765280" cy="5619115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effectLst/>
                <a:latin typeface="IBM Plex Sans" panose="020B0503050203000203" pitchFamily="34" charset="0"/>
              </a:rPr>
              <a:t>The Main node is responsible for managing the cluster, and it takes care of the worker nodes. It is responsible for four main tasks:</a:t>
            </a:r>
          </a:p>
          <a:p>
            <a:pPr marL="457200" lvl="1" indent="0" fontAlgn="base">
              <a:buNone/>
            </a:pPr>
            <a:endParaRPr lang="en-US" b="0" i="0" dirty="0">
              <a:effectLst/>
              <a:latin typeface="inherit"/>
            </a:endParaRPr>
          </a:p>
          <a:p>
            <a:pPr marL="457200" lvl="1" indent="0" fontAlgn="base">
              <a:buNone/>
            </a:pPr>
            <a:r>
              <a:rPr lang="en-US" sz="2800" b="1" i="0" u="sng" dirty="0">
                <a:effectLst/>
                <a:latin typeface="inherit"/>
              </a:rPr>
              <a:t>API and authentication</a:t>
            </a:r>
            <a:r>
              <a:rPr lang="en-US" sz="2800" b="0" i="0" dirty="0">
                <a:effectLst/>
                <a:latin typeface="inherit"/>
              </a:rPr>
              <a:t>: Any administration request goes through the API; these requests are SSL-encrypted and authenticated to ensure the security of the cluster.</a:t>
            </a:r>
          </a:p>
          <a:p>
            <a:pPr marL="457200" lvl="1" indent="0" fontAlgn="base">
              <a:buNone/>
            </a:pPr>
            <a:endParaRPr lang="en-US" sz="2800" b="0" i="0" dirty="0">
              <a:effectLst/>
              <a:latin typeface="inherit"/>
            </a:endParaRPr>
          </a:p>
          <a:p>
            <a:pPr marL="457200" lvl="1" indent="0" fontAlgn="base">
              <a:buNone/>
            </a:pPr>
            <a:r>
              <a:rPr lang="en-US" sz="2800" b="1" i="0" u="sng" dirty="0">
                <a:effectLst/>
                <a:latin typeface="inherit"/>
              </a:rPr>
              <a:t>Data Store</a:t>
            </a:r>
            <a:r>
              <a:rPr lang="en-US" sz="2800" b="0" i="0" dirty="0">
                <a:effectLst/>
                <a:latin typeface="inherit"/>
              </a:rPr>
              <a:t>: Stores the state and information related to environment and application.</a:t>
            </a:r>
          </a:p>
          <a:p>
            <a:pPr marL="457200" lvl="1" indent="0" fontAlgn="base">
              <a:buNone/>
            </a:pPr>
            <a:endParaRPr lang="en-US" sz="2800" b="0" i="0" dirty="0">
              <a:effectLst/>
              <a:latin typeface="inherit"/>
            </a:endParaRPr>
          </a:p>
          <a:p>
            <a:pPr marL="457200" lvl="1" indent="0" fontAlgn="base">
              <a:buNone/>
            </a:pPr>
            <a:r>
              <a:rPr lang="en-US" sz="2800" b="1" i="0" u="sng" dirty="0">
                <a:effectLst/>
                <a:latin typeface="inherit"/>
              </a:rPr>
              <a:t>Scheduler</a:t>
            </a:r>
            <a:r>
              <a:rPr lang="en-US" sz="2800" b="0" i="0" dirty="0">
                <a:effectLst/>
                <a:latin typeface="inherit"/>
              </a:rPr>
              <a:t>: Determines pod placements while considering current memory, CPU, and other environment utilization.</a:t>
            </a:r>
          </a:p>
          <a:p>
            <a:pPr marL="457200" lvl="1" indent="0" fontAlgn="base">
              <a:buNone/>
            </a:pPr>
            <a:endParaRPr lang="en-US" sz="2800" b="0" i="0" dirty="0">
              <a:effectLst/>
              <a:latin typeface="inherit"/>
            </a:endParaRPr>
          </a:p>
          <a:p>
            <a:pPr marL="457200" lvl="1" indent="0" fontAlgn="base">
              <a:buNone/>
            </a:pPr>
            <a:r>
              <a:rPr lang="en-US" sz="2800" b="1" i="0" u="sng" dirty="0">
                <a:effectLst/>
                <a:latin typeface="inherit"/>
              </a:rPr>
              <a:t>Health/scaling</a:t>
            </a:r>
            <a:r>
              <a:rPr lang="en-US" sz="2800" b="0" i="0" dirty="0">
                <a:effectLst/>
                <a:latin typeface="inherit"/>
              </a:rPr>
              <a:t>: Monitors the health of pods and scales them based on CPU utilization. If a pod fails, the main node restarts it automatically. If it fails too often, it is marked as a bad pod and is not restarted for a temporary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07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D46A-014B-BA5E-F38C-E9C8DBFE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82245"/>
            <a:ext cx="10515600" cy="73215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Worker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1CE6-D98E-7DCC-E101-8557C04D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056640"/>
            <a:ext cx="11744960" cy="5527040"/>
          </a:xfrm>
        </p:spPr>
        <p:txBody>
          <a:bodyPr/>
          <a:lstStyle/>
          <a:p>
            <a:r>
              <a:rPr lang="en-US" dirty="0">
                <a:latin typeface="IBM Plex Sans" panose="020B0503050203000203" pitchFamily="34" charset="0"/>
              </a:rPr>
              <a:t>T</a:t>
            </a:r>
            <a:r>
              <a:rPr lang="en-US" b="0" i="0" dirty="0">
                <a:effectLst/>
                <a:latin typeface="IBM Plex Sans" panose="020B0503050203000203" pitchFamily="34" charset="0"/>
              </a:rPr>
              <a:t>he worker node is made of pods. A pod is the smallest unit that can be defined, deployed, and managed, and it can contain one or more containers. These containers include your applications and their dependencies. </a:t>
            </a:r>
          </a:p>
          <a:p>
            <a:endParaRPr lang="en-US" dirty="0">
              <a:latin typeface="IBM Plex Sans" panose="020B0503050203000203" pitchFamily="34" charset="0"/>
            </a:endParaRPr>
          </a:p>
          <a:p>
            <a:r>
              <a:rPr lang="en-US" b="0" i="0" dirty="0">
                <a:effectLst/>
                <a:latin typeface="IBM Plex Sans" panose="020B0503050203000203" pitchFamily="34" charset="0"/>
              </a:rPr>
              <a:t>All containers in one pod share the same IP Address and same volume.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10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A98A-42D2-0335-045A-6B320E75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297A-AA47-8F5B-42DE-4B586CA5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BM Plex Sans" panose="020B0503050203000203" pitchFamily="34" charset="0"/>
              </a:rPr>
              <a:t>The registry saves your images locally in the cluster. When a new image is pushed to the registry, it notifies OpenShift and passes image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20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0297-C805-0D86-3762-7AE4B85F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Persistent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F74E-43A1-01FF-CEC9-90C0F9A3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BM Plex Sans" panose="020B0503050203000203" pitchFamily="34" charset="0"/>
              </a:rPr>
              <a:t>Persistent storage is where all of your data is saved and connected to containers. </a:t>
            </a:r>
          </a:p>
          <a:p>
            <a:endParaRPr lang="en-US" dirty="0">
              <a:latin typeface="IBM Plex Sans" panose="020B0503050203000203" pitchFamily="34" charset="0"/>
            </a:endParaRPr>
          </a:p>
          <a:p>
            <a:r>
              <a:rPr lang="en-US" b="0" i="0" dirty="0">
                <a:effectLst/>
                <a:latin typeface="IBM Plex Sans" panose="020B0503050203000203" pitchFamily="34" charset="0"/>
              </a:rPr>
              <a:t>It is important to have persistent storage because containers are ephemeral, which means when they are restarted or deleted, any saved data is lost. </a:t>
            </a:r>
          </a:p>
          <a:p>
            <a:endParaRPr lang="en-US" dirty="0">
              <a:latin typeface="IBM Plex Sans" panose="020B0503050203000203" pitchFamily="34" charset="0"/>
            </a:endParaRPr>
          </a:p>
          <a:p>
            <a:r>
              <a:rPr lang="en-US" b="0" i="0" dirty="0">
                <a:effectLst/>
                <a:latin typeface="IBM Plex Sans" panose="020B0503050203000203" pitchFamily="34" charset="0"/>
              </a:rPr>
              <a:t>Therefore, persistent storage prevents any loss of data and allows the use of stateful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83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9D37-E091-2293-3060-8739BF9F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Routing Layer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C4DA-60FD-6C15-2858-36B30FD9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BM Plex Sans" panose="020B0503050203000203" pitchFamily="34" charset="0"/>
              </a:rPr>
              <a:t>The last component is the routing layer. It provides external access to the applications in the cluster from any device. It also provides load balancing and auto-routing around unhealthy pods.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88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580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IBM Plex Sans</vt:lpstr>
      <vt:lpstr>inherit</vt:lpstr>
      <vt:lpstr>Wingdings</vt:lpstr>
      <vt:lpstr>Office Theme</vt:lpstr>
      <vt:lpstr>OpenShift</vt:lpstr>
      <vt:lpstr>OpenShift Architecture and Components</vt:lpstr>
      <vt:lpstr>Infrastructure Layer</vt:lpstr>
      <vt:lpstr>Service Layer</vt:lpstr>
      <vt:lpstr>Main Node</vt:lpstr>
      <vt:lpstr>Worker Nodes</vt:lpstr>
      <vt:lpstr>Registry</vt:lpstr>
      <vt:lpstr>Persistent Storage</vt:lpstr>
      <vt:lpstr>Routing Layer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OpenShift</dc:title>
  <dc:creator>Monalisa Sonkusale</dc:creator>
  <cp:lastModifiedBy>Monalisa Sonkusale</cp:lastModifiedBy>
  <cp:revision>1</cp:revision>
  <dcterms:created xsi:type="dcterms:W3CDTF">2022-11-30T14:38:23Z</dcterms:created>
  <dcterms:modified xsi:type="dcterms:W3CDTF">2022-11-30T15:10:28Z</dcterms:modified>
</cp:coreProperties>
</file>