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C54218-D7EF-410D-AEC4-162748153DFC}"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63DBE-4352-45E6-A99A-F6A2517844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8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54218-D7EF-410D-AEC4-162748153DFC}"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95177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54218-D7EF-410D-AEC4-162748153DFC}"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30814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54218-D7EF-410D-AEC4-162748153DFC}"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159929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C54218-D7EF-410D-AEC4-162748153DFC}"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63DBE-4352-45E6-A99A-F6A2517844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91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C54218-D7EF-410D-AEC4-162748153DFC}"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34232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C54218-D7EF-410D-AEC4-162748153DFC}"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291631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C54218-D7EF-410D-AEC4-162748153DFC}"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17971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C54218-D7EF-410D-AEC4-162748153DFC}" type="datetimeFigureOut">
              <a:rPr lang="en-IN" smtClean="0"/>
              <a:t>30-11-2022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206078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C54218-D7EF-410D-AEC4-162748153DFC}" type="datetimeFigureOut">
              <a:rPr lang="en-IN" smtClean="0"/>
              <a:t>30-11-2022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263DBE-4352-45E6-A99A-F6A251784464}" type="slidenum">
              <a:rPr lang="en-IN" smtClean="0"/>
              <a:t>‹#›</a:t>
            </a:fld>
            <a:endParaRPr lang="en-IN"/>
          </a:p>
        </p:txBody>
      </p:sp>
    </p:spTree>
    <p:extLst>
      <p:ext uri="{BB962C8B-B14F-4D97-AF65-F5344CB8AC3E}">
        <p14:creationId xmlns:p14="http://schemas.microsoft.com/office/powerpoint/2010/main" val="409474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C54218-D7EF-410D-AEC4-162748153DFC}"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63DBE-4352-45E6-A99A-F6A251784464}" type="slidenum">
              <a:rPr lang="en-IN" smtClean="0"/>
              <a:t>‹#›</a:t>
            </a:fld>
            <a:endParaRPr lang="en-IN"/>
          </a:p>
        </p:txBody>
      </p:sp>
    </p:spTree>
    <p:extLst>
      <p:ext uri="{BB962C8B-B14F-4D97-AF65-F5344CB8AC3E}">
        <p14:creationId xmlns:p14="http://schemas.microsoft.com/office/powerpoint/2010/main" val="64614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C54218-D7EF-410D-AEC4-162748153DFC}" type="datetimeFigureOut">
              <a:rPr lang="en-IN" smtClean="0"/>
              <a:t>30-11-2022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263DBE-4352-45E6-A99A-F6A25178446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9336-5CFE-603C-3696-83A1B49A597C}"/>
              </a:ext>
            </a:extLst>
          </p:cNvPr>
          <p:cNvSpPr>
            <a:spLocks noGrp="1"/>
          </p:cNvSpPr>
          <p:nvPr>
            <p:ph type="ctrTitle"/>
          </p:nvPr>
        </p:nvSpPr>
        <p:spPr/>
        <p:txBody>
          <a:bodyPr/>
          <a:lstStyle/>
          <a:p>
            <a:r>
              <a:rPr lang="en-IN" dirty="0"/>
              <a:t>AGILE</a:t>
            </a:r>
          </a:p>
        </p:txBody>
      </p:sp>
      <p:sp>
        <p:nvSpPr>
          <p:cNvPr id="3" name="Subtitle 2">
            <a:extLst>
              <a:ext uri="{FF2B5EF4-FFF2-40B4-BE49-F238E27FC236}">
                <a16:creationId xmlns:a16="http://schemas.microsoft.com/office/drawing/2014/main" id="{E13FE482-16C5-86E4-658C-04116044DC68}"/>
              </a:ext>
            </a:extLst>
          </p:cNvPr>
          <p:cNvSpPr>
            <a:spLocks noGrp="1"/>
          </p:cNvSpPr>
          <p:nvPr>
            <p:ph type="subTitle" idx="1"/>
          </p:nvPr>
        </p:nvSpPr>
        <p:spPr/>
        <p:txBody>
          <a:bodyPr/>
          <a:lstStyle/>
          <a:p>
            <a:r>
              <a:rPr lang="en-IN" dirty="0"/>
              <a:t>GOKUL S</a:t>
            </a:r>
          </a:p>
        </p:txBody>
      </p:sp>
    </p:spTree>
    <p:extLst>
      <p:ext uri="{BB962C8B-B14F-4D97-AF65-F5344CB8AC3E}">
        <p14:creationId xmlns:p14="http://schemas.microsoft.com/office/powerpoint/2010/main" val="160002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1E27-4E48-AADB-8006-31769A083AF0}"/>
              </a:ext>
            </a:extLst>
          </p:cNvPr>
          <p:cNvSpPr>
            <a:spLocks noGrp="1"/>
          </p:cNvSpPr>
          <p:nvPr>
            <p:ph type="title"/>
          </p:nvPr>
        </p:nvSpPr>
        <p:spPr/>
        <p:txBody>
          <a:bodyPr/>
          <a:lstStyle/>
          <a:p>
            <a:r>
              <a:rPr lang="en-IN" dirty="0"/>
              <a:t>WHAT IS AGILE?</a:t>
            </a:r>
          </a:p>
        </p:txBody>
      </p:sp>
      <p:sp>
        <p:nvSpPr>
          <p:cNvPr id="3" name="Content Placeholder 2">
            <a:extLst>
              <a:ext uri="{FF2B5EF4-FFF2-40B4-BE49-F238E27FC236}">
                <a16:creationId xmlns:a16="http://schemas.microsoft.com/office/drawing/2014/main" id="{81948EF2-045A-1802-63B8-607C09540E04}"/>
              </a:ext>
            </a:extLst>
          </p:cNvPr>
          <p:cNvSpPr>
            <a:spLocks noGrp="1"/>
          </p:cNvSpPr>
          <p:nvPr>
            <p:ph idx="1"/>
          </p:nvPr>
        </p:nvSpPr>
        <p:spPr/>
        <p:txBody>
          <a:bodyPr/>
          <a:lstStyle/>
          <a:p>
            <a:pPr marL="457200" indent="-457200">
              <a:buFont typeface="+mj-lt"/>
              <a:buAutoNum type="arabicPeriod"/>
            </a:pPr>
            <a:r>
              <a:rPr lang="en-US" sz="2400" dirty="0"/>
              <a:t>Agility is flexibility, it is a state of dynamic, adapted to the specific circumstances..</a:t>
            </a:r>
          </a:p>
          <a:p>
            <a:pPr marL="457200" indent="-457200">
              <a:buFont typeface="+mj-lt"/>
              <a:buAutoNum type="arabicPeriod"/>
            </a:pPr>
            <a:r>
              <a:rPr lang="en-US" sz="2400" dirty="0"/>
              <a:t>Agile is a software development methodology to build a software incrementally using short iterations of 1 to 4 weeks so that the development is aligned with the changing business needs. </a:t>
            </a:r>
          </a:p>
          <a:p>
            <a:pPr marL="457200" indent="-457200">
              <a:buFont typeface="+mj-lt"/>
              <a:buAutoNum type="arabicPeriod"/>
            </a:pPr>
            <a:r>
              <a:rPr lang="en-US" sz="2400" dirty="0"/>
              <a:t>They are best suited for application where the requirements change rapidly during the development process</a:t>
            </a:r>
          </a:p>
          <a:p>
            <a:pPr marL="457200" indent="-457200">
              <a:buFont typeface="+mj-lt"/>
              <a:buAutoNum type="arabicPeriod"/>
            </a:pPr>
            <a:r>
              <a:rPr lang="en-US" sz="2400" dirty="0"/>
              <a:t> Agile adopts a process of frequent feedback where a workable product is delivered after 1 to 4 week iteration.</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149291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8885-5C6B-A769-A1E8-92EE9F0C937D}"/>
              </a:ext>
            </a:extLst>
          </p:cNvPr>
          <p:cNvSpPr>
            <a:spLocks noGrp="1"/>
          </p:cNvSpPr>
          <p:nvPr>
            <p:ph type="title"/>
          </p:nvPr>
        </p:nvSpPr>
        <p:spPr/>
        <p:txBody>
          <a:bodyPr/>
          <a:lstStyle/>
          <a:p>
            <a:r>
              <a:rPr lang="en-IN" dirty="0"/>
              <a:t>ROLES IN AGILE</a:t>
            </a:r>
          </a:p>
        </p:txBody>
      </p:sp>
      <p:sp>
        <p:nvSpPr>
          <p:cNvPr id="3" name="Content Placeholder 2">
            <a:extLst>
              <a:ext uri="{FF2B5EF4-FFF2-40B4-BE49-F238E27FC236}">
                <a16:creationId xmlns:a16="http://schemas.microsoft.com/office/drawing/2014/main" id="{36730260-C502-D054-7D93-55206276F821}"/>
              </a:ext>
            </a:extLst>
          </p:cNvPr>
          <p:cNvSpPr>
            <a:spLocks noGrp="1"/>
          </p:cNvSpPr>
          <p:nvPr>
            <p:ph idx="1"/>
          </p:nvPr>
        </p:nvSpPr>
        <p:spPr/>
        <p:txBody>
          <a:bodyPr>
            <a:normAutofit/>
          </a:bodyPr>
          <a:lstStyle/>
          <a:p>
            <a:pPr marL="457200" indent="-457200">
              <a:buFont typeface="+mj-lt"/>
              <a:buAutoNum type="arabicPeriod"/>
            </a:pPr>
            <a:r>
              <a:rPr lang="en-IN" dirty="0"/>
              <a:t>Scrum master: </a:t>
            </a:r>
            <a:r>
              <a:rPr lang="en-US" dirty="0"/>
              <a:t> Scrum Master is a team leader and facilitator who helps the team members to follow agile practices so that they can meet their commitments.</a:t>
            </a:r>
          </a:p>
          <a:p>
            <a:pPr marL="457200" indent="-457200">
              <a:buFont typeface="+mj-lt"/>
              <a:buAutoNum type="arabicPeriod"/>
            </a:pPr>
            <a:r>
              <a:rPr lang="en-IN" b="0" i="0" dirty="0">
                <a:effectLst/>
                <a:latin typeface="Heebo" pitchFamily="2" charset="-79"/>
                <a:cs typeface="Heebo" pitchFamily="2" charset="-79"/>
              </a:rPr>
              <a:t>Product Owner: </a:t>
            </a:r>
            <a:r>
              <a:rPr lang="en-US" b="0" i="0" dirty="0">
                <a:effectLst/>
                <a:latin typeface="Heebo" pitchFamily="2" charset="-79"/>
                <a:cs typeface="Heebo" pitchFamily="2" charset="-79"/>
              </a:rPr>
              <a:t>A Product Owner is the one who drives the product from business perspective.</a:t>
            </a:r>
          </a:p>
          <a:p>
            <a:pPr marL="457200" indent="-457200">
              <a:buFont typeface="+mj-lt"/>
              <a:buAutoNum type="arabicPeriod"/>
            </a:pPr>
            <a:r>
              <a:rPr lang="en-US" b="0" i="0" dirty="0">
                <a:solidFill>
                  <a:srgbClr val="000000"/>
                </a:solidFill>
                <a:effectLst/>
                <a:latin typeface="Heebo" pitchFamily="2" charset="-79"/>
                <a:cs typeface="Heebo" pitchFamily="2" charset="-79"/>
              </a:rPr>
              <a:t>Product Backlog: </a:t>
            </a:r>
            <a:r>
              <a:rPr lang="en-US" b="0" i="0" dirty="0">
                <a:solidFill>
                  <a:srgbClr val="000000"/>
                </a:solidFill>
                <a:effectLst/>
                <a:latin typeface="Nunito" pitchFamily="2" charset="0"/>
              </a:rPr>
              <a:t>Set of functional and non-functional product requirements.</a:t>
            </a:r>
            <a:endParaRPr lang="en-US" dirty="0">
              <a:latin typeface="Heebo" pitchFamily="2" charset="-79"/>
              <a:cs typeface="Heebo" pitchFamily="2" charset="-79"/>
            </a:endParaRPr>
          </a:p>
          <a:p>
            <a:pPr marL="0" indent="0">
              <a:buNone/>
            </a:pPr>
            <a:r>
              <a:rPr lang="en-US" b="0" i="0" dirty="0">
                <a:effectLst/>
                <a:latin typeface="Heebo" pitchFamily="2" charset="-79"/>
                <a:cs typeface="Heebo" pitchFamily="2" charset="-79"/>
              </a:rPr>
              <a:t>An Agile team works in iterations to deliver user stories where each iteration is of 10 to 15 days. Each user story is planned based on its backlog prioritization and size. The team uses its capacity − how many hours are available with team to work on tasks − to decide how much scope they have to plan.</a:t>
            </a:r>
            <a:endParaRPr lang="en-IN" b="0" i="0" dirty="0">
              <a:effectLst/>
              <a:latin typeface="Heebo" pitchFamily="2" charset="-79"/>
              <a:cs typeface="Heebo" pitchFamily="2" charset="-79"/>
            </a:endParaRPr>
          </a:p>
        </p:txBody>
      </p:sp>
    </p:spTree>
    <p:extLst>
      <p:ext uri="{BB962C8B-B14F-4D97-AF65-F5344CB8AC3E}">
        <p14:creationId xmlns:p14="http://schemas.microsoft.com/office/powerpoint/2010/main" val="1844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5E3D5-8E15-9381-4EF9-FBD1DCD0DEE6}"/>
              </a:ext>
            </a:extLst>
          </p:cNvPr>
          <p:cNvSpPr txBox="1"/>
          <p:nvPr/>
        </p:nvSpPr>
        <p:spPr>
          <a:xfrm>
            <a:off x="270588" y="410547"/>
            <a:ext cx="11775232" cy="4401205"/>
          </a:xfrm>
          <a:prstGeom prst="rect">
            <a:avLst/>
          </a:prstGeom>
          <a:noFill/>
        </p:spPr>
        <p:txBody>
          <a:bodyPr wrap="square" rtlCol="0">
            <a:spAutoFit/>
          </a:bodyPr>
          <a:lstStyle/>
          <a:p>
            <a:r>
              <a:rPr lang="en-US" sz="2800" dirty="0"/>
              <a:t>A user story is a requirement which defines what is required by the user as functionality.</a:t>
            </a:r>
          </a:p>
          <a:p>
            <a:r>
              <a:rPr lang="en-US" sz="2800" dirty="0"/>
              <a:t> A user story can be in two forms −</a:t>
            </a:r>
          </a:p>
          <a:p>
            <a:endParaRPr lang="en-US" sz="2800" dirty="0"/>
          </a:p>
          <a:p>
            <a:pPr marL="342900" indent="-342900">
              <a:buFont typeface="+mj-lt"/>
              <a:buAutoNum type="arabicPeriod"/>
            </a:pPr>
            <a:r>
              <a:rPr lang="en-US" sz="2800" dirty="0"/>
              <a:t>As a &lt;User Role&gt; I want &lt;Functionality&gt; so that &lt;Business Value&gt;</a:t>
            </a:r>
          </a:p>
          <a:p>
            <a:pPr marL="342900" indent="-342900">
              <a:buFont typeface="+mj-lt"/>
              <a:buAutoNum type="arabicPeriod"/>
            </a:pPr>
            <a:endParaRPr lang="en-US" sz="2800" dirty="0"/>
          </a:p>
          <a:p>
            <a:pPr marL="342900" indent="-342900">
              <a:buFont typeface="+mj-lt"/>
              <a:buAutoNum type="arabicPeriod"/>
            </a:pPr>
            <a:endParaRPr lang="en-US" sz="2800" dirty="0"/>
          </a:p>
          <a:p>
            <a:pPr marL="342900" indent="-342900">
              <a:buFont typeface="+mj-lt"/>
              <a:buAutoNum type="arabicPeriod"/>
            </a:pPr>
            <a:r>
              <a:rPr lang="en-US" sz="2800" dirty="0"/>
              <a:t>In order to &lt;Business value&gt; as a &lt;User Role&gt; I want &lt;Functionality&gt;</a:t>
            </a:r>
            <a:endParaRPr lang="en-IN" sz="2800" dirty="0"/>
          </a:p>
          <a:p>
            <a:pPr marL="342900" indent="-342900">
              <a:buFont typeface="+mj-lt"/>
              <a:buAutoNum type="arabicPeriod"/>
            </a:pPr>
            <a:endParaRPr lang="en-US" sz="2800" dirty="0"/>
          </a:p>
          <a:p>
            <a:endParaRPr lang="en-US" sz="2800" dirty="0"/>
          </a:p>
        </p:txBody>
      </p:sp>
    </p:spTree>
    <p:extLst>
      <p:ext uri="{BB962C8B-B14F-4D97-AF65-F5344CB8AC3E}">
        <p14:creationId xmlns:p14="http://schemas.microsoft.com/office/powerpoint/2010/main" val="331260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27C6-3F99-73D8-25CC-2A7960349736}"/>
              </a:ext>
            </a:extLst>
          </p:cNvPr>
          <p:cNvSpPr>
            <a:spLocks noGrp="1"/>
          </p:cNvSpPr>
          <p:nvPr>
            <p:ph type="title"/>
          </p:nvPr>
        </p:nvSpPr>
        <p:spPr/>
        <p:txBody>
          <a:bodyPr/>
          <a:lstStyle/>
          <a:p>
            <a:r>
              <a:rPr lang="en-IN" dirty="0"/>
              <a:t>12 PRINCIPLES OF AGILE</a:t>
            </a:r>
          </a:p>
        </p:txBody>
      </p:sp>
      <p:sp>
        <p:nvSpPr>
          <p:cNvPr id="3" name="Content Placeholder 2">
            <a:extLst>
              <a:ext uri="{FF2B5EF4-FFF2-40B4-BE49-F238E27FC236}">
                <a16:creationId xmlns:a16="http://schemas.microsoft.com/office/drawing/2014/main" id="{22BC9333-3DFE-ADC5-9B12-0D256ACB12F9}"/>
              </a:ext>
            </a:extLst>
          </p:cNvPr>
          <p:cNvSpPr>
            <a:spLocks noGrp="1"/>
          </p:cNvSpPr>
          <p:nvPr>
            <p:ph idx="1"/>
          </p:nvPr>
        </p:nvSpPr>
        <p:spPr/>
        <p:txBody>
          <a:bodyPr>
            <a:noAutofit/>
          </a:bodyPr>
          <a:lstStyle/>
          <a:p>
            <a:pPr algn="just">
              <a:buFont typeface="Arial" panose="020B0604020202020204" pitchFamily="34" charset="0"/>
              <a:buChar char="•"/>
            </a:pPr>
            <a:r>
              <a:rPr lang="en-US" sz="1050" b="1" i="0" dirty="0">
                <a:solidFill>
                  <a:srgbClr val="000000"/>
                </a:solidFill>
                <a:effectLst/>
                <a:latin typeface="Nunito" pitchFamily="2" charset="0"/>
              </a:rPr>
              <a:t>Customer Satisfaction</a:t>
            </a:r>
            <a:r>
              <a:rPr lang="en-US" sz="1050" b="0" i="0" dirty="0">
                <a:solidFill>
                  <a:srgbClr val="000000"/>
                </a:solidFill>
                <a:effectLst/>
                <a:latin typeface="Nunito" pitchFamily="2" charset="0"/>
              </a:rPr>
              <a:t> − Highest priority is given to satisfy the requirements of customers through early and continuous delivery of valuable software.</a:t>
            </a:r>
          </a:p>
          <a:p>
            <a:pPr algn="just">
              <a:buFont typeface="Arial" panose="020B0604020202020204" pitchFamily="34" charset="0"/>
              <a:buChar char="•"/>
            </a:pPr>
            <a:r>
              <a:rPr lang="en-US" sz="1050" b="1" i="0" dirty="0">
                <a:solidFill>
                  <a:srgbClr val="000000"/>
                </a:solidFill>
                <a:effectLst/>
                <a:latin typeface="Nunito" pitchFamily="2" charset="0"/>
              </a:rPr>
              <a:t>Welcome Change</a:t>
            </a:r>
            <a:r>
              <a:rPr lang="en-US" sz="1050" b="0" i="0" dirty="0">
                <a:solidFill>
                  <a:srgbClr val="000000"/>
                </a:solidFill>
                <a:effectLst/>
                <a:latin typeface="Nunito" pitchFamily="2" charset="0"/>
              </a:rPr>
              <a:t> − Changes are inevitable during software development. Ever-changing requirements should be welcome, even late in the development phase. Agile processes should work to increase customers' competitive advantage.</a:t>
            </a:r>
          </a:p>
          <a:p>
            <a:pPr algn="just">
              <a:buFont typeface="Arial" panose="020B0604020202020204" pitchFamily="34" charset="0"/>
              <a:buChar char="•"/>
            </a:pPr>
            <a:r>
              <a:rPr lang="en-US" sz="1050" b="1" i="0" dirty="0">
                <a:solidFill>
                  <a:srgbClr val="000000"/>
                </a:solidFill>
                <a:effectLst/>
                <a:latin typeface="Nunito" pitchFamily="2" charset="0"/>
              </a:rPr>
              <a:t>Deliver a Working Software</a:t>
            </a:r>
            <a:r>
              <a:rPr lang="en-US" sz="1050" b="0" i="0" dirty="0">
                <a:solidFill>
                  <a:srgbClr val="000000"/>
                </a:solidFill>
                <a:effectLst/>
                <a:latin typeface="Nunito" pitchFamily="2" charset="0"/>
              </a:rPr>
              <a:t> − Deliver a working software frequently, ranging from a few weeks to a few months, considering shorter time-scale.</a:t>
            </a:r>
          </a:p>
          <a:p>
            <a:pPr algn="just">
              <a:buFont typeface="Arial" panose="020B0604020202020204" pitchFamily="34" charset="0"/>
              <a:buChar char="•"/>
            </a:pPr>
            <a:r>
              <a:rPr lang="en-US" sz="1050" b="1" i="0" dirty="0">
                <a:solidFill>
                  <a:srgbClr val="000000"/>
                </a:solidFill>
                <a:effectLst/>
                <a:latin typeface="Nunito" pitchFamily="2" charset="0"/>
              </a:rPr>
              <a:t>Collaboration</a:t>
            </a:r>
            <a:r>
              <a:rPr lang="en-US" sz="1050" b="0" i="0" dirty="0">
                <a:solidFill>
                  <a:srgbClr val="000000"/>
                </a:solidFill>
                <a:effectLst/>
                <a:latin typeface="Nunito" pitchFamily="2" charset="0"/>
              </a:rPr>
              <a:t> − Business people and developers must work together during the entire life of a project.</a:t>
            </a:r>
          </a:p>
          <a:p>
            <a:pPr algn="just">
              <a:buFont typeface="Arial" panose="020B0604020202020204" pitchFamily="34" charset="0"/>
              <a:buChar char="•"/>
            </a:pPr>
            <a:r>
              <a:rPr lang="en-US" sz="1050" b="1" i="0" dirty="0">
                <a:solidFill>
                  <a:srgbClr val="000000"/>
                </a:solidFill>
                <a:effectLst/>
                <a:latin typeface="Nunito" pitchFamily="2" charset="0"/>
              </a:rPr>
              <a:t>Motivation</a:t>
            </a:r>
            <a:r>
              <a:rPr lang="en-US" sz="1050" b="0" i="0" dirty="0">
                <a:solidFill>
                  <a:srgbClr val="000000"/>
                </a:solidFill>
                <a:effectLst/>
                <a:latin typeface="Nunito" pitchFamily="2" charset="0"/>
              </a:rPr>
              <a:t> − Projects should be built around motivated individuals. Provide an environment to support individual team members and trust them so as to make them feel responsible to get the job done.</a:t>
            </a:r>
          </a:p>
          <a:p>
            <a:pPr algn="just">
              <a:buFont typeface="Arial" panose="020B0604020202020204" pitchFamily="34" charset="0"/>
              <a:buChar char="•"/>
            </a:pPr>
            <a:r>
              <a:rPr lang="en-US" sz="1050" b="1" i="0" dirty="0">
                <a:solidFill>
                  <a:srgbClr val="000000"/>
                </a:solidFill>
                <a:effectLst/>
                <a:latin typeface="Nunito" pitchFamily="2" charset="0"/>
              </a:rPr>
              <a:t>Face-to-face Conversation</a:t>
            </a:r>
            <a:r>
              <a:rPr lang="en-US" sz="1050" b="0" i="0" dirty="0">
                <a:solidFill>
                  <a:srgbClr val="000000"/>
                </a:solidFill>
                <a:effectLst/>
                <a:latin typeface="Nunito" pitchFamily="2" charset="0"/>
              </a:rPr>
              <a:t> − Face-to-face conversation is the most efficient and effective method of conveying information to and within a development team.</a:t>
            </a:r>
          </a:p>
          <a:p>
            <a:pPr algn="just">
              <a:buFont typeface="Arial" panose="020B0604020202020204" pitchFamily="34" charset="0"/>
              <a:buChar char="•"/>
            </a:pPr>
            <a:r>
              <a:rPr lang="en-US" sz="1050" b="1" i="0" dirty="0">
                <a:solidFill>
                  <a:srgbClr val="000000"/>
                </a:solidFill>
                <a:effectLst/>
                <a:latin typeface="Nunito" pitchFamily="2" charset="0"/>
              </a:rPr>
              <a:t>Measure the Progress as per the Working Software</a:t>
            </a:r>
            <a:r>
              <a:rPr lang="en-US" sz="1050" b="0" i="0" dirty="0">
                <a:solidFill>
                  <a:srgbClr val="000000"/>
                </a:solidFill>
                <a:effectLst/>
                <a:latin typeface="Nunito" pitchFamily="2" charset="0"/>
              </a:rPr>
              <a:t> − Working software is the key and it should be the primary measure of progress.</a:t>
            </a:r>
          </a:p>
          <a:p>
            <a:pPr algn="just">
              <a:buFont typeface="Arial" panose="020B0604020202020204" pitchFamily="34" charset="0"/>
              <a:buChar char="•"/>
            </a:pPr>
            <a:r>
              <a:rPr lang="en-US" sz="1050" b="1" i="0" dirty="0">
                <a:solidFill>
                  <a:srgbClr val="000000"/>
                </a:solidFill>
                <a:effectLst/>
                <a:latin typeface="Nunito" pitchFamily="2" charset="0"/>
              </a:rPr>
              <a:t>Maintain Constant Pace</a:t>
            </a:r>
            <a:r>
              <a:rPr lang="en-US" sz="1050" b="0" i="0" dirty="0">
                <a:solidFill>
                  <a:srgbClr val="000000"/>
                </a:solidFill>
                <a:effectLst/>
                <a:latin typeface="Nunito" pitchFamily="2" charset="0"/>
              </a:rPr>
              <a:t> − Agile processes aim towards sustainable development. The business, the developers, and the users should be able to maintain a constant pace with the project.</a:t>
            </a:r>
          </a:p>
          <a:p>
            <a:pPr algn="just">
              <a:buFont typeface="Arial" panose="020B0604020202020204" pitchFamily="34" charset="0"/>
              <a:buChar char="•"/>
            </a:pPr>
            <a:r>
              <a:rPr lang="en-US" sz="1050" b="1" i="0" dirty="0">
                <a:solidFill>
                  <a:srgbClr val="000000"/>
                </a:solidFill>
                <a:effectLst/>
                <a:latin typeface="Nunito" pitchFamily="2" charset="0"/>
              </a:rPr>
              <a:t>Monitoring</a:t>
            </a:r>
            <a:r>
              <a:rPr lang="en-US" sz="1050" b="0" i="0" dirty="0">
                <a:solidFill>
                  <a:srgbClr val="000000"/>
                </a:solidFill>
                <a:effectLst/>
                <a:latin typeface="Nunito" pitchFamily="2" charset="0"/>
              </a:rPr>
              <a:t> − Pay regular attention to technical excellence and good design to enhance agility.</a:t>
            </a:r>
          </a:p>
          <a:p>
            <a:pPr algn="just">
              <a:buFont typeface="Arial" panose="020B0604020202020204" pitchFamily="34" charset="0"/>
              <a:buChar char="•"/>
            </a:pPr>
            <a:r>
              <a:rPr lang="en-US" sz="1050" b="1" i="0" dirty="0">
                <a:solidFill>
                  <a:srgbClr val="000000"/>
                </a:solidFill>
                <a:effectLst/>
                <a:latin typeface="Nunito" pitchFamily="2" charset="0"/>
              </a:rPr>
              <a:t>Simplicity</a:t>
            </a:r>
            <a:r>
              <a:rPr lang="en-US" sz="1050" b="0" i="0" dirty="0">
                <a:solidFill>
                  <a:srgbClr val="000000"/>
                </a:solidFill>
                <a:effectLst/>
                <a:latin typeface="Nunito" pitchFamily="2" charset="0"/>
              </a:rPr>
              <a:t> − Keep things simple and use simple terms to measure the work that is not completed.</a:t>
            </a:r>
          </a:p>
          <a:p>
            <a:pPr algn="just">
              <a:buFont typeface="Arial" panose="020B0604020202020204" pitchFamily="34" charset="0"/>
              <a:buChar char="•"/>
            </a:pPr>
            <a:r>
              <a:rPr lang="en-US" sz="1050" b="1" i="0" dirty="0">
                <a:solidFill>
                  <a:srgbClr val="000000"/>
                </a:solidFill>
                <a:effectLst/>
                <a:latin typeface="Nunito" pitchFamily="2" charset="0"/>
              </a:rPr>
              <a:t>Self-organized Teams</a:t>
            </a:r>
            <a:r>
              <a:rPr lang="en-US" sz="1050" b="0" i="0" dirty="0">
                <a:solidFill>
                  <a:srgbClr val="000000"/>
                </a:solidFill>
                <a:effectLst/>
                <a:latin typeface="Nunito" pitchFamily="2" charset="0"/>
              </a:rPr>
              <a:t> − An agile team should be self-organized and should not depend heavily on other teams because the best architectures, requirements, and designs emerge from self-organized teams.</a:t>
            </a:r>
          </a:p>
          <a:p>
            <a:pPr algn="just">
              <a:buFont typeface="Arial" panose="020B0604020202020204" pitchFamily="34" charset="0"/>
              <a:buChar char="•"/>
            </a:pPr>
            <a:r>
              <a:rPr lang="en-US" sz="1050" b="1" i="0" dirty="0">
                <a:solidFill>
                  <a:srgbClr val="000000"/>
                </a:solidFill>
                <a:effectLst/>
                <a:latin typeface="Nunito" pitchFamily="2" charset="0"/>
              </a:rPr>
              <a:t>Review the Work Regularly</a:t>
            </a:r>
            <a:r>
              <a:rPr lang="en-US" sz="1050" b="0" i="0" dirty="0">
                <a:solidFill>
                  <a:srgbClr val="000000"/>
                </a:solidFill>
                <a:effectLst/>
                <a:latin typeface="Nunito" pitchFamily="2" charset="0"/>
              </a:rPr>
              <a:t> − Review the work done at regular intervals so that the team can reflect on how to become more effective and adjust its behavior accordingly.</a:t>
            </a:r>
          </a:p>
          <a:p>
            <a:endParaRPr lang="en-IN" sz="1050" dirty="0"/>
          </a:p>
        </p:txBody>
      </p:sp>
    </p:spTree>
    <p:extLst>
      <p:ext uri="{BB962C8B-B14F-4D97-AF65-F5344CB8AC3E}">
        <p14:creationId xmlns:p14="http://schemas.microsoft.com/office/powerpoint/2010/main" val="19029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AE72-A4E4-0205-BAE8-21376633BA7C}"/>
              </a:ext>
            </a:extLst>
          </p:cNvPr>
          <p:cNvSpPr>
            <a:spLocks noGrp="1"/>
          </p:cNvSpPr>
          <p:nvPr>
            <p:ph type="title"/>
          </p:nvPr>
        </p:nvSpPr>
        <p:spPr/>
        <p:txBody>
          <a:bodyPr/>
          <a:lstStyle/>
          <a:p>
            <a:r>
              <a:rPr lang="en-IN" dirty="0"/>
              <a:t>SUMMARY OF AGILE </a:t>
            </a:r>
          </a:p>
        </p:txBody>
      </p:sp>
      <p:sp>
        <p:nvSpPr>
          <p:cNvPr id="3" name="Content Placeholder 2">
            <a:extLst>
              <a:ext uri="{FF2B5EF4-FFF2-40B4-BE49-F238E27FC236}">
                <a16:creationId xmlns:a16="http://schemas.microsoft.com/office/drawing/2014/main" id="{60ED1414-D2AC-8151-26A6-F67E83D16F9E}"/>
              </a:ext>
            </a:extLst>
          </p:cNvPr>
          <p:cNvSpPr>
            <a:spLocks noGrp="1"/>
          </p:cNvSpPr>
          <p:nvPr>
            <p:ph idx="1"/>
          </p:nvPr>
        </p:nvSpPr>
        <p:spPr/>
        <p:txBody>
          <a:bodyPr>
            <a:noAutofit/>
          </a:bodyPr>
          <a:lstStyle/>
          <a:p>
            <a:pPr marL="0" indent="0">
              <a:buNone/>
            </a:pPr>
            <a:r>
              <a:rPr lang="en-US" sz="2400" dirty="0"/>
              <a:t> </a:t>
            </a:r>
          </a:p>
          <a:p>
            <a:pPr marL="457200" indent="-457200">
              <a:buFont typeface="+mj-lt"/>
              <a:buAutoNum type="arabicPeriod"/>
            </a:pPr>
            <a:r>
              <a:rPr lang="en-US" sz="2400" dirty="0"/>
              <a:t>It suits small-medium size project, with rapidly changes in the requirements as customer is involved during each phase. </a:t>
            </a:r>
          </a:p>
          <a:p>
            <a:pPr marL="457200" indent="-457200">
              <a:buFont typeface="+mj-lt"/>
              <a:buAutoNum type="arabicPeriod"/>
            </a:pPr>
            <a:r>
              <a:rPr lang="en-US" sz="2400" dirty="0"/>
              <a:t>Very limited planning is required to get started with the project. It helps the company in saving time and money (as result of customer physical interaction in each phase). The daily meetings make it possible to measure productivity.</a:t>
            </a:r>
          </a:p>
          <a:p>
            <a:pPr marL="457200" indent="-457200">
              <a:buFont typeface="+mj-lt"/>
              <a:buAutoNum type="arabicPeriod"/>
            </a:pPr>
            <a:r>
              <a:rPr lang="en-US" sz="2400" dirty="0"/>
              <a:t>Difficult to scale up to large projects where documentation is essential. A highly skilled team is also needed.</a:t>
            </a:r>
          </a:p>
          <a:p>
            <a:pPr marL="457200" indent="-457200">
              <a:buFont typeface="+mj-lt"/>
              <a:buAutoNum type="arabicPeriod"/>
            </a:pPr>
            <a:endParaRPr lang="en-US" sz="2400" dirty="0"/>
          </a:p>
          <a:p>
            <a:pPr marL="457200" indent="-457200">
              <a:buFont typeface="+mj-lt"/>
              <a:buAutoNum type="arabicPeriod"/>
            </a:pPr>
            <a:endParaRPr lang="en-US" sz="2400" dirty="0"/>
          </a:p>
          <a:p>
            <a:r>
              <a:rPr lang="en-US" sz="2400" dirty="0"/>
              <a:t> </a:t>
            </a:r>
            <a:endParaRPr lang="en-IN" sz="2400" dirty="0"/>
          </a:p>
        </p:txBody>
      </p:sp>
    </p:spTree>
    <p:extLst>
      <p:ext uri="{BB962C8B-B14F-4D97-AF65-F5344CB8AC3E}">
        <p14:creationId xmlns:p14="http://schemas.microsoft.com/office/powerpoint/2010/main" val="425871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A5A7-7488-B718-5AA7-3D59458355B3}"/>
              </a:ext>
            </a:extLst>
          </p:cNvPr>
          <p:cNvSpPr>
            <a:spLocks noGrp="1"/>
          </p:cNvSpPr>
          <p:nvPr>
            <p:ph type="ctrTitle"/>
          </p:nvPr>
        </p:nvSpPr>
        <p:spPr>
          <a:xfrm>
            <a:off x="1162595" y="2512080"/>
            <a:ext cx="10058400" cy="1833839"/>
          </a:xfrm>
        </p:spPr>
        <p:txBody>
          <a:bodyPr/>
          <a:lstStyle/>
          <a:p>
            <a:pPr algn="ctr"/>
            <a:r>
              <a:rPr lang="en-IN" dirty="0"/>
              <a:t>THANK YOU</a:t>
            </a:r>
          </a:p>
        </p:txBody>
      </p:sp>
    </p:spTree>
    <p:extLst>
      <p:ext uri="{BB962C8B-B14F-4D97-AF65-F5344CB8AC3E}">
        <p14:creationId xmlns:p14="http://schemas.microsoft.com/office/powerpoint/2010/main" val="24479211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670</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Heebo</vt:lpstr>
      <vt:lpstr>Nunito</vt:lpstr>
      <vt:lpstr>Retrospect</vt:lpstr>
      <vt:lpstr>AGILE</vt:lpstr>
      <vt:lpstr>WHAT IS AGILE?</vt:lpstr>
      <vt:lpstr>ROLES IN AGILE</vt:lpstr>
      <vt:lpstr>PowerPoint Presentation</vt:lpstr>
      <vt:lpstr>12 PRINCIPLES OF AGILE</vt:lpstr>
      <vt:lpstr>SUMMARY OF AGILE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Gokul S</dc:creator>
  <cp:lastModifiedBy>Gokul S</cp:lastModifiedBy>
  <cp:revision>30</cp:revision>
  <dcterms:created xsi:type="dcterms:W3CDTF">2022-11-30T12:01:37Z</dcterms:created>
  <dcterms:modified xsi:type="dcterms:W3CDTF">2022-11-30T12:44:24Z</dcterms:modified>
</cp:coreProperties>
</file>