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FFA09-B347-4556-9DB2-B6218AB8C606}" v="14" dt="2022-11-15T07:44:1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9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4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40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3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24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4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6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3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5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965B40-0EB4-4B01-A1A5-6F6E567C4A0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A02A7F-E1C6-43BE-9971-A96131532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44E4-9C65-3F12-6AF7-9488289E3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293D-A5D1-1408-BB4A-F4198AC92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GOKUL S</a:t>
            </a:r>
          </a:p>
        </p:txBody>
      </p:sp>
    </p:spTree>
    <p:extLst>
      <p:ext uri="{BB962C8B-B14F-4D97-AF65-F5344CB8AC3E}">
        <p14:creationId xmlns:p14="http://schemas.microsoft.com/office/powerpoint/2010/main" val="303681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C82DC-0576-9FEB-196A-ECEC3FDF6F8C}"/>
              </a:ext>
            </a:extLst>
          </p:cNvPr>
          <p:cNvSpPr txBox="1"/>
          <p:nvPr/>
        </p:nvSpPr>
        <p:spPr>
          <a:xfrm>
            <a:off x="149290" y="261257"/>
            <a:ext cx="114206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WHILE LOOP</a:t>
            </a:r>
          </a:p>
          <a:p>
            <a:r>
              <a:rPr lang="en-US" dirty="0"/>
              <a:t>while [ expression ];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commands;</a:t>
            </a:r>
          </a:p>
          <a:p>
            <a:r>
              <a:rPr lang="en-US" dirty="0"/>
              <a:t>multiple commands;</a:t>
            </a:r>
          </a:p>
          <a:p>
            <a:r>
              <a:rPr lang="en-US" dirty="0"/>
              <a:t>Done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UNTIL LOOP</a:t>
            </a:r>
          </a:p>
          <a:p>
            <a:r>
              <a:rPr lang="en-US" dirty="0"/>
              <a:t>until [ expression ];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command1</a:t>
            </a:r>
          </a:p>
          <a:p>
            <a:r>
              <a:rPr lang="en-US" dirty="0"/>
              <a:t>command2</a:t>
            </a:r>
          </a:p>
          <a:p>
            <a:r>
              <a:rPr lang="en-US" dirty="0"/>
              <a:t>. . .</a:t>
            </a:r>
          </a:p>
          <a:p>
            <a:r>
              <a:rPr lang="en-US" dirty="0"/>
              <a:t>. . . .</a:t>
            </a:r>
          </a:p>
          <a:p>
            <a:r>
              <a:rPr lang="en-US" dirty="0" err="1"/>
              <a:t>commandN</a:t>
            </a:r>
            <a:endParaRPr lang="en-US" dirty="0"/>
          </a:p>
          <a:p>
            <a:r>
              <a:rPr lang="en-US" dirty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66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79B9A-9B36-1C53-BD3D-F2426194364C}"/>
              </a:ext>
            </a:extLst>
          </p:cNvPr>
          <p:cNvSpPr txBox="1"/>
          <p:nvPr/>
        </p:nvSpPr>
        <p:spPr>
          <a:xfrm>
            <a:off x="261257" y="233265"/>
            <a:ext cx="10982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BASH FUNCTIONS</a:t>
            </a:r>
          </a:p>
          <a:p>
            <a:endParaRPr lang="en-US" dirty="0"/>
          </a:p>
          <a:p>
            <a:r>
              <a:rPr lang="en-US" dirty="0" err="1"/>
              <a:t>function_name</a:t>
            </a:r>
            <a:endParaRPr lang="en-US" dirty="0"/>
          </a:p>
          <a:p>
            <a:r>
              <a:rPr lang="en-US" dirty="0"/>
              <a:t>() {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name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5E9C5-824C-70BF-1F8F-E82E6B17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25" y="2763416"/>
            <a:ext cx="5290613" cy="29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6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4D5A-2F0E-4AA6-3A1E-5FED64AD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4063482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619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D17F5-027A-5E72-8082-E0D7BA6A31D9}"/>
              </a:ext>
            </a:extLst>
          </p:cNvPr>
          <p:cNvSpPr txBox="1"/>
          <p:nvPr/>
        </p:nvSpPr>
        <p:spPr>
          <a:xfrm>
            <a:off x="345233" y="326571"/>
            <a:ext cx="11318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SHELL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It </a:t>
            </a:r>
            <a:r>
              <a:rPr lang="en-US" sz="3600" dirty="0"/>
              <a:t>is special user program which provide an interface to user to use operating system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Shell accepts human readable commands from user and convert them into something which kernel can understand.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It is a command language interpreter that execute commands read from input devices such as keyboards or from files.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0350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334A11-249B-893B-4223-B064102BAD74}"/>
              </a:ext>
            </a:extLst>
          </p:cNvPr>
          <p:cNvSpPr txBox="1"/>
          <p:nvPr/>
        </p:nvSpPr>
        <p:spPr>
          <a:xfrm>
            <a:off x="0" y="307910"/>
            <a:ext cx="11625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BASIC SHELL PROGRAMMING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A script is a file that contains shell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Data structure: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Control structure: sequence, decision,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 Shebang line for bash shell script:</a:t>
            </a:r>
          </a:p>
          <a:p>
            <a:r>
              <a:rPr lang="en-IN" sz="2800" dirty="0"/>
              <a:t>#! /bin/bash</a:t>
            </a:r>
          </a:p>
          <a:p>
            <a:r>
              <a:rPr lang="en-IN" sz="2800" dirty="0"/>
              <a:t>#! /bin/</a:t>
            </a:r>
            <a:r>
              <a:rPr lang="en-IN" sz="2800" dirty="0" err="1"/>
              <a:t>sh</a:t>
            </a:r>
            <a:endParaRPr lang="en-IN" sz="2800" dirty="0"/>
          </a:p>
          <a:p>
            <a:r>
              <a:rPr lang="en-IN" sz="2800" dirty="0"/>
              <a:t>      to run: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make executable: % </a:t>
            </a:r>
            <a:r>
              <a:rPr lang="en-IN" sz="2800" dirty="0" err="1"/>
              <a:t>chmod</a:t>
            </a:r>
            <a:r>
              <a:rPr lang="en-IN" sz="2800" dirty="0"/>
              <a:t> +x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invoke via: % ./script</a:t>
            </a:r>
          </a:p>
        </p:txBody>
      </p:sp>
    </p:spTree>
    <p:extLst>
      <p:ext uri="{BB962C8B-B14F-4D97-AF65-F5344CB8AC3E}">
        <p14:creationId xmlns:p14="http://schemas.microsoft.com/office/powerpoint/2010/main" val="368567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5F8C0-2E17-5CD3-47E9-235854F32DDE}"/>
              </a:ext>
            </a:extLst>
          </p:cNvPr>
          <p:cNvSpPr txBox="1"/>
          <p:nvPr/>
        </p:nvSpPr>
        <p:spPr>
          <a:xfrm>
            <a:off x="177282" y="158620"/>
            <a:ext cx="114953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COMMAND LINE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/>
              <a:t>Command Line Arguments are used to make a script more dynamic by passing input to the code. We pass these arguments at the runtime of the script as the following form:</a:t>
            </a:r>
            <a:endParaRPr lang="en-IN" sz="2800" b="0" i="0" u="none" strike="noStrike" baseline="0" dirty="0"/>
          </a:p>
          <a:p>
            <a:r>
              <a:rPr lang="en-IN" sz="2800" b="0" i="0" u="none" strike="noStrike" baseline="0" dirty="0"/>
              <a:t>      EG: ./</a:t>
            </a:r>
            <a:r>
              <a:rPr lang="en-IN" sz="2800" b="0" i="0" u="none" strike="noStrike" baseline="0" dirty="0" err="1"/>
              <a:t>script_name</a:t>
            </a:r>
            <a:r>
              <a:rPr lang="en-IN" sz="2800" b="0" i="0" u="none" strike="noStrike" baseline="0" dirty="0"/>
              <a:t> arg1 arg2 arg3.....</a:t>
            </a:r>
          </a:p>
        </p:txBody>
      </p:sp>
    </p:spTree>
    <p:extLst>
      <p:ext uri="{BB962C8B-B14F-4D97-AF65-F5344CB8AC3E}">
        <p14:creationId xmlns:p14="http://schemas.microsoft.com/office/powerpoint/2010/main" val="15895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0AF71-77BC-E335-91F6-75A9A0FE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30" y="512020"/>
            <a:ext cx="9023543" cy="48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39D99-28E4-DE18-46D8-C586CDD47A70}"/>
              </a:ext>
            </a:extLst>
          </p:cNvPr>
          <p:cNvSpPr txBox="1"/>
          <p:nvPr/>
        </p:nvSpPr>
        <p:spPr>
          <a:xfrm>
            <a:off x="363894" y="233265"/>
            <a:ext cx="1072087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ARITHMETIC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Shell didn't originally have any mechanism to perform simple arithmetic operations but it uses external programs, like </a:t>
            </a:r>
            <a:r>
              <a:rPr lang="en-US" sz="2400" dirty="0" err="1"/>
              <a:t>bc</a:t>
            </a:r>
            <a:r>
              <a:rPr lang="en-US" sz="2400" dirty="0"/>
              <a:t>.</a:t>
            </a:r>
          </a:p>
          <a:p>
            <a:r>
              <a:rPr lang="en-IN" sz="2400" dirty="0"/>
              <a:t>	</a:t>
            </a:r>
            <a:r>
              <a:rPr lang="es-ES" sz="2400" dirty="0"/>
              <a:t>echo “1.1 + 2.2 ” |</a:t>
            </a:r>
            <a:r>
              <a:rPr lang="es-ES" sz="2400" dirty="0" err="1"/>
              <a:t>bc</a:t>
            </a:r>
            <a:r>
              <a:rPr lang="es-ES" sz="2400" dirty="0"/>
              <a:t> </a:t>
            </a:r>
          </a:p>
          <a:p>
            <a:r>
              <a:rPr lang="es-ES" sz="2400" dirty="0"/>
              <a:t>	</a:t>
            </a:r>
            <a:r>
              <a:rPr lang="es-ES" sz="2400" dirty="0" err="1"/>
              <a:t>bc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arbitrary</a:t>
            </a:r>
            <a:r>
              <a:rPr lang="es-ES" sz="2400" dirty="0"/>
              <a:t> precisión </a:t>
            </a:r>
            <a:r>
              <a:rPr lang="es-ES" sz="2400" dirty="0" err="1"/>
              <a:t>calculator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endParaRPr lang="es-ES" sz="2400" dirty="0"/>
          </a:p>
          <a:p>
            <a:pPr algn="ctr"/>
            <a:r>
              <a:rPr lang="es-ES" sz="2400" dirty="0"/>
              <a:t>IF-ELSE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[ expression ];</a:t>
            </a:r>
          </a:p>
          <a:p>
            <a:r>
              <a:rPr lang="en-US" sz="2400" dirty="0"/>
              <a:t>	then</a:t>
            </a:r>
          </a:p>
          <a:p>
            <a:r>
              <a:rPr lang="en-US" sz="2400" dirty="0"/>
              <a:t>	statements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elif</a:t>
            </a:r>
            <a:r>
              <a:rPr lang="en-US" sz="2400" dirty="0"/>
              <a:t> [expression];</a:t>
            </a:r>
          </a:p>
          <a:p>
            <a:r>
              <a:rPr lang="en-US" sz="2400" dirty="0"/>
              <a:t>	statements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statements</a:t>
            </a:r>
          </a:p>
          <a:p>
            <a:r>
              <a:rPr lang="en-US" sz="2400" dirty="0"/>
              <a:t>        fi</a:t>
            </a:r>
            <a:endParaRPr lang="es-ES" sz="24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21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1A64C-1BAB-ABE1-A135-7B563FEBEEAC}"/>
              </a:ext>
            </a:extLst>
          </p:cNvPr>
          <p:cNvSpPr txBox="1"/>
          <p:nvPr/>
        </p:nvSpPr>
        <p:spPr>
          <a:xfrm>
            <a:off x="149290" y="335902"/>
            <a:ext cx="114486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 array is a systematic arrangement of the same type of data.</a:t>
            </a:r>
            <a:endParaRPr lang="en-IN" sz="3200" dirty="0"/>
          </a:p>
          <a:p>
            <a:r>
              <a:rPr lang="en-IN" sz="3200" dirty="0"/>
              <a:t>	</a:t>
            </a:r>
            <a:r>
              <a:rPr lang="en-IN" sz="3200" dirty="0" err="1"/>
              <a:t>arr</a:t>
            </a:r>
            <a:r>
              <a:rPr lang="en-IN" sz="3200" dirty="0"/>
              <a:t>=(</a:t>
            </a:r>
            <a:r>
              <a:rPr lang="en-IN" sz="3200" dirty="0" err="1"/>
              <a:t>prakhar</a:t>
            </a:r>
            <a:r>
              <a:rPr lang="en-IN" sz="3200" dirty="0"/>
              <a:t> </a:t>
            </a:r>
            <a:r>
              <a:rPr lang="en-IN" sz="3200" dirty="0" err="1"/>
              <a:t>ankit</a:t>
            </a:r>
            <a:r>
              <a:rPr lang="en-IN" sz="3200" dirty="0"/>
              <a:t>  </a:t>
            </a:r>
            <a:r>
              <a:rPr lang="en-IN" sz="3200" dirty="0" err="1"/>
              <a:t>rishabh</a:t>
            </a:r>
            <a:r>
              <a:rPr lang="en-IN" sz="3200" dirty="0"/>
              <a:t> </a:t>
            </a:r>
            <a:r>
              <a:rPr lang="en-IN" sz="3200" dirty="0" err="1"/>
              <a:t>manish</a:t>
            </a:r>
            <a:r>
              <a:rPr lang="en-IN" sz="3200" dirty="0"/>
              <a:t> </a:t>
            </a:r>
            <a:r>
              <a:rPr lang="en-IN" sz="3200" dirty="0" err="1"/>
              <a:t>abhinav</a:t>
            </a:r>
            <a:r>
              <a:rPr lang="en-IN" sz="3200" dirty="0"/>
              <a:t>)</a:t>
            </a:r>
          </a:p>
          <a:p>
            <a:endParaRPr lang="en-IN" sz="3200" dirty="0"/>
          </a:p>
          <a:p>
            <a:r>
              <a:rPr lang="en-IN" sz="3200" dirty="0"/>
              <a:t>	echo ${</a:t>
            </a:r>
            <a:r>
              <a:rPr lang="en-IN" sz="3200" dirty="0" err="1"/>
              <a:t>arr</a:t>
            </a:r>
            <a:r>
              <a:rPr lang="en-IN" sz="3200" dirty="0"/>
              <a:t>[@]}  : prints all elements of the array</a:t>
            </a:r>
          </a:p>
          <a:p>
            <a:r>
              <a:rPr lang="en-IN" sz="3200" dirty="0"/>
              <a:t>	echo ${</a:t>
            </a:r>
            <a:r>
              <a:rPr lang="en-IN" sz="3200" dirty="0" err="1"/>
              <a:t>arr</a:t>
            </a:r>
            <a:r>
              <a:rPr lang="en-IN" sz="3200" dirty="0"/>
              <a:t>[@]:1} : prints elements from index 1</a:t>
            </a:r>
          </a:p>
          <a:p>
            <a:r>
              <a:rPr lang="en-IN" sz="3200" dirty="0"/>
              <a:t>	echo ${#arr[0]} : prints length of 1</a:t>
            </a:r>
            <a:r>
              <a:rPr lang="en-IN" sz="3200" baseline="30000" dirty="0"/>
              <a:t>st</a:t>
            </a:r>
            <a:r>
              <a:rPr lang="en-IN" sz="3200" dirty="0"/>
              <a:t> element</a:t>
            </a:r>
          </a:p>
          <a:p>
            <a:r>
              <a:rPr lang="en-IN" sz="3200" dirty="0"/>
              <a:t>	echo ${#arr[@]} : prints length of the array</a:t>
            </a:r>
          </a:p>
        </p:txBody>
      </p:sp>
    </p:spTree>
    <p:extLst>
      <p:ext uri="{BB962C8B-B14F-4D97-AF65-F5344CB8AC3E}">
        <p14:creationId xmlns:p14="http://schemas.microsoft.com/office/powerpoint/2010/main" val="388792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349B2-7107-0453-7D8C-C8942B73D44B}"/>
              </a:ext>
            </a:extLst>
          </p:cNvPr>
          <p:cNvSpPr txBox="1"/>
          <p:nvPr/>
        </p:nvSpPr>
        <p:spPr>
          <a:xfrm>
            <a:off x="214604" y="214604"/>
            <a:ext cx="1141133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USER INPUT EXAMPLE</a:t>
            </a:r>
          </a:p>
          <a:p>
            <a:endParaRPr lang="en-IN" sz="2000" dirty="0"/>
          </a:p>
          <a:p>
            <a:r>
              <a:rPr lang="en-US" sz="2000" dirty="0"/>
              <a:t>read -p "enter your name: " first last</a:t>
            </a:r>
            <a:endParaRPr lang="en-IN" sz="2000" dirty="0"/>
          </a:p>
          <a:p>
            <a:r>
              <a:rPr lang="en-IN" sz="2000" dirty="0"/>
              <a:t>echo $first</a:t>
            </a:r>
          </a:p>
          <a:p>
            <a:r>
              <a:rPr lang="en-IN" sz="2000" dirty="0"/>
              <a:t>echo $last</a:t>
            </a:r>
          </a:p>
          <a:p>
            <a:endParaRPr lang="en-IN" sz="2000" dirty="0"/>
          </a:p>
          <a:p>
            <a:pPr algn="ctr"/>
            <a:r>
              <a:rPr lang="en-IN" sz="2000" dirty="0"/>
              <a:t>LOOPS</a:t>
            </a:r>
          </a:p>
          <a:p>
            <a:endParaRPr lang="en-IN" sz="2000" dirty="0"/>
          </a:p>
          <a:p>
            <a:r>
              <a:rPr lang="en-IN" sz="2000" dirty="0"/>
              <a:t>FOR LOOP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variable in list</a:t>
            </a:r>
          </a:p>
          <a:p>
            <a:r>
              <a:rPr lang="en-US" sz="2000" dirty="0"/>
              <a:t>	do</a:t>
            </a:r>
          </a:p>
          <a:p>
            <a:r>
              <a:rPr lang="en-US" sz="2000" dirty="0"/>
              <a:t>	commands</a:t>
            </a:r>
          </a:p>
          <a:p>
            <a:r>
              <a:rPr lang="en-US" sz="2000" dirty="0"/>
              <a:t>       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(( exp1; exp2; exp3 ))</a:t>
            </a:r>
          </a:p>
          <a:p>
            <a:r>
              <a:rPr lang="en-US" sz="2000" dirty="0"/>
              <a:t>       do</a:t>
            </a:r>
          </a:p>
          <a:p>
            <a:r>
              <a:rPr lang="en-US" sz="2000" dirty="0"/>
              <a:t>       commands</a:t>
            </a:r>
          </a:p>
          <a:p>
            <a:r>
              <a:rPr lang="en-US" sz="2000" dirty="0"/>
              <a:t>        done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5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145CD-8F84-CC28-6C98-F282A49DFEF7}"/>
              </a:ext>
            </a:extLst>
          </p:cNvPr>
          <p:cNvSpPr txBox="1"/>
          <p:nvPr/>
        </p:nvSpPr>
        <p:spPr>
          <a:xfrm>
            <a:off x="158620" y="289249"/>
            <a:ext cx="11430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CASE STATEMENT</a:t>
            </a:r>
          </a:p>
          <a:p>
            <a:r>
              <a:rPr lang="en-IN" dirty="0"/>
              <a:t>case expression in</a:t>
            </a:r>
          </a:p>
          <a:p>
            <a:r>
              <a:rPr lang="en-IN" dirty="0"/>
              <a:t>pattern_1)</a:t>
            </a:r>
          </a:p>
          <a:p>
            <a:r>
              <a:rPr lang="en-IN" dirty="0"/>
              <a:t>statements</a:t>
            </a:r>
          </a:p>
          <a:p>
            <a:r>
              <a:rPr lang="en-IN" dirty="0"/>
              <a:t>;;</a:t>
            </a:r>
          </a:p>
          <a:p>
            <a:r>
              <a:rPr lang="en-IN" dirty="0"/>
              <a:t>pattern_2)</a:t>
            </a:r>
          </a:p>
          <a:p>
            <a:r>
              <a:rPr lang="en-IN" dirty="0"/>
              <a:t>statements</a:t>
            </a:r>
          </a:p>
          <a:p>
            <a:r>
              <a:rPr lang="en-IN" dirty="0"/>
              <a:t>;;</a:t>
            </a:r>
          </a:p>
          <a:p>
            <a:r>
              <a:rPr lang="en-IN" dirty="0"/>
              <a:t>pattern_3|pattern_4|pattern_5)</a:t>
            </a:r>
          </a:p>
          <a:p>
            <a:r>
              <a:rPr lang="en-IN" dirty="0"/>
              <a:t>statements</a:t>
            </a:r>
          </a:p>
          <a:p>
            <a:r>
              <a:rPr lang="en-IN" dirty="0"/>
              <a:t>;;</a:t>
            </a:r>
          </a:p>
          <a:p>
            <a:r>
              <a:rPr lang="en-IN" dirty="0"/>
              <a:t>pattern</a:t>
            </a:r>
          </a:p>
          <a:p>
            <a:r>
              <a:rPr lang="en-IN" dirty="0"/>
              <a:t>n)</a:t>
            </a:r>
          </a:p>
          <a:p>
            <a:r>
              <a:rPr lang="en-IN" dirty="0"/>
              <a:t>statements</a:t>
            </a:r>
          </a:p>
          <a:p>
            <a:r>
              <a:rPr lang="en-IN" dirty="0"/>
              <a:t>;;</a:t>
            </a:r>
          </a:p>
          <a:p>
            <a:r>
              <a:rPr lang="en-IN" dirty="0"/>
              <a:t>*)</a:t>
            </a:r>
          </a:p>
          <a:p>
            <a:r>
              <a:rPr lang="en-IN" dirty="0"/>
              <a:t>statements</a:t>
            </a:r>
          </a:p>
          <a:p>
            <a:r>
              <a:rPr lang="en-IN" dirty="0"/>
              <a:t>;;</a:t>
            </a:r>
          </a:p>
          <a:p>
            <a:r>
              <a:rPr lang="en-IN" dirty="0" err="1"/>
              <a:t>esac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527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561</TotalTime>
  <Words>432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SHELL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Gokul S</dc:creator>
  <cp:lastModifiedBy>Gokul S</cp:lastModifiedBy>
  <cp:revision>2</cp:revision>
  <dcterms:created xsi:type="dcterms:W3CDTF">2022-11-14T15:39:23Z</dcterms:created>
  <dcterms:modified xsi:type="dcterms:W3CDTF">2022-11-15T12:30:16Z</dcterms:modified>
</cp:coreProperties>
</file>