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48C4-35E3-A555-4364-DE578814F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1DC377-DF53-B841-3C0C-B547B9835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5D0F73-A033-C4AD-FC54-C99CADBD22A0}"/>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5" name="Footer Placeholder 4">
            <a:extLst>
              <a:ext uri="{FF2B5EF4-FFF2-40B4-BE49-F238E27FC236}">
                <a16:creationId xmlns:a16="http://schemas.microsoft.com/office/drawing/2014/main" id="{C91E92E1-5DEF-0876-E0C8-2878963848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B3ADC-1242-3EF3-44E3-065DB7F3D5F3}"/>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315131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FAC5-1847-8157-8420-DBF097801E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4263B5-ADAE-34A8-401E-5F1B5E905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52ABC-CE01-6BB0-1CE2-E80A73001161}"/>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5" name="Footer Placeholder 4">
            <a:extLst>
              <a:ext uri="{FF2B5EF4-FFF2-40B4-BE49-F238E27FC236}">
                <a16:creationId xmlns:a16="http://schemas.microsoft.com/office/drawing/2014/main" id="{F82DB136-DF28-42C3-B798-EA27F7B9B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87D44-BAE6-25B0-C08F-38E76F0523FA}"/>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261920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A19D0-C3A2-2F46-245D-825B2B0F48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2C4D22-F7A2-48DE-0203-2F540EEF0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D7E39A-94FC-3A0A-CF0E-AA06C75349B6}"/>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5" name="Footer Placeholder 4">
            <a:extLst>
              <a:ext uri="{FF2B5EF4-FFF2-40B4-BE49-F238E27FC236}">
                <a16:creationId xmlns:a16="http://schemas.microsoft.com/office/drawing/2014/main" id="{48B88272-CE4A-8914-0E3E-14CE5C83D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97CC7-8006-6E72-7101-E387B6000F48}"/>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364743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B3B0-FC4E-A428-7381-8D2674CEB1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1EB34B-EFEB-B7B8-6602-19657CE35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65F6E-721C-F9A2-AD0A-747413BBBD30}"/>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5" name="Footer Placeholder 4">
            <a:extLst>
              <a:ext uri="{FF2B5EF4-FFF2-40B4-BE49-F238E27FC236}">
                <a16:creationId xmlns:a16="http://schemas.microsoft.com/office/drawing/2014/main" id="{0D08387E-C5F5-0DDA-FA80-C80536DEF4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439F2-585B-FD70-8B2C-787FCC2C1DBA}"/>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106404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1D4C-7749-AE31-3981-D0C640063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48B64E-3D38-0E33-350D-CB63F6C67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29B52A-E6EE-ED69-5927-4C83B59E6B80}"/>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5" name="Footer Placeholder 4">
            <a:extLst>
              <a:ext uri="{FF2B5EF4-FFF2-40B4-BE49-F238E27FC236}">
                <a16:creationId xmlns:a16="http://schemas.microsoft.com/office/drawing/2014/main" id="{E5B5A925-082B-45CB-E1E0-6F111C47B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56B46-0DDB-8E55-45C2-6E559793D6BC}"/>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328606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373D-60CC-DFF8-5303-0029A1A906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66DE67-1DAD-F782-4AF5-88242DEBB5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0266B6-D6C8-184A-D930-34CF2F694D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CE0747-9EFC-506F-8E74-8611E6C5EED8}"/>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6" name="Footer Placeholder 5">
            <a:extLst>
              <a:ext uri="{FF2B5EF4-FFF2-40B4-BE49-F238E27FC236}">
                <a16:creationId xmlns:a16="http://schemas.microsoft.com/office/drawing/2014/main" id="{DEA4E57C-52B2-664B-BAC4-ACD84DC6B8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4B7992-045A-E7E5-075F-8691C9303D0C}"/>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180999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4C87-FC9F-6803-04AC-0522457AAC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8C51A9-A0FC-C6B9-EF0D-F7C853FC9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2D1E9F-D674-04B3-F6AD-ED51888D0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F354A0-1333-F4E1-B5E8-B53EBC2FF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910DDC-0640-7C80-FDDB-3C48A7924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54590E-66C5-8F75-74E8-EC028BAF482F}"/>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8" name="Footer Placeholder 7">
            <a:extLst>
              <a:ext uri="{FF2B5EF4-FFF2-40B4-BE49-F238E27FC236}">
                <a16:creationId xmlns:a16="http://schemas.microsoft.com/office/drawing/2014/main" id="{203CDDEE-F2C9-68A9-7197-69BCB99991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64AC2E-1586-06A9-0A4C-75B63BC901F1}"/>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265400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2151-96A7-C328-3742-FE87A23A76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1418A2-8CA8-25C6-2276-B9F949301558}"/>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4" name="Footer Placeholder 3">
            <a:extLst>
              <a:ext uri="{FF2B5EF4-FFF2-40B4-BE49-F238E27FC236}">
                <a16:creationId xmlns:a16="http://schemas.microsoft.com/office/drawing/2014/main" id="{BDEA3B43-5B6F-70BE-B475-6827F26088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BCE0D1-F12E-78B6-4BE5-21AB2F3E48E0}"/>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142352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2CA65-CA34-5AD4-1E89-A2AC2BE9BB9E}"/>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3" name="Footer Placeholder 2">
            <a:extLst>
              <a:ext uri="{FF2B5EF4-FFF2-40B4-BE49-F238E27FC236}">
                <a16:creationId xmlns:a16="http://schemas.microsoft.com/office/drawing/2014/main" id="{68359D65-9C49-F7F0-15FE-DE4D8B0E99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2618C8-E28B-9186-DE4F-FAAA8AC2B8F6}"/>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136058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3798-6D98-D98A-34B3-1E2417057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6778A0-637E-CCC1-307C-33480BE85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29862B-1C15-60C3-8DC8-A741D2218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1659F-304A-44CD-91C2-205919607A33}"/>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6" name="Footer Placeholder 5">
            <a:extLst>
              <a:ext uri="{FF2B5EF4-FFF2-40B4-BE49-F238E27FC236}">
                <a16:creationId xmlns:a16="http://schemas.microsoft.com/office/drawing/2014/main" id="{B3F6A175-AC94-444A-7D0C-2A7E469BA0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42129B-1E47-C1CA-F9BF-6F266720FBC6}"/>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40359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F6E3-53F0-0568-7534-EFFC9D476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1CFBF3-73D8-DED5-A80C-60D3BB114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EFB4CC-FF78-B78D-D46E-BC761264F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B4B71-94AD-23A3-35CC-1428FFEFE1E7}"/>
              </a:ext>
            </a:extLst>
          </p:cNvPr>
          <p:cNvSpPr>
            <a:spLocks noGrp="1"/>
          </p:cNvSpPr>
          <p:nvPr>
            <p:ph type="dt" sz="half" idx="10"/>
          </p:nvPr>
        </p:nvSpPr>
        <p:spPr/>
        <p:txBody>
          <a:bodyPr/>
          <a:lstStyle/>
          <a:p>
            <a:fld id="{BB892846-F8F7-45F6-A0CA-0D98262C98BD}" type="datetimeFigureOut">
              <a:rPr lang="en-IN" smtClean="0"/>
              <a:t>01-12-2022</a:t>
            </a:fld>
            <a:endParaRPr lang="en-IN"/>
          </a:p>
        </p:txBody>
      </p:sp>
      <p:sp>
        <p:nvSpPr>
          <p:cNvPr id="6" name="Footer Placeholder 5">
            <a:extLst>
              <a:ext uri="{FF2B5EF4-FFF2-40B4-BE49-F238E27FC236}">
                <a16:creationId xmlns:a16="http://schemas.microsoft.com/office/drawing/2014/main" id="{A4CA0ACD-AD7B-BCC5-DF37-A8FB390FE1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855B9E-3D08-0414-2611-CF862502A545}"/>
              </a:ext>
            </a:extLst>
          </p:cNvPr>
          <p:cNvSpPr>
            <a:spLocks noGrp="1"/>
          </p:cNvSpPr>
          <p:nvPr>
            <p:ph type="sldNum" sz="quarter" idx="12"/>
          </p:nvPr>
        </p:nvSpPr>
        <p:spPr/>
        <p:txBody>
          <a:bodyPr/>
          <a:lstStyle/>
          <a:p>
            <a:fld id="{53C52152-BEFA-4D8A-8AA3-EAD91D26F4D7}" type="slidenum">
              <a:rPr lang="en-IN" smtClean="0"/>
              <a:t>‹#›</a:t>
            </a:fld>
            <a:endParaRPr lang="en-IN"/>
          </a:p>
        </p:txBody>
      </p:sp>
    </p:spTree>
    <p:extLst>
      <p:ext uri="{BB962C8B-B14F-4D97-AF65-F5344CB8AC3E}">
        <p14:creationId xmlns:p14="http://schemas.microsoft.com/office/powerpoint/2010/main" val="4175978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61A4C-3FC1-3876-AF94-28DD7AB0B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63BA8-29BD-7018-6718-F39D8352D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604A4-56E6-33E1-8F95-3A68093DD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92846-F8F7-45F6-A0CA-0D98262C98BD}" type="datetimeFigureOut">
              <a:rPr lang="en-IN" smtClean="0"/>
              <a:t>01-12-2022</a:t>
            </a:fld>
            <a:endParaRPr lang="en-IN"/>
          </a:p>
        </p:txBody>
      </p:sp>
      <p:sp>
        <p:nvSpPr>
          <p:cNvPr id="5" name="Footer Placeholder 4">
            <a:extLst>
              <a:ext uri="{FF2B5EF4-FFF2-40B4-BE49-F238E27FC236}">
                <a16:creationId xmlns:a16="http://schemas.microsoft.com/office/drawing/2014/main" id="{B944409F-A1D7-98FE-5422-E420091CD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214C0A-5DE3-D6DD-C182-6F165E5649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52152-BEFA-4D8A-8AA3-EAD91D26F4D7}" type="slidenum">
              <a:rPr lang="en-IN" smtClean="0"/>
              <a:t>‹#›</a:t>
            </a:fld>
            <a:endParaRPr lang="en-IN"/>
          </a:p>
        </p:txBody>
      </p:sp>
    </p:spTree>
    <p:extLst>
      <p:ext uri="{BB962C8B-B14F-4D97-AF65-F5344CB8AC3E}">
        <p14:creationId xmlns:p14="http://schemas.microsoft.com/office/powerpoint/2010/main" val="3262951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C1C7-F27F-20E5-11BC-EE0DDE093A40}"/>
              </a:ext>
            </a:extLst>
          </p:cNvPr>
          <p:cNvSpPr>
            <a:spLocks noGrp="1"/>
          </p:cNvSpPr>
          <p:nvPr>
            <p:ph type="ctrTitle"/>
          </p:nvPr>
        </p:nvSpPr>
        <p:spPr/>
        <p:txBody>
          <a:bodyPr>
            <a:normAutofit/>
          </a:bodyPr>
          <a:lstStyle/>
          <a:p>
            <a:r>
              <a:rPr lang="en-IN" sz="8000" b="1" dirty="0"/>
              <a:t>JIRA</a:t>
            </a:r>
          </a:p>
        </p:txBody>
      </p:sp>
    </p:spTree>
    <p:extLst>
      <p:ext uri="{BB962C8B-B14F-4D97-AF65-F5344CB8AC3E}">
        <p14:creationId xmlns:p14="http://schemas.microsoft.com/office/powerpoint/2010/main" val="118990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A9A8E-917F-B981-66B7-E02327F568BE}"/>
              </a:ext>
            </a:extLst>
          </p:cNvPr>
          <p:cNvSpPr>
            <a:spLocks noGrp="1"/>
          </p:cNvSpPr>
          <p:nvPr>
            <p:ph idx="1"/>
          </p:nvPr>
        </p:nvSpPr>
        <p:spPr>
          <a:xfrm>
            <a:off x="772212" y="1156321"/>
            <a:ext cx="10515600" cy="4351338"/>
          </a:xfrm>
        </p:spPr>
        <p:txBody>
          <a:bodyPr/>
          <a:lstStyle/>
          <a:p>
            <a:r>
              <a:rPr lang="en-US" b="0" i="0" dirty="0">
                <a:solidFill>
                  <a:srgbClr val="000000"/>
                </a:solidFill>
                <a:effectLst/>
                <a:latin typeface="Nunito" pitchFamily="2" charset="0"/>
              </a:rPr>
              <a:t>JIRA is a project management tool used for issues and bugs tracking system. It is widely used as an issue-tracking tool for all types of testing.</a:t>
            </a:r>
          </a:p>
          <a:p>
            <a:r>
              <a:rPr lang="en-US" b="0" i="0" dirty="0">
                <a:solidFill>
                  <a:srgbClr val="000000"/>
                </a:solidFill>
                <a:effectLst/>
                <a:latin typeface="Nunito" pitchFamily="2" charset="0"/>
              </a:rPr>
              <a:t>JIRA is developed by </a:t>
            </a:r>
            <a:r>
              <a:rPr lang="en-US" b="1" i="0" dirty="0">
                <a:solidFill>
                  <a:srgbClr val="000000"/>
                </a:solidFill>
                <a:effectLst/>
                <a:latin typeface="Nunito" pitchFamily="2" charset="0"/>
              </a:rPr>
              <a:t>Atlassian Inc</a:t>
            </a:r>
            <a:r>
              <a:rPr lang="en-US" b="0" i="0" dirty="0">
                <a:solidFill>
                  <a:srgbClr val="000000"/>
                </a:solidFill>
                <a:effectLst/>
                <a:latin typeface="Nunito" pitchFamily="2" charset="0"/>
              </a:rPr>
              <a:t>., an Australian Company.</a:t>
            </a:r>
          </a:p>
          <a:p>
            <a:r>
              <a:rPr lang="en-US" b="0" i="0" dirty="0">
                <a:solidFill>
                  <a:srgbClr val="000000"/>
                </a:solidFill>
                <a:effectLst/>
                <a:latin typeface="Nunito" pitchFamily="2" charset="0"/>
              </a:rPr>
              <a:t>JIRA is a platform independent tool; it can be used with any OS.</a:t>
            </a:r>
          </a:p>
          <a:p>
            <a:r>
              <a:rPr lang="en-US" b="0" i="0" dirty="0">
                <a:solidFill>
                  <a:srgbClr val="000000"/>
                </a:solidFill>
                <a:effectLst/>
                <a:latin typeface="Nunito" pitchFamily="2" charset="0"/>
              </a:rPr>
              <a:t>To utilize JIRA services, a license is required.</a:t>
            </a:r>
          </a:p>
          <a:p>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400242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365D-8B7D-9B3D-C634-1F6CBD134F8D}"/>
              </a:ext>
            </a:extLst>
          </p:cNvPr>
          <p:cNvSpPr>
            <a:spLocks noGrp="1"/>
          </p:cNvSpPr>
          <p:nvPr>
            <p:ph type="title"/>
          </p:nvPr>
        </p:nvSpPr>
        <p:spPr>
          <a:xfrm>
            <a:off x="838200" y="681037"/>
            <a:ext cx="10515600" cy="549275"/>
          </a:xfrm>
        </p:spPr>
        <p:txBody>
          <a:bodyPr>
            <a:normAutofit fontScale="90000"/>
          </a:bodyPr>
          <a:lstStyle/>
          <a:p>
            <a:r>
              <a:rPr lang="en-IN" sz="3200" i="0" dirty="0">
                <a:solidFill>
                  <a:srgbClr val="610B38"/>
                </a:solidFill>
                <a:effectLst/>
                <a:latin typeface="erdana"/>
              </a:rPr>
              <a:t>Why JIRA?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1C5F5D4-B7DC-4023-9CF4-340B298DC674}"/>
              </a:ext>
            </a:extLst>
          </p:cNvPr>
          <p:cNvSpPr>
            <a:spLocks noGrp="1"/>
          </p:cNvSpPr>
          <p:nvPr>
            <p:ph idx="1"/>
          </p:nvPr>
        </p:nvSpPr>
        <p:spPr>
          <a:xfrm>
            <a:off x="838200" y="1401419"/>
            <a:ext cx="10515600" cy="4351338"/>
          </a:xfrm>
        </p:spPr>
        <p:txBody>
          <a:bodyPr>
            <a:normAutofit/>
          </a:bodyPr>
          <a:lstStyle/>
          <a:p>
            <a:r>
              <a:rPr lang="en-US" sz="2400" i="0" dirty="0">
                <a:solidFill>
                  <a:srgbClr val="333333"/>
                </a:solidFill>
                <a:effectLst/>
                <a:latin typeface="inter-bold"/>
              </a:rPr>
              <a:t>JIRA tool is used because of the following reasons:</a:t>
            </a:r>
          </a:p>
          <a:p>
            <a:pPr>
              <a:buFont typeface="Wingdings" panose="05000000000000000000" pitchFamily="2" charset="2"/>
              <a:buChar char="Ø"/>
            </a:pPr>
            <a:r>
              <a:rPr lang="en-US" sz="1600" b="1" i="0" dirty="0">
                <a:solidFill>
                  <a:srgbClr val="000000"/>
                </a:solidFill>
                <a:effectLst/>
                <a:latin typeface="inter-bold"/>
              </a:rPr>
              <a:t>Plan, Track and Work Faster</a:t>
            </a:r>
          </a:p>
          <a:p>
            <a:pPr>
              <a:buFont typeface="Wingdings" panose="05000000000000000000" pitchFamily="2" charset="2"/>
              <a:buChar char="Ø"/>
            </a:pPr>
            <a:r>
              <a:rPr lang="en-US" sz="1600" b="1" i="0" dirty="0">
                <a:solidFill>
                  <a:srgbClr val="000000"/>
                </a:solidFill>
                <a:effectLst/>
                <a:latin typeface="inter-bold"/>
              </a:rPr>
              <a:t>The main source of information</a:t>
            </a:r>
            <a:r>
              <a:rPr lang="en-US" sz="1600" b="1" dirty="0">
                <a:solidFill>
                  <a:srgbClr val="000000"/>
                </a:solidFill>
                <a:latin typeface="inter-bold"/>
              </a:rPr>
              <a:t>:-</a:t>
            </a:r>
            <a:r>
              <a:rPr lang="en-US" sz="1600" b="0" i="0" dirty="0">
                <a:solidFill>
                  <a:srgbClr val="000000"/>
                </a:solidFill>
                <a:effectLst/>
                <a:latin typeface="inter-regular"/>
              </a:rPr>
              <a:t>JIRA is the primary source of information for the next software release. On JIRA, the whole team of the software developers can plan for the new features which are to be added and bugs to be fixed in the next release.</a:t>
            </a:r>
            <a:endParaRPr lang="en-US" sz="1600" b="1" dirty="0">
              <a:solidFill>
                <a:srgbClr val="000000"/>
              </a:solidFill>
              <a:latin typeface="inter-bold"/>
            </a:endParaRPr>
          </a:p>
          <a:p>
            <a:pPr>
              <a:buFont typeface="Wingdings" panose="05000000000000000000" pitchFamily="2" charset="2"/>
              <a:buChar char="Ø"/>
            </a:pPr>
            <a:r>
              <a:rPr lang="en-IN" sz="1600" b="1" i="0" dirty="0">
                <a:solidFill>
                  <a:srgbClr val="000000"/>
                </a:solidFill>
                <a:effectLst/>
                <a:latin typeface="inter-bold"/>
              </a:rPr>
              <a:t>Organize the documentation tasks.</a:t>
            </a:r>
          </a:p>
          <a:p>
            <a:pPr>
              <a:buFont typeface="Wingdings" panose="05000000000000000000" pitchFamily="2" charset="2"/>
              <a:buChar char="Ø"/>
            </a:pPr>
            <a:r>
              <a:rPr lang="en-US" sz="1600" b="1" i="0" dirty="0">
                <a:solidFill>
                  <a:srgbClr val="000000"/>
                </a:solidFill>
                <a:effectLst/>
                <a:latin typeface="inter-bold"/>
              </a:rPr>
              <a:t>Track the progress of our documentation</a:t>
            </a:r>
            <a:r>
              <a:rPr lang="en-IN" sz="1600" b="1" dirty="0">
                <a:solidFill>
                  <a:srgbClr val="000000"/>
                </a:solidFill>
                <a:latin typeface="inter-bold"/>
              </a:rPr>
              <a:t>.</a:t>
            </a:r>
          </a:p>
          <a:p>
            <a:pPr>
              <a:buFont typeface="Wingdings" panose="05000000000000000000" pitchFamily="2" charset="2"/>
              <a:buChar char="Ø"/>
            </a:pPr>
            <a:r>
              <a:rPr lang="en-US" sz="1600" b="1" i="0" dirty="0">
                <a:solidFill>
                  <a:srgbClr val="000000"/>
                </a:solidFill>
                <a:effectLst/>
                <a:latin typeface="inter-bold"/>
              </a:rPr>
              <a:t>Helps to meet the deadlines of a documentation release.</a:t>
            </a:r>
          </a:p>
          <a:p>
            <a:pPr>
              <a:buFont typeface="Wingdings" panose="05000000000000000000" pitchFamily="2" charset="2"/>
              <a:buChar char="Ø"/>
            </a:pPr>
            <a:r>
              <a:rPr lang="en-US" sz="1600" b="1" i="0" dirty="0">
                <a:solidFill>
                  <a:srgbClr val="000000"/>
                </a:solidFill>
                <a:effectLst/>
                <a:latin typeface="inter-bold"/>
              </a:rPr>
              <a:t>Measures the time spent on documentation</a:t>
            </a:r>
            <a:r>
              <a:rPr lang="en-US" sz="1600" b="1" dirty="0">
                <a:solidFill>
                  <a:srgbClr val="000000"/>
                </a:solidFill>
                <a:latin typeface="inter-bold"/>
              </a:rPr>
              <a:t>.</a:t>
            </a:r>
          </a:p>
          <a:p>
            <a:pPr>
              <a:buFont typeface="Wingdings" panose="05000000000000000000" pitchFamily="2" charset="2"/>
              <a:buChar char="Ø"/>
            </a:pPr>
            <a:r>
              <a:rPr lang="en-IN" sz="1600" b="1" i="0" dirty="0">
                <a:solidFill>
                  <a:srgbClr val="000000"/>
                </a:solidFill>
                <a:effectLst/>
                <a:latin typeface="inter-bold"/>
              </a:rPr>
              <a:t>Provides feedback faster</a:t>
            </a:r>
            <a:r>
              <a:rPr lang="en-US" sz="1600" b="1" i="0" dirty="0">
                <a:solidFill>
                  <a:srgbClr val="000000"/>
                </a:solidFill>
                <a:effectLst/>
                <a:latin typeface="inter-bold"/>
              </a:rPr>
              <a:t>.</a:t>
            </a:r>
            <a:endParaRPr lang="en-IN" sz="2400" dirty="0"/>
          </a:p>
        </p:txBody>
      </p:sp>
    </p:spTree>
    <p:extLst>
      <p:ext uri="{BB962C8B-B14F-4D97-AF65-F5344CB8AC3E}">
        <p14:creationId xmlns:p14="http://schemas.microsoft.com/office/powerpoint/2010/main" val="309005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FFB57-335D-DAE7-EBCA-493C0F2645BD}"/>
              </a:ext>
            </a:extLst>
          </p:cNvPr>
          <p:cNvSpPr>
            <a:spLocks noGrp="1"/>
          </p:cNvSpPr>
          <p:nvPr>
            <p:ph idx="1"/>
          </p:nvPr>
        </p:nvSpPr>
        <p:spPr>
          <a:xfrm>
            <a:off x="395140" y="109945"/>
            <a:ext cx="10515600" cy="6748055"/>
          </a:xfrm>
        </p:spPr>
        <p:txBody>
          <a:bodyPr/>
          <a:lstStyle/>
          <a:p>
            <a:pPr marL="0" indent="0" algn="just">
              <a:buNone/>
            </a:pPr>
            <a:r>
              <a:rPr lang="en-US" b="0" i="0" dirty="0">
                <a:solidFill>
                  <a:srgbClr val="610B38"/>
                </a:solidFill>
                <a:effectLst/>
                <a:latin typeface="erdana"/>
              </a:rPr>
              <a:t>                                           JIRA Workflow</a:t>
            </a:r>
          </a:p>
          <a:p>
            <a:pPr marL="0" indent="0" algn="just">
              <a:buNone/>
            </a:pPr>
            <a:endParaRPr lang="en-US" b="0" i="0" dirty="0">
              <a:solidFill>
                <a:srgbClr val="610B38"/>
              </a:solidFill>
              <a:effectLst/>
              <a:latin typeface="erdana"/>
            </a:endParaRPr>
          </a:p>
          <a:p>
            <a:pPr algn="just">
              <a:buFont typeface="Wingdings" panose="05000000000000000000" pitchFamily="2" charset="2"/>
              <a:buChar char="Ø"/>
            </a:pPr>
            <a:r>
              <a:rPr lang="en-US" b="0" i="0" dirty="0">
                <a:solidFill>
                  <a:srgbClr val="333333"/>
                </a:solidFill>
                <a:effectLst/>
                <a:latin typeface="inter-regular"/>
              </a:rPr>
              <a:t>Workflow is a set of activities which are performed to track the status and the transition of an issue during the lifecycle of an issue.</a:t>
            </a:r>
          </a:p>
          <a:p>
            <a:pPr algn="just">
              <a:buFont typeface="Wingdings" panose="05000000000000000000" pitchFamily="2" charset="2"/>
              <a:buChar char="Ø"/>
            </a:pPr>
            <a:r>
              <a:rPr lang="en-US" b="0" i="0" dirty="0">
                <a:solidFill>
                  <a:srgbClr val="333333"/>
                </a:solidFill>
                <a:effectLst/>
                <a:latin typeface="inter-regular"/>
              </a:rPr>
              <a:t>Where </a:t>
            </a:r>
            <a:r>
              <a:rPr lang="en-US" b="1" i="0" dirty="0">
                <a:solidFill>
                  <a:srgbClr val="333333"/>
                </a:solidFill>
                <a:effectLst/>
                <a:latin typeface="inter-bold"/>
              </a:rPr>
              <a:t>transition</a:t>
            </a:r>
            <a:r>
              <a:rPr lang="en-US" b="0" i="0" dirty="0">
                <a:solidFill>
                  <a:srgbClr val="333333"/>
                </a:solidFill>
                <a:effectLst/>
                <a:latin typeface="inter-regular"/>
              </a:rPr>
              <a:t> represents some work in the form of link between the two statuses when an issue moves from one status to another.</a:t>
            </a:r>
          </a:p>
          <a:p>
            <a:pPr algn="just">
              <a:buFont typeface="Wingdings" panose="05000000000000000000" pitchFamily="2" charset="2"/>
              <a:buChar char="Ø"/>
            </a:pPr>
            <a:endParaRPr lang="en-US" b="0" i="0" dirty="0">
              <a:solidFill>
                <a:srgbClr val="333333"/>
              </a:solidFill>
              <a:effectLst/>
              <a:latin typeface="inter-regular"/>
            </a:endParaRPr>
          </a:p>
          <a:p>
            <a:endParaRPr lang="en-IN" dirty="0"/>
          </a:p>
        </p:txBody>
      </p:sp>
      <p:pic>
        <p:nvPicPr>
          <p:cNvPr id="1026" name="Picture 2" descr="JIRA Workflow">
            <a:extLst>
              <a:ext uri="{FF2B5EF4-FFF2-40B4-BE49-F238E27FC236}">
                <a16:creationId xmlns:a16="http://schemas.microsoft.com/office/drawing/2014/main" id="{6D016F50-D7BB-27EF-E542-73FB981CB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878" y="2985680"/>
            <a:ext cx="573405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93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1B634-1EEB-45A9-4902-53BCD38D65F6}"/>
              </a:ext>
            </a:extLst>
          </p:cNvPr>
          <p:cNvSpPr>
            <a:spLocks noGrp="1"/>
          </p:cNvSpPr>
          <p:nvPr>
            <p:ph idx="1"/>
          </p:nvPr>
        </p:nvSpPr>
        <p:spPr>
          <a:xfrm>
            <a:off x="216816" y="197963"/>
            <a:ext cx="10976729" cy="6447934"/>
          </a:xfrm>
        </p:spPr>
        <p:txBody>
          <a:bodyPr>
            <a:normAutofit fontScale="85000" lnSpcReduction="20000"/>
          </a:bodyPr>
          <a:lstStyle/>
          <a:p>
            <a:pPr marL="0" indent="0" algn="just">
              <a:buNone/>
            </a:pPr>
            <a:r>
              <a:rPr lang="en-US" b="0" i="0" dirty="0">
                <a:solidFill>
                  <a:srgbClr val="610B38"/>
                </a:solidFill>
                <a:effectLst/>
                <a:latin typeface="erdana"/>
              </a:rPr>
              <a:t>                                                            What is an Issue?</a:t>
            </a:r>
          </a:p>
          <a:p>
            <a:pPr algn="just"/>
            <a:r>
              <a:rPr lang="en-US" b="0" i="0" dirty="0">
                <a:solidFill>
                  <a:srgbClr val="333333"/>
                </a:solidFill>
                <a:effectLst/>
                <a:latin typeface="inter-regular"/>
              </a:rPr>
              <a:t>JIRA Issue is used to track the individual pieces of work that has been completed or not. JIRA issue can be a software bug or any other issue. Once you have imported the project in Jira, you can create issues.</a:t>
            </a:r>
          </a:p>
          <a:p>
            <a:pPr marL="0" indent="0" algn="just">
              <a:buNone/>
            </a:pPr>
            <a:r>
              <a:rPr lang="en-US" b="1" i="0" dirty="0">
                <a:solidFill>
                  <a:srgbClr val="333333"/>
                </a:solidFill>
                <a:effectLst/>
                <a:latin typeface="inter-bold"/>
              </a:rPr>
              <a:t>                                             There are three types of Issue types:</a:t>
            </a:r>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JIRA Core Default Issue types</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Task:</a:t>
            </a:r>
            <a:r>
              <a:rPr lang="en-US" b="0" i="0" dirty="0">
                <a:solidFill>
                  <a:srgbClr val="000000"/>
                </a:solidFill>
                <a:effectLst/>
                <a:latin typeface="inter-regular"/>
              </a:rPr>
              <a:t> The task is a work item done by the team but not connected directly to the user's requirements. </a:t>
            </a:r>
          </a:p>
          <a:p>
            <a:pPr marL="742950" lvl="1" indent="-285750" algn="just">
              <a:buFont typeface="Arial" panose="020B0604020202020204" pitchFamily="34" charset="0"/>
              <a:buChar char="•"/>
            </a:pPr>
            <a:r>
              <a:rPr lang="en-US" b="1" i="0" dirty="0">
                <a:solidFill>
                  <a:srgbClr val="000000"/>
                </a:solidFill>
                <a:effectLst/>
                <a:latin typeface="inter-bold"/>
              </a:rPr>
              <a:t>Subtask:</a:t>
            </a:r>
            <a:r>
              <a:rPr lang="en-US" b="0" i="0" dirty="0">
                <a:solidFill>
                  <a:srgbClr val="000000"/>
                </a:solidFill>
                <a:effectLst/>
                <a:latin typeface="inter-regular"/>
              </a:rPr>
              <a:t> It is a part of another issue. It is used to break an issue into different pieces of work. While creating an issue, sub task issue is not given in the issue type field drop-down as it contains some parent issue, so we can say that subtask issue cannot be created independently.</a:t>
            </a:r>
          </a:p>
          <a:p>
            <a:pPr algn="just">
              <a:buFont typeface="Arial" panose="020B0604020202020204" pitchFamily="34" charset="0"/>
              <a:buChar char="•"/>
            </a:pPr>
            <a:r>
              <a:rPr lang="en-US" b="1" i="0" dirty="0">
                <a:solidFill>
                  <a:srgbClr val="000000"/>
                </a:solidFill>
                <a:effectLst/>
                <a:latin typeface="inter-bold"/>
              </a:rPr>
              <a:t>JIRA Software default issue types</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Story:</a:t>
            </a:r>
            <a:r>
              <a:rPr lang="en-US" b="0" i="0" dirty="0">
                <a:solidFill>
                  <a:srgbClr val="000000"/>
                </a:solidFill>
                <a:effectLst/>
                <a:latin typeface="inter-regular"/>
              </a:rPr>
              <a:t> It is a requirement from the user's perspective.</a:t>
            </a:r>
          </a:p>
          <a:p>
            <a:pPr marL="742950" lvl="1" indent="-285750" algn="just">
              <a:buFont typeface="Arial" panose="020B0604020202020204" pitchFamily="34" charset="0"/>
              <a:buChar char="•"/>
            </a:pPr>
            <a:r>
              <a:rPr lang="en-US" b="1" i="0" dirty="0">
                <a:solidFill>
                  <a:srgbClr val="000000"/>
                </a:solidFill>
                <a:effectLst/>
                <a:latin typeface="inter-bold"/>
              </a:rPr>
              <a:t>Bug:</a:t>
            </a:r>
            <a:r>
              <a:rPr lang="en-US" b="0" i="0" dirty="0">
                <a:solidFill>
                  <a:srgbClr val="000000"/>
                </a:solidFill>
                <a:effectLst/>
                <a:latin typeface="inter-regular"/>
              </a:rPr>
              <a:t> It is a flaw in a product that needs to be fixed by the developers. It can be tracked with its own issue type to differentiate from other types of work.</a:t>
            </a:r>
          </a:p>
          <a:p>
            <a:pPr marL="742950" lvl="1" indent="-285750" algn="just">
              <a:buFont typeface="Arial" panose="020B0604020202020204" pitchFamily="34" charset="0"/>
              <a:buChar char="•"/>
            </a:pPr>
            <a:r>
              <a:rPr lang="en-US" b="1" i="0" dirty="0">
                <a:solidFill>
                  <a:srgbClr val="000000"/>
                </a:solidFill>
                <a:effectLst/>
                <a:latin typeface="inter-bold"/>
              </a:rPr>
              <a:t>Epic:</a:t>
            </a:r>
            <a:r>
              <a:rPr lang="en-US" b="0" i="0" dirty="0">
                <a:solidFill>
                  <a:srgbClr val="000000"/>
                </a:solidFill>
                <a:effectLst/>
                <a:latin typeface="inter-regular"/>
              </a:rPr>
              <a:t> An epic is a big issue that contains other issues.</a:t>
            </a:r>
          </a:p>
          <a:p>
            <a:pPr algn="just">
              <a:buFont typeface="Arial" panose="020B0604020202020204" pitchFamily="34" charset="0"/>
              <a:buChar char="•"/>
            </a:pPr>
            <a:r>
              <a:rPr lang="en-US" b="1" i="0" dirty="0">
                <a:solidFill>
                  <a:srgbClr val="000000"/>
                </a:solidFill>
                <a:effectLst/>
                <a:latin typeface="inter-bold"/>
              </a:rPr>
              <a:t>JIRA Service desk default issue types</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Incident</a:t>
            </a:r>
          </a:p>
          <a:p>
            <a:pPr marL="742950" lvl="1" indent="-285750" algn="just">
              <a:buFont typeface="Arial" panose="020B0604020202020204" pitchFamily="34" charset="0"/>
              <a:buChar char="•"/>
            </a:pPr>
            <a:r>
              <a:rPr lang="en-US" b="0" i="0" dirty="0">
                <a:solidFill>
                  <a:srgbClr val="000000"/>
                </a:solidFill>
                <a:effectLst/>
                <a:latin typeface="inter-regular"/>
              </a:rPr>
              <a:t>Service Request</a:t>
            </a:r>
          </a:p>
          <a:p>
            <a:pPr marL="742950" lvl="1" indent="-285750" algn="just">
              <a:buFont typeface="Arial" panose="020B0604020202020204" pitchFamily="34" charset="0"/>
              <a:buChar char="•"/>
            </a:pPr>
            <a:r>
              <a:rPr lang="en-US" b="0" i="0" dirty="0">
                <a:solidFill>
                  <a:srgbClr val="000000"/>
                </a:solidFill>
                <a:effectLst/>
                <a:latin typeface="inter-regular"/>
              </a:rPr>
              <a:t>Change</a:t>
            </a:r>
          </a:p>
          <a:p>
            <a:pPr marL="742950" lvl="1" indent="-285750" algn="just">
              <a:buFont typeface="Arial" panose="020B0604020202020204" pitchFamily="34" charset="0"/>
              <a:buChar char="•"/>
            </a:pPr>
            <a:r>
              <a:rPr lang="en-US" b="0" i="0" dirty="0">
                <a:solidFill>
                  <a:srgbClr val="000000"/>
                </a:solidFill>
                <a:effectLst/>
                <a:latin typeface="inter-regular"/>
              </a:rPr>
              <a:t>Problem</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75569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E516E-B66F-A01C-6C7B-0CD76D87E239}"/>
              </a:ext>
            </a:extLst>
          </p:cNvPr>
          <p:cNvSpPr>
            <a:spLocks noGrp="1"/>
          </p:cNvSpPr>
          <p:nvPr>
            <p:ph idx="1"/>
          </p:nvPr>
        </p:nvSpPr>
        <p:spPr>
          <a:xfrm>
            <a:off x="838200" y="216816"/>
            <a:ext cx="10515600" cy="6372520"/>
          </a:xfrm>
        </p:spPr>
        <p:txBody>
          <a:bodyPr/>
          <a:lstStyle/>
          <a:p>
            <a:pPr marL="0" indent="0" algn="just">
              <a:buNone/>
            </a:pPr>
            <a:r>
              <a:rPr lang="en-US" b="0" i="0" dirty="0">
                <a:solidFill>
                  <a:srgbClr val="610B38"/>
                </a:solidFill>
                <a:effectLst/>
                <a:latin typeface="erdana"/>
              </a:rPr>
              <a:t>                                                </a:t>
            </a:r>
          </a:p>
          <a:p>
            <a:pPr marL="0" indent="0" algn="just">
              <a:buNone/>
            </a:pPr>
            <a:r>
              <a:rPr lang="en-US" dirty="0">
                <a:solidFill>
                  <a:srgbClr val="610B38"/>
                </a:solidFill>
                <a:latin typeface="erdana"/>
              </a:rPr>
              <a:t>                                             </a:t>
            </a:r>
            <a:r>
              <a:rPr lang="en-US" b="0" i="0" dirty="0">
                <a:solidFill>
                  <a:srgbClr val="610B38"/>
                </a:solidFill>
                <a:effectLst/>
                <a:latin typeface="erdana"/>
              </a:rPr>
              <a:t>  JIRA Dashboard</a:t>
            </a:r>
          </a:p>
          <a:p>
            <a:pPr marL="0" indent="0" algn="just">
              <a:buNone/>
            </a:pPr>
            <a:endParaRPr lang="en-US" b="0" i="0" dirty="0">
              <a:solidFill>
                <a:srgbClr val="610B38"/>
              </a:solidFill>
              <a:effectLst/>
              <a:latin typeface="erdana"/>
            </a:endParaRPr>
          </a:p>
          <a:p>
            <a:pPr algn="just"/>
            <a:r>
              <a:rPr lang="en-US" b="0" i="0" dirty="0">
                <a:solidFill>
                  <a:srgbClr val="333333"/>
                </a:solidFill>
                <a:effectLst/>
                <a:latin typeface="inter-regular"/>
              </a:rPr>
              <a:t>When you log in to Jira, the first screen that will appear is Dashboard. The Dashboard can only be customized by the Admin, and based on the roles, an admin can access to Jira.</a:t>
            </a:r>
          </a:p>
          <a:p>
            <a:pPr algn="just"/>
            <a:r>
              <a:rPr lang="en-US" b="0" i="0" dirty="0">
                <a:solidFill>
                  <a:srgbClr val="333333"/>
                </a:solidFill>
                <a:effectLst/>
                <a:latin typeface="inter-regular"/>
              </a:rPr>
              <a:t>An admin can even change the color and the Jira logo.</a:t>
            </a:r>
          </a:p>
          <a:p>
            <a:pPr algn="just"/>
            <a:r>
              <a:rPr lang="en-US" b="0" i="0" dirty="0">
                <a:solidFill>
                  <a:srgbClr val="333333"/>
                </a:solidFill>
                <a:effectLst/>
                <a:latin typeface="inter-regular"/>
              </a:rPr>
              <a:t>You can create multiple dashboards that help you to organize your projects, assignments, and achievements in different charts.</a:t>
            </a:r>
          </a:p>
          <a:p>
            <a:endParaRPr lang="en-IN" dirty="0"/>
          </a:p>
        </p:txBody>
      </p:sp>
    </p:spTree>
    <p:extLst>
      <p:ext uri="{BB962C8B-B14F-4D97-AF65-F5344CB8AC3E}">
        <p14:creationId xmlns:p14="http://schemas.microsoft.com/office/powerpoint/2010/main" val="24044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516</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erdana</vt:lpstr>
      <vt:lpstr>inter-bold</vt:lpstr>
      <vt:lpstr>inter-regular</vt:lpstr>
      <vt:lpstr>Nunito</vt:lpstr>
      <vt:lpstr>Wingdings</vt:lpstr>
      <vt:lpstr>Office Theme</vt:lpstr>
      <vt:lpstr>JIRA</vt:lpstr>
      <vt:lpstr>PowerPoint Presentation</vt:lpstr>
      <vt:lpstr>Why JIRA?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dc:title>
  <dc:creator>Nayan Dhoble</dc:creator>
  <cp:lastModifiedBy>Nayan Dhoble</cp:lastModifiedBy>
  <cp:revision>2</cp:revision>
  <dcterms:created xsi:type="dcterms:W3CDTF">2022-12-01T10:16:30Z</dcterms:created>
  <dcterms:modified xsi:type="dcterms:W3CDTF">2022-12-01T12:32:29Z</dcterms:modified>
</cp:coreProperties>
</file>